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32" r:id="rId5"/>
    <p:sldMasterId id="2147484256" r:id="rId6"/>
  </p:sldMasterIdLst>
  <p:notesMasterIdLst>
    <p:notesMasterId r:id="rId10"/>
  </p:notesMasterIdLst>
  <p:handoutMasterIdLst>
    <p:handoutMasterId r:id="rId11"/>
  </p:handoutMasterIdLst>
  <p:sldIdLst>
    <p:sldId id="299" r:id="rId7"/>
    <p:sldId id="311" r:id="rId8"/>
    <p:sldId id="312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DBDCD8"/>
    <a:srgbClr val="82786F"/>
    <a:srgbClr val="32362C"/>
    <a:srgbClr val="45473E"/>
    <a:srgbClr val="3B4324"/>
    <a:srgbClr val="D8D8D8"/>
    <a:srgbClr val="C9C9C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29" autoAdjust="0"/>
  </p:normalViewPr>
  <p:slideViewPr>
    <p:cSldViewPr snapToGrid="0">
      <p:cViewPr varScale="1">
        <p:scale>
          <a:sx n="83" d="100"/>
          <a:sy n="83" d="100"/>
        </p:scale>
        <p:origin x="1219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1805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16C31D-1C22-F84A-A7B5-6952EF1AE403}" type="datetimeFigureOut">
              <a:rPr lang="en-US" altLang="en-US"/>
              <a:pPr/>
              <a:t>4/19/2021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9AB6B5-BF0B-064C-A88E-36E4B2A825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158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38D594-1B45-0D47-8F23-AED13F1D19BA}" type="datetimeFigureOut">
              <a:rPr lang="en-US" altLang="en-US"/>
              <a:pPr/>
              <a:t>4/19/2021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8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2944A4-BE83-F140-9F51-6CC3B6D54F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306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White Cov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890" y="6096"/>
            <a:ext cx="9144000" cy="6851904"/>
          </a:xfrm>
          <a:prstGeom prst="rect">
            <a:avLst/>
          </a:prstGeom>
        </p:spPr>
      </p:pic>
      <p:sp>
        <p:nvSpPr>
          <p:cNvPr id="12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06338" y="5376077"/>
            <a:ext cx="5925786" cy="35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ts val="2000"/>
              </a:lnSpc>
              <a:defRPr lang="en-US" sz="12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Name of Presenter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06338" y="5671676"/>
            <a:ext cx="5925786" cy="35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ts val="2000"/>
              </a:lnSpc>
              <a:defRPr lang="en-US" sz="12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Rank/Title of Presenter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306338" y="5967274"/>
            <a:ext cx="5925786" cy="35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ts val="2000"/>
              </a:lnSpc>
              <a:defRPr lang="en-US" sz="12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Organization of Presenter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06338" y="6487064"/>
            <a:ext cx="2014168" cy="36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 lang="en-US" sz="800" kern="1200" baseline="0" dirty="0" smtClean="0">
                <a:solidFill>
                  <a:schemeClr val="accent2"/>
                </a:solidFill>
                <a:latin typeface="Arial Bold" panose="020B0704020202020204" pitchFamily="34" charset="0"/>
                <a:ea typeface="ＭＳ Ｐゴシック" charset="-128"/>
                <a:cs typeface="Arial Bold" panose="020B0704020202020204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DD MMM YYYY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306338" y="2440244"/>
            <a:ext cx="774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U.S. ARMY COMBAT</a:t>
            </a:r>
            <a:r>
              <a:rPr lang="en-US" sz="3200" baseline="0" dirty="0" smtClean="0">
                <a:solidFill>
                  <a:schemeClr val="tx1"/>
                </a:solidFill>
              </a:rPr>
              <a:t> CAPABILITIES DEVELOPMENT COMMAND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baseline="0" dirty="0" smtClean="0">
                <a:solidFill>
                  <a:schemeClr val="tx1"/>
                </a:solidFill>
              </a:rPr>
              <a:t>AVIATION &amp; MISSILE </a:t>
            </a:r>
            <a:r>
              <a:rPr lang="en-US" sz="3200" dirty="0" smtClean="0">
                <a:solidFill>
                  <a:schemeClr val="tx1"/>
                </a:solidFill>
              </a:rPr>
              <a:t>CENTER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06338" y="4379765"/>
            <a:ext cx="7740000" cy="450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lnSpc>
                <a:spcPts val="2000"/>
              </a:lnSpc>
              <a:defRPr lang="en-US" sz="20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SUBTITLE GOES HERE</a:t>
            </a:r>
            <a:endParaRPr lang="en-US" b="0" dirty="0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6738151" y="5495277"/>
            <a:ext cx="1997476" cy="7013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182880" tIns="91440" rIns="182880" bIns="91440" anchor="ctr"/>
          <a:lstStyle>
            <a:lvl1pPr algn="ctr">
              <a:lnSpc>
                <a:spcPct val="100000"/>
              </a:lnSpc>
              <a:defRPr lang="en-US" sz="600" b="0" kern="1200" baseline="0" dirty="0" smtClean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DISTRIBUTION STATEMENT GOES HERE</a:t>
            </a:r>
          </a:p>
        </p:txBody>
      </p:sp>
      <p:sp>
        <p:nvSpPr>
          <p:cNvPr id="10" name="Rectangle 15"/>
          <p:cNvSpPr>
            <a:spLocks noChangeArrowheads="1"/>
          </p:cNvSpPr>
          <p:nvPr userDrawn="1"/>
        </p:nvSpPr>
        <p:spPr bwMode="auto">
          <a:xfrm>
            <a:off x="0" y="1407"/>
            <a:ext cx="9144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APPROVED FOR PUBLIC RELEASE</a:t>
            </a: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auto">
          <a:xfrm>
            <a:off x="1371600" y="6638559"/>
            <a:ext cx="6400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APPROVED FOR PUBLIC RELEASE</a:t>
            </a: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6171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7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36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68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1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78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65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70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51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0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1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Black Cover Slide (FOR DIGITAL USE ONLY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9144000" cy="6851904"/>
          </a:xfrm>
          <a:prstGeom prst="rect">
            <a:avLst/>
          </a:prstGeom>
        </p:spPr>
      </p:pic>
      <p:sp>
        <p:nvSpPr>
          <p:cNvPr id="8" name="Rectangle 15"/>
          <p:cNvSpPr>
            <a:spLocks noChangeArrowheads="1"/>
          </p:cNvSpPr>
          <p:nvPr userDrawn="1"/>
        </p:nvSpPr>
        <p:spPr bwMode="auto">
          <a:xfrm>
            <a:off x="1371600" y="6638559"/>
            <a:ext cx="6400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***</a:t>
            </a:r>
            <a:r>
              <a:rPr lang="en-US" sz="800" baseline="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</a:t>
            </a: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INSERT CLASSIFICATION HERE ***</a:t>
            </a: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 userDrawn="1"/>
        </p:nvSpPr>
        <p:spPr bwMode="auto">
          <a:xfrm>
            <a:off x="0" y="1407"/>
            <a:ext cx="9144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***</a:t>
            </a:r>
            <a:r>
              <a:rPr lang="en-US" sz="800" baseline="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</a:t>
            </a: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INSERT CLASSIFICATION HERE ***</a:t>
            </a: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06338" y="6487064"/>
            <a:ext cx="2014168" cy="36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 lang="en-US" sz="800" kern="1200" baseline="0" dirty="0" smtClean="0">
                <a:solidFill>
                  <a:schemeClr val="accent2"/>
                </a:solidFill>
                <a:latin typeface="Arial Bold" panose="020B0704020202020204" pitchFamily="34" charset="0"/>
                <a:ea typeface="ＭＳ Ｐゴシック" charset="-128"/>
                <a:cs typeface="Arial Bold" panose="020B0704020202020204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DD MMM YYYY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306338" y="2440244"/>
            <a:ext cx="774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U.S. ARMY COMBAT</a:t>
            </a:r>
            <a:r>
              <a:rPr lang="en-US" sz="3200" baseline="0" dirty="0" smtClean="0">
                <a:solidFill>
                  <a:schemeClr val="bg1"/>
                </a:solidFill>
              </a:rPr>
              <a:t> CAPABILITIES DEVELOPMENT COMMAND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baseline="0" dirty="0" smtClean="0">
                <a:solidFill>
                  <a:schemeClr val="bg1"/>
                </a:solidFill>
              </a:rPr>
              <a:t>AVIATION &amp; MISSILE </a:t>
            </a:r>
            <a:r>
              <a:rPr lang="en-US" sz="3200" dirty="0" smtClean="0">
                <a:solidFill>
                  <a:schemeClr val="bg1"/>
                </a:solidFill>
              </a:rPr>
              <a:t>CENTER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06338" y="4379765"/>
            <a:ext cx="7740000" cy="450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lnSpc>
                <a:spcPts val="2000"/>
              </a:lnSpc>
              <a:defRPr lang="en-US" sz="2000" b="0" kern="1200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SUBTITLE GOES HERE</a:t>
            </a:r>
            <a:endParaRPr lang="en-US" b="0" dirty="0"/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06338" y="5376077"/>
            <a:ext cx="5925786" cy="35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ts val="2000"/>
              </a:lnSpc>
              <a:defRPr lang="en-US" sz="1200" b="0" kern="1200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Name of Presenter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06338" y="5671676"/>
            <a:ext cx="5925786" cy="35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ts val="2000"/>
              </a:lnSpc>
              <a:defRPr lang="en-US" sz="1200" b="0" kern="1200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Rank/Title of Presenter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306338" y="5967274"/>
            <a:ext cx="5925786" cy="35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ts val="2000"/>
              </a:lnSpc>
              <a:defRPr lang="en-US" sz="1200" b="0" kern="1200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Organization of Presenter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6738151" y="5495277"/>
            <a:ext cx="1997476" cy="7013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182880" tIns="91440" rIns="182880" bIns="91440" anchor="ctr"/>
          <a:lstStyle>
            <a:lvl1pPr algn="ctr">
              <a:lnSpc>
                <a:spcPct val="100000"/>
              </a:lnSpc>
              <a:defRPr lang="en-US" sz="600" b="0" kern="1200" baseline="0" dirty="0" smtClean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US" sz="2000" kern="1200" dirty="0" smtClean="0">
                <a:solidFill>
                  <a:srgbClr val="D8D8D8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0" indent="0">
              <a:defRPr/>
            </a:pPr>
            <a:r>
              <a:rPr lang="en-US" b="0" dirty="0" smtClean="0"/>
              <a:t>DISTRIBUTION STATEMENT GOES HERE</a:t>
            </a:r>
          </a:p>
        </p:txBody>
      </p:sp>
    </p:spTree>
    <p:extLst>
      <p:ext uri="{BB962C8B-B14F-4D97-AF65-F5344CB8AC3E}">
        <p14:creationId xmlns:p14="http://schemas.microsoft.com/office/powerpoint/2010/main" val="4250057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42210" y="2048256"/>
            <a:ext cx="8237095" cy="128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>
              <a:defRPr sz="3600" b="1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SECTION TITLE GOES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42210" y="3569973"/>
            <a:ext cx="8237095" cy="854075"/>
          </a:xfrm>
          <a:prstGeom prst="rect">
            <a:avLst/>
          </a:prstGeom>
        </p:spPr>
        <p:txBody>
          <a:bodyPr/>
          <a:lstStyle>
            <a:lvl1pPr>
              <a:defRPr sz="1800" b="0"/>
            </a:lvl1pPr>
          </a:lstStyle>
          <a:p>
            <a:pPr lvl="0"/>
            <a:r>
              <a:rPr lang="en-US" dirty="0" smtClean="0"/>
              <a:t>SECTION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149176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 bwMode="auto">
          <a:xfrm>
            <a:off x="442210" y="1228725"/>
            <a:ext cx="8094688" cy="471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30188" indent="-230188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1pPr>
            <a:lvl2pPr marL="461963" indent="-233363">
              <a:lnSpc>
                <a:spcPct val="90000"/>
              </a:lnSpc>
              <a:spcBef>
                <a:spcPts val="300"/>
              </a:spcBef>
              <a:defRPr sz="1600">
                <a:solidFill>
                  <a:schemeClr val="tx1"/>
                </a:solidFill>
              </a:defRPr>
            </a:lvl2pPr>
            <a:lvl3pPr marL="684213" indent="-222250">
              <a:lnSpc>
                <a:spcPct val="90000"/>
              </a:lnSpc>
              <a:spcBef>
                <a:spcPts val="300"/>
              </a:spcBef>
              <a:spcAft>
                <a:spcPts val="1800"/>
              </a:spcAft>
              <a:defRPr sz="1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First level bullet</a:t>
            </a:r>
          </a:p>
          <a:p>
            <a:pPr lvl="1"/>
            <a:r>
              <a:rPr lang="en-US" noProof="0" dirty="0" smtClean="0"/>
              <a:t>Second level bullet</a:t>
            </a:r>
          </a:p>
          <a:p>
            <a:pPr lvl="2"/>
            <a:r>
              <a:rPr lang="en-US" noProof="0" dirty="0" smtClean="0"/>
              <a:t>Third level bullet</a:t>
            </a:r>
          </a:p>
          <a:p>
            <a:pPr lvl="0"/>
            <a:r>
              <a:rPr lang="en-US" noProof="0" dirty="0" smtClean="0"/>
              <a:t>First level bullet</a:t>
            </a:r>
          </a:p>
          <a:p>
            <a:pPr lvl="1"/>
            <a:r>
              <a:rPr lang="en-US" noProof="0" dirty="0" smtClean="0"/>
              <a:t>Second level bullet</a:t>
            </a:r>
          </a:p>
          <a:p>
            <a:pPr lvl="2"/>
            <a:r>
              <a:rPr lang="en-US" noProof="0" dirty="0" smtClean="0"/>
              <a:t>Third level bullet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1442419" y="274639"/>
            <a:ext cx="5941019" cy="50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2000" b="1" dirty="0" smtClean="0"/>
            </a:lvl1pPr>
          </a:lstStyle>
          <a:p>
            <a:pPr lvl="0"/>
            <a:r>
              <a:rPr lang="en-US" dirty="0" smtClean="0"/>
              <a:t>Click to edit Master title text </a:t>
            </a:r>
          </a:p>
        </p:txBody>
      </p:sp>
    </p:spTree>
    <p:extLst>
      <p:ext uri="{BB962C8B-B14F-4D97-AF65-F5344CB8AC3E}">
        <p14:creationId xmlns:p14="http://schemas.microsoft.com/office/powerpoint/2010/main" val="1011361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1442419" y="274639"/>
            <a:ext cx="5941019" cy="50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2000" b="1" dirty="0" smtClean="0"/>
            </a:lvl1pPr>
          </a:lstStyle>
          <a:p>
            <a:pPr lvl="0"/>
            <a:r>
              <a:rPr lang="en-US" dirty="0" smtClean="0"/>
              <a:t>Click to edit Master title text </a:t>
            </a:r>
          </a:p>
        </p:txBody>
      </p:sp>
    </p:spTree>
    <p:extLst>
      <p:ext uri="{BB962C8B-B14F-4D97-AF65-F5344CB8AC3E}">
        <p14:creationId xmlns:p14="http://schemas.microsoft.com/office/powerpoint/2010/main" val="3380452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sToPresentation_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442419" y="274639"/>
            <a:ext cx="5941019" cy="50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2000" b="1" dirty="0" smtClean="0"/>
            </a:lvl1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661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sToPresenta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 userDrawn="1"/>
        </p:nvSpPr>
        <p:spPr>
          <a:xfrm>
            <a:off x="1442419" y="274639"/>
            <a:ext cx="5941019" cy="50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lvl="0" eaLnBrk="1" hangingPunct="1">
              <a:defRPr sz="2000" b="1" cap="all">
                <a:latin typeface="Arial" pitchFamily="34" charset="0"/>
                <a:ea typeface="ＭＳ Ｐゴシック" charset="0"/>
                <a:cs typeface="Arial" pitchFamily="34" charset="0"/>
              </a:defRPr>
            </a:lvl1pPr>
            <a:lvl2pPr eaLnBrk="1" hangingPunct="1">
              <a:defRPr b="1">
                <a:solidFill>
                  <a:srgbClr val="978473"/>
                </a:solidFill>
                <a:ea typeface="ＭＳ Ｐゴシック" charset="0"/>
                <a:cs typeface="Arial" charset="0"/>
              </a:defRPr>
            </a:lvl2pPr>
            <a:lvl3pPr eaLnBrk="1" hangingPunct="1">
              <a:defRPr b="1">
                <a:solidFill>
                  <a:srgbClr val="978473"/>
                </a:solidFill>
                <a:ea typeface="ＭＳ Ｐゴシック" charset="0"/>
                <a:cs typeface="Arial" charset="0"/>
              </a:defRPr>
            </a:lvl3pPr>
            <a:lvl4pPr eaLnBrk="1" hangingPunct="1">
              <a:defRPr b="1">
                <a:solidFill>
                  <a:srgbClr val="978473"/>
                </a:solidFill>
                <a:ea typeface="ＭＳ Ｐゴシック" charset="0"/>
                <a:cs typeface="Arial" charset="0"/>
              </a:defRPr>
            </a:lvl4pPr>
            <a:lvl5pPr eaLnBrk="1" hangingPunct="1">
              <a:defRPr b="1">
                <a:solidFill>
                  <a:srgbClr val="978473"/>
                </a:solidFill>
                <a:ea typeface="ＭＳ Ｐゴシック" charset="0"/>
                <a:cs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cs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cs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cs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cs typeface="Arial" charset="0"/>
              </a:defRPr>
            </a:lvl9pPr>
          </a:lstStyle>
          <a:p>
            <a:pPr lvl="0"/>
            <a:r>
              <a:rPr lang="en-US" noProof="0" dirty="0" smtClean="0"/>
              <a:t>DEVCOM Vision and 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93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rior Slide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44752" y="274320"/>
            <a:ext cx="5943600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2000" b="1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3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5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3048"/>
            <a:ext cx="9144000" cy="6851904"/>
          </a:xfrm>
          <a:prstGeom prst="rect">
            <a:avLst/>
          </a:prstGeom>
        </p:spPr>
      </p:pic>
      <p:sp>
        <p:nvSpPr>
          <p:cNvPr id="9" name="Rectangle 15"/>
          <p:cNvSpPr>
            <a:spLocks noChangeArrowheads="1"/>
          </p:cNvSpPr>
          <p:nvPr userDrawn="1"/>
        </p:nvSpPr>
        <p:spPr bwMode="auto">
          <a:xfrm>
            <a:off x="1371600" y="6638559"/>
            <a:ext cx="6400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8735627" y="6636780"/>
            <a:ext cx="417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6AD103F-80C8-4104-B396-731727462289}" type="slidenum">
              <a:rPr lang="en-US" sz="800" b="1" smtClean="0">
                <a:solidFill>
                  <a:schemeClr val="accent2"/>
                </a:solidFill>
              </a:rPr>
              <a:pPr algn="r"/>
              <a:t>‹#›</a:t>
            </a:fld>
            <a:endParaRPr lang="en-US" sz="800" b="1" dirty="0">
              <a:solidFill>
                <a:schemeClr val="accent2"/>
              </a:solidFill>
            </a:endParaRPr>
          </a:p>
        </p:txBody>
      </p:sp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1524000" y="6633939"/>
            <a:ext cx="6400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APPROVED FOR PUBLIC RELEASE</a:t>
            </a: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0" y="1407"/>
            <a:ext cx="9144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APPROVED FOR PUBLIC RELEASE</a:t>
            </a:r>
            <a:endParaRPr lang="en-US" sz="800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63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8" r:id="rId5"/>
    <p:sldLayoutId id="2147484239" r:id="rId6"/>
    <p:sldLayoutId id="2147484240" r:id="rId7"/>
    <p:sldLayoutId id="2147484255" r:id="rId8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0" kern="1200" cap="all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978473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978473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978473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978473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5143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371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1828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D212A-434A-442C-98CF-92DBB7D0798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2B4FD-30E8-4B03-829F-81518AE3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7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5" r:id="rId9"/>
    <p:sldLayoutId id="2147484266" r:id="rId10"/>
    <p:sldLayoutId id="21474842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Jeff Jarvis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Electronic Parts/Processes Technology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Manufacturing Science and Technology Division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21 APR 2021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06337" y="4379765"/>
            <a:ext cx="8429289" cy="700714"/>
          </a:xfrm>
        </p:spPr>
        <p:txBody>
          <a:bodyPr/>
          <a:lstStyle/>
          <a:p>
            <a:r>
              <a:rPr lang="en-US" dirty="0" smtClean="0"/>
              <a:t>Proactive Concepts for Selecting &amp; Applying Parts/Components, Materials, &amp; Processes (PMPs) for High Reliability Applications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0" indent="0" algn="l"/>
            <a:r>
              <a:rPr lang="en-US" sz="800" dirty="0">
                <a:solidFill>
                  <a:srgbClr val="717365"/>
                </a:solidFill>
              </a:rPr>
              <a:t>Distribution Statement A: Approved for public release.  Distribution is unlimited.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78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65438" y="202943"/>
            <a:ext cx="6679027" cy="847725"/>
          </a:xfrm>
        </p:spPr>
        <p:txBody>
          <a:bodyPr/>
          <a:lstStyle/>
          <a:p>
            <a:r>
              <a:rPr lang="en-US" dirty="0"/>
              <a:t>Proactive Concepts for </a:t>
            </a:r>
            <a:r>
              <a:rPr lang="en-US" dirty="0" smtClean="0"/>
              <a:t>PMP IN </a:t>
            </a:r>
            <a:r>
              <a:rPr lang="en-US" dirty="0"/>
              <a:t>High Reliability Applications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84480" y="925634"/>
            <a:ext cx="8550738" cy="5617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spcAft>
                <a:spcPts val="0"/>
              </a:spcAft>
              <a:defRPr/>
            </a:pPr>
            <a:r>
              <a:rPr lang="en-US" sz="1800" dirty="0">
                <a:solidFill>
                  <a:sysClr val="windowText" lastClr="000000"/>
                </a:solidFill>
              </a:rPr>
              <a:t>If you do not “know” then don’t “assume, or at least assume as little as possible.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Calibri" panose="020F0502020204030204"/>
              </a:rPr>
              <a:t>“you only know what you know”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lvl="0" fontAlgn="auto">
              <a:spcAft>
                <a:spcPts val="0"/>
              </a:spcAft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It </a:t>
            </a:r>
            <a:r>
              <a:rPr lang="en-US" sz="1800" dirty="0">
                <a:solidFill>
                  <a:sysClr val="windowText" lastClr="000000"/>
                </a:solidFill>
              </a:rPr>
              <a:t>can be difficult to make up for a lack of PMP/component engineering experience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+mn-cs"/>
              </a:rPr>
              <a:t>A very short list of “proactive” concepts.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Consult proven design &amp; application resource information &amp; consider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how to apply “lessons learned”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1800" dirty="0" smtClean="0">
                <a:solidFill>
                  <a:srgbClr val="FF0000"/>
                </a:solidFill>
                <a:latin typeface="Calibri" panose="020F0502020204030204"/>
              </a:rPr>
              <a:t>Technical resources in “documents” &amp; people are out there so find them.  For example, CE11 &amp; CE12 liaison, technical libraries/standards, company corporate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Evaluate, understand, &amp; follow all manufacturer application recommendations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1800" dirty="0" smtClean="0">
                <a:solidFill>
                  <a:srgbClr val="FF0000"/>
                </a:solidFill>
                <a:latin typeface="Calibri" panose="020F0502020204030204"/>
              </a:rPr>
              <a:t>Understand PMs potential failure modes/conditions, how to evaluate/test/inspect them, &amp; how to address them in your applications.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1800" dirty="0" smtClean="0">
                <a:solidFill>
                  <a:srgbClr val="FF0000"/>
                </a:solidFill>
                <a:latin typeface="Calibri" panose="020F0502020204030204"/>
              </a:rPr>
              <a:t>Consider/look for gaps in anything that can affect the field reliability in your application, so not just the PMs but how to get the right “stuff”.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1800" dirty="0" smtClean="0">
                <a:solidFill>
                  <a:srgbClr val="FF0000"/>
                </a:solidFill>
                <a:latin typeface="Calibri" panose="020F0502020204030204"/>
              </a:rPr>
              <a:t>Have knowledge of technical/procurement documentation required, contracts, what do the designers/developers consider,  how do the assembly/use production processes affect things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Have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sound technical approach to plug potential gaps.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78117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Proactive Concepts for PMP IN High Reliability Applications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37745" y="1137367"/>
            <a:ext cx="6652335" cy="496879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Arial" pitchFamily="34" charset="0"/>
              </a:defRPr>
            </a:lvl1pPr>
            <a:lvl2pPr marL="5143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Arial" charset="0"/>
                <a:cs typeface="Arial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Arial" charset="0"/>
                <a:cs typeface="Arial" pitchFamily="34" charset="0"/>
              </a:defRPr>
            </a:lvl3pPr>
            <a:lvl4pPr marL="1371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Arial" charset="0"/>
                <a:cs typeface="Arial" pitchFamily="34" charset="0"/>
              </a:defRPr>
            </a:lvl4pPr>
            <a:lvl5pPr marL="1828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Arial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000" b="1" dirty="0" smtClean="0"/>
              <a:t>Learn from history &amp; don’t keep repeating mistakes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You can pick a “bad” mil/space grade component, but you can pick an even worse commodity/commercial grade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The perceived “reliability” claimed by a manufacturer for their stated applications may not relate very well to your specific application/mission </a:t>
            </a:r>
            <a:r>
              <a:rPr lang="en-US" sz="1800" dirty="0" smtClean="0"/>
              <a:t>profile.  For </a:t>
            </a:r>
            <a:r>
              <a:rPr lang="en-US" sz="1800" dirty="0"/>
              <a:t>example a 10 to 40 year </a:t>
            </a:r>
            <a:r>
              <a:rPr lang="en-US" sz="1800" dirty="0" smtClean="0"/>
              <a:t>“mostly” dormant </a:t>
            </a:r>
            <a:r>
              <a:rPr lang="en-US" sz="1800" dirty="0"/>
              <a:t>mission profile. </a:t>
            </a:r>
            <a:endParaRPr lang="en-US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Know your application &amp; risk posture, be prepared for independent accelerated test/analysis for critical PMs.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Seek out resources to help understand test methodologies, how to apply them, &amp; how to analyze results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endParaRPr lang="en-US" sz="1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0465" y="1368480"/>
            <a:ext cx="853514" cy="10059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34813" y="2657566"/>
            <a:ext cx="15330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“Those who fail to learn from history are doomed to repeat it.”       </a:t>
            </a:r>
          </a:p>
          <a:p>
            <a:endParaRPr lang="en-US" sz="1400" b="1" dirty="0">
              <a:solidFill>
                <a:srgbClr val="C00000"/>
              </a:solidFill>
            </a:endParaRPr>
          </a:p>
          <a:p>
            <a:r>
              <a:rPr lang="en-US" sz="1200" b="1" dirty="0" smtClean="0"/>
              <a:t>Sir </a:t>
            </a:r>
            <a:r>
              <a:rPr lang="en-US" sz="1200" b="1" dirty="0"/>
              <a:t>Winston Churchill, (Paraphrased from George Santayana)    </a:t>
            </a:r>
          </a:p>
        </p:txBody>
      </p:sp>
    </p:spTree>
    <p:extLst>
      <p:ext uri="{BB962C8B-B14F-4D97-AF65-F5344CB8AC3E}">
        <p14:creationId xmlns:p14="http://schemas.microsoft.com/office/powerpoint/2010/main" val="10125270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APPROVED FOR PUBLIC RELEASE">
  <a:themeElements>
    <a:clrScheme name="US Army Color Palette">
      <a:dk1>
        <a:srgbClr val="000000"/>
      </a:dk1>
      <a:lt1>
        <a:srgbClr val="FFFFFF"/>
      </a:lt1>
      <a:dk2>
        <a:srgbClr val="FFDA3D"/>
      </a:dk2>
      <a:lt2>
        <a:srgbClr val="CCCCCC"/>
      </a:lt2>
      <a:accent1>
        <a:srgbClr val="333C33"/>
      </a:accent1>
      <a:accent2>
        <a:srgbClr val="717365"/>
      </a:accent2>
      <a:accent3>
        <a:srgbClr val="BFB8AB"/>
      </a:accent3>
      <a:accent4>
        <a:srgbClr val="B8B9B2"/>
      </a:accent4>
      <a:accent5>
        <a:srgbClr val="DBDCD8"/>
      </a:accent5>
      <a:accent6>
        <a:srgbClr val="333333"/>
      </a:accent6>
      <a:hlink>
        <a:srgbClr val="FFDA3D"/>
      </a:hlink>
      <a:folHlink>
        <a:srgbClr val="BFB8A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CB485B6-893F-4B01-AB4B-0E5E7DF629F6}" vid="{F23014C6-6729-42B6-AC41-A8F3CEDF8C8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046AB8FD746B48B766768628397CAE" ma:contentTypeVersion="68" ma:contentTypeDescription="Create a new document." ma:contentTypeScope="" ma:versionID="6a449e14d7ad81a358fd78d839b53d95">
  <xsd:schema xmlns:xsd="http://www.w3.org/2001/XMLSchema" xmlns:xs="http://www.w3.org/2001/XMLSchema" xmlns:p="http://schemas.microsoft.com/office/2006/metadata/properties" xmlns:ns1="http://schemas.microsoft.com/sharepoint/v3" xmlns:ns2="b86507e8-8d64-48a7-8bbd-38d9d197ad5c" xmlns:ns3="1123dd45-f9ea-4479-b847-ddf642a97680" xmlns:ns4="http://schemas.microsoft.com/sharepoint/v4" targetNamespace="http://schemas.microsoft.com/office/2006/metadata/properties" ma:root="true" ma:fieldsID="4f455485fbf34a90a9e05b830711cc9e" ns1:_="" ns2:_="" ns3:_="" ns4:_="">
    <xsd:import namespace="http://schemas.microsoft.com/sharepoint/v3"/>
    <xsd:import namespace="b86507e8-8d64-48a7-8bbd-38d9d197ad5c"/>
    <xsd:import namespace="1123dd45-f9ea-4479-b847-ddf642a9768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KeywordTaxHTField" minOccurs="0"/>
                <xsd:element ref="ns2:TaxCatchAll" minOccurs="0"/>
                <xsd:element ref="ns3:ManagedTaxHTField0" minOccurs="0"/>
                <xsd:element ref="ns3:Cleaned" minOccurs="0"/>
                <xsd:element ref="ns1:AverageRating" minOccurs="0"/>
                <xsd:element ref="ns1:RatingCount" minOccurs="0"/>
                <xsd:element ref="ns3:Responsible" minOccurs="0"/>
                <xsd:element ref="ns3:Requires_x0020_Review_x003f_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7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18" nillable="true" ma:displayName="Number of Ratings" ma:decimals="0" ma:description="Number of ratings submitted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507e8-8d64-48a7-8bbd-38d9d197ad5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2" nillable="true" ma:taxonomy="true" ma:internalName="TaxKeywordTaxHTField" ma:taxonomyFieldName="TaxKeyword" ma:displayName="Enterprise Keywords" ma:fieldId="{23f27201-bee3-471e-b2e7-b64fd8b7ca38}" ma:taxonomyMulti="true" ma:sspId="b4fb0e38-7bb4-4a6c-9c54-ba60617d0e2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631c05d6-d290-445a-a8bc-c4e7a856f5da}" ma:internalName="TaxCatchAll" ma:showField="CatchAllData" ma:web="b86507e8-8d64-48a7-8bbd-38d9d197ad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3dd45-f9ea-4479-b847-ddf642a97680" elementFormDefault="qualified">
    <xsd:import namespace="http://schemas.microsoft.com/office/2006/documentManagement/types"/>
    <xsd:import namespace="http://schemas.microsoft.com/office/infopath/2007/PartnerControls"/>
    <xsd:element name="ManagedTaxHTField0" ma:index="15" nillable="true" ma:taxonomy="true" ma:internalName="ManagedTaxHTField0" ma:taxonomyFieldName="Managed" ma:displayName="Managed MetaTags" ma:readOnly="false" ma:default="" ma:fieldId="{7930bc9d-ad29-47c1-8afe-fed4a5e8e5cf}" ma:taxonomyMulti="true" ma:sspId="b4fb0e38-7bb4-4a6c-9c54-ba60617d0e25" ma:termSetId="fb59ba01-9e2b-4bca-a51c-289ee0d055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eaned" ma:index="16" nillable="true" ma:displayName="Cleaned" ma:default="1" ma:internalName="Cleaned">
      <xsd:simpleType>
        <xsd:restriction base="dms:Boolean"/>
      </xsd:simpleType>
    </xsd:element>
    <xsd:element name="Responsible" ma:index="19" nillable="true" ma:displayName="Responsible" ma:list="UserInfo" ma:SearchPeopleOnly="false" ma:SharePointGroup="0" ma:internalName="Responsibl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quires_x0020_Review_x003f_" ma:index="20" nillable="true" ma:displayName="Requires Review?" ma:default="Yes" ma:format="Dropdown" ma:internalName="Requires_x0020_Review_x003f_">
      <xsd:simpleType>
        <xsd:restriction base="dms:Choice">
          <xsd:enumeration value="Yes"/>
          <xsd:enumeration value="N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6507e8-8d64-48a7-8bbd-38d9d197ad5c">
      <Value>35</Value>
      <Value>55</Value>
    </TaxCatchAll>
    <Responsible xmlns="1123dd45-f9ea-4479-b847-ddf642a97680">
      <UserInfo>
        <DisplayName/>
        <AccountId xsi:nil="true"/>
        <AccountType/>
      </UserInfo>
    </Responsible>
    <TaxKeywordTaxHTField xmlns="b86507e8-8d64-48a7-8bbd-38d9d197ad5c">
      <Terms xmlns="http://schemas.microsoft.com/office/infopath/2007/PartnerControls">
        <TermInfo xmlns="http://schemas.microsoft.com/office/infopath/2007/PartnerControls">
          <TermName xmlns="http://schemas.microsoft.com/office/infopath/2007/PartnerControls">public release</TermName>
          <TermId xmlns="http://schemas.microsoft.com/office/infopath/2007/PartnerControls">2799e8bb-c018-414a-8c4d-ec843ea487a8</TermId>
        </TermInfo>
      </Terms>
    </TaxKeywordTaxHTField>
    <IconOverlay xmlns="http://schemas.microsoft.com/sharepoint/v4" xsi:nil="true"/>
    <Cleaned xmlns="1123dd45-f9ea-4479-b847-ddf642a97680">true</Cleaned>
    <Requires_x0020_Review_x003f_ xmlns="1123dd45-f9ea-4479-b847-ddf642a97680">Yes</Requires_x0020_Review_x003f_>
    <ManagedTaxHTField0 xmlns="1123dd45-f9ea-4479-b847-ddf642a97680">
      <Terms xmlns="http://schemas.microsoft.com/office/infopath/2007/PartnerControls">
        <TermInfo xmlns="http://schemas.microsoft.com/office/infopath/2007/PartnerControls">
          <TermName xmlns="http://schemas.microsoft.com/office/infopath/2007/PartnerControls">Public Affairs</TermName>
          <TermId xmlns="http://schemas.microsoft.com/office/infopath/2007/PartnerControls">e2af3e63-dcb5-49f1-b0c2-7a1cb2e42433</TermId>
        </TermInfo>
      </Terms>
    </ManagedTaxHTField0>
    <_dlc_DocId xmlns="b86507e8-8d64-48a7-8bbd-38d9d197ad5c">AMRDECKC-7-8388</_dlc_DocId>
    <_dlc_DocIdUrl xmlns="b86507e8-8d64-48a7-8bbd-38d9d197ad5c">
      <Url>https://iknowledgecenter.amrdec.army.mil/DocumentCenter/_layouts/DocIdRedir.aspx?ID=AMRDECKC-7-8388</Url>
      <Description>AMRDECKC-7-8388</Description>
    </_dlc_DocIdUrl>
    <AverageRating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052E5F2-E584-49C6-BB6B-D5C8EC8677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86507e8-8d64-48a7-8bbd-38d9d197ad5c"/>
    <ds:schemaRef ds:uri="1123dd45-f9ea-4479-b847-ddf642a97680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D6F089-9A7A-41D5-8C11-2BC852E3AD3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17FB1FE-9B2C-4BA4-9E47-7E32C54F1D9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224CB0E-BEDE-443D-8A68-38766503A0B3}">
  <ds:schemaRefs>
    <ds:schemaRef ds:uri="http://purl.org/dc/elements/1.1/"/>
    <ds:schemaRef ds:uri="http://schemas.microsoft.com/office/2006/metadata/properties"/>
    <ds:schemaRef ds:uri="b86507e8-8d64-48a7-8bbd-38d9d197ad5c"/>
    <ds:schemaRef ds:uri="http://schemas.microsoft.com/sharepoint/v3"/>
    <ds:schemaRef ds:uri="http://schemas.microsoft.com/sharepoint/v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123dd45-f9ea-4479-b847-ddf642a9768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4360</TotalTime>
  <Words>378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Arial Bold</vt:lpstr>
      <vt:lpstr>Calibri</vt:lpstr>
      <vt:lpstr>Calibri Light</vt:lpstr>
      <vt:lpstr>Wingdings</vt:lpstr>
      <vt:lpstr>4_APPROVED FOR PUBLIC RELEASE</vt:lpstr>
      <vt:lpstr>Custom Design</vt:lpstr>
      <vt:lpstr>PowerPoint Presentation</vt:lpstr>
      <vt:lpstr>Proactive Concepts for PMP IN High Reliability Applications </vt:lpstr>
      <vt:lpstr>Proactive Concepts for PMP IN High Reliability Applications</vt:lpstr>
    </vt:vector>
  </TitlesOfParts>
  <Manager/>
  <Company>United States Army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 AvMC Slide Template_11Mar2021</dc:title>
  <dc:subject/>
  <dc:creator>Ivey-Harper, Jennifer J  CIV  (US)</dc:creator>
  <cp:keywords>public release</cp:keywords>
  <dc:description/>
  <cp:lastModifiedBy>Locker, David J Jr CIV (US)</cp:lastModifiedBy>
  <cp:revision>83</cp:revision>
  <cp:lastPrinted>2018-04-12T16:00:29Z</cp:lastPrinted>
  <dcterms:created xsi:type="dcterms:W3CDTF">2020-12-18T15:18:39Z</dcterms:created>
  <dcterms:modified xsi:type="dcterms:W3CDTF">2021-04-19T19:04:39Z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0x01010006046AB8FD746B48B766768628397CAE</vt:lpwstr>
  </property>
  <property fmtid="{D5CDD505-2E9C-101B-9397-08002B2CF9AE}" pid="4" name="WorkflowChangePath">
    <vt:lpwstr>fa62ed53-5d34-4242-83f6-2fedcb8fc24a,5;fa62ed53-5d34-4242-83f6-2fedcb8fc24a,7;fa62ed53-5d34-4242-83f6-2fedcb8fc24a,11;fa62ed53-5d34-4242-83f6-2fedcb8fc24a,13;fa62ed53-5d34-4242-83f6-2fedcb8fc24a,15;fa62ed53-5d34-4242-83f6-2fedcb8fc24a,17;fa62ed53-5d34-424</vt:lpwstr>
  </property>
  <property fmtid="{D5CDD505-2E9C-101B-9397-08002B2CF9AE}" pid="5" name="_dlc_policyId">
    <vt:lpwstr/>
  </property>
  <property fmtid="{D5CDD505-2E9C-101B-9397-08002B2CF9AE}" pid="6" name="ItemRetentionFormula">
    <vt:lpwstr/>
  </property>
  <property fmtid="{D5CDD505-2E9C-101B-9397-08002B2CF9AE}" pid="7" name="_dlc_DocIdItemGuid">
    <vt:lpwstr>0b42219e-cd01-4f81-9631-cd5535f1241d</vt:lpwstr>
  </property>
  <property fmtid="{D5CDD505-2E9C-101B-9397-08002B2CF9AE}" pid="8" name="TaxKeyword">
    <vt:lpwstr>55;#public release|2799e8bb-c018-414a-8c4d-ec843ea487a8</vt:lpwstr>
  </property>
  <property fmtid="{D5CDD505-2E9C-101B-9397-08002B2CF9AE}" pid="9" name="Managed">
    <vt:lpwstr>35;#Public Affairs|e2af3e63-dcb5-49f1-b0c2-7a1cb2e42433</vt:lpwstr>
  </property>
</Properties>
</file>