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791" r:id="rId5"/>
    <p:sldMasterId id="2147484901" r:id="rId6"/>
    <p:sldMasterId id="2147484884" r:id="rId7"/>
  </p:sldMasterIdLst>
  <p:notesMasterIdLst>
    <p:notesMasterId r:id="rId24"/>
  </p:notesMasterIdLst>
  <p:handoutMasterIdLst>
    <p:handoutMasterId r:id="rId25"/>
  </p:handoutMasterIdLst>
  <p:sldIdLst>
    <p:sldId id="278" r:id="rId8"/>
    <p:sldId id="281" r:id="rId9"/>
    <p:sldId id="284" r:id="rId10"/>
    <p:sldId id="398" r:id="rId11"/>
    <p:sldId id="401" r:id="rId12"/>
    <p:sldId id="282" r:id="rId13"/>
    <p:sldId id="402" r:id="rId14"/>
    <p:sldId id="403" r:id="rId15"/>
    <p:sldId id="341" r:id="rId16"/>
    <p:sldId id="375" r:id="rId17"/>
    <p:sldId id="291" r:id="rId18"/>
    <p:sldId id="400" r:id="rId19"/>
    <p:sldId id="404" r:id="rId20"/>
    <p:sldId id="405" r:id="rId21"/>
    <p:sldId id="264" r:id="rId22"/>
    <p:sldId id="265" r:id="rId23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7">
          <p15:clr>
            <a:srgbClr val="A4A3A4"/>
          </p15:clr>
        </p15:guide>
        <p15:guide id="2" orient="horz" pos="3048" userDrawn="1">
          <p15:clr>
            <a:srgbClr val="A4A3A4"/>
          </p15:clr>
        </p15:guide>
        <p15:guide id="3" orient="horz" pos="1104" userDrawn="1">
          <p15:clr>
            <a:srgbClr val="A4A3A4"/>
          </p15:clr>
        </p15:guide>
        <p15:guide id="4" pos="55">
          <p15:clr>
            <a:srgbClr val="A4A3A4"/>
          </p15:clr>
        </p15:guide>
        <p15:guide id="5" pos="54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 Ann Apostol" initials="JA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8D8E"/>
    <a:srgbClr val="B2B2B3"/>
    <a:srgbClr val="BFBFC0"/>
    <a:srgbClr val="98123D"/>
    <a:srgbClr val="A6002D"/>
    <a:srgbClr val="A5002C"/>
    <a:srgbClr val="F1BF64"/>
    <a:srgbClr val="BD6534"/>
    <a:srgbClr val="767E4A"/>
    <a:srgbClr val="025F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1" autoAdjust="0"/>
    <p:restoredTop sz="90820" autoAdjust="0"/>
  </p:normalViewPr>
  <p:slideViewPr>
    <p:cSldViewPr snapToGrid="0" showGuides="1">
      <p:cViewPr varScale="1">
        <p:scale>
          <a:sx n="87" d="100"/>
          <a:sy n="87" d="100"/>
        </p:scale>
        <p:origin x="786" y="84"/>
      </p:cViewPr>
      <p:guideLst>
        <p:guide orient="horz" pos="437"/>
        <p:guide orient="horz" pos="3048"/>
        <p:guide orient="horz" pos="1104"/>
        <p:guide pos="55"/>
        <p:guide pos="54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53" d="100"/>
          <a:sy n="53" d="100"/>
        </p:scale>
        <p:origin x="-5248" y="-12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7DDA5E6-0336-6043-97BE-2667D5222006}" type="datetimeFigureOut">
              <a:rPr lang="en-US" smtClean="0"/>
              <a:pPr/>
              <a:t>4/4/2021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2E12B18-0379-EC43-9B57-C54D0D9C72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9138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35EEF68-F202-4D68-8499-4DCDD1E544DE}" type="datetimeFigureOut">
              <a:rPr lang="en-US" smtClean="0"/>
              <a:pPr/>
              <a:t>4/4/2021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9E4C13A-5EDB-4018-91C6-F8B752C11E7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3397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_Basic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50899" y="1203263"/>
            <a:ext cx="8453761" cy="4798717"/>
          </a:xfrm>
          <a:prstGeom prst="rect">
            <a:avLst/>
          </a:prstGeom>
        </p:spPr>
        <p:txBody>
          <a:bodyPr vert="horz"/>
          <a:lstStyle>
            <a:lvl1pPr marL="171450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800"/>
            </a:lvl1pPr>
            <a:lvl2pPr marL="517525" indent="-227013">
              <a:defRPr sz="1600"/>
            </a:lvl2pPr>
            <a:lvl3pPr marL="800100" indent="-176213">
              <a:buSzPct val="130000"/>
              <a:defRPr sz="1600"/>
            </a:lvl3pPr>
            <a:lvl4pPr marL="1201738" indent="-228600">
              <a:defRPr sz="1600"/>
            </a:lvl4pPr>
            <a:lvl5pPr marL="1430338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600"/>
            </a:lvl5pPr>
          </a:lstStyle>
          <a:p>
            <a:r>
              <a:rPr lang="en-US" dirty="0"/>
              <a:t>Bullet 1 level—Bullet 130% size text—Black, 18 point Arial</a:t>
            </a:r>
          </a:p>
          <a:p>
            <a:pPr lvl="1"/>
            <a:r>
              <a:rPr lang="en-US" dirty="0"/>
              <a:t>Bullet 2 level—16 point Arial Italic</a:t>
            </a:r>
          </a:p>
          <a:p>
            <a:pPr lvl="2"/>
            <a:r>
              <a:rPr lang="en-US" dirty="0"/>
              <a:t>Bullet 3 level—Bullet 125% size text—16 point Arial</a:t>
            </a:r>
          </a:p>
          <a:p>
            <a:pPr lvl="3"/>
            <a:r>
              <a:rPr lang="en-US" dirty="0"/>
              <a:t>Bullet 4 level—16 point Arial Italic</a:t>
            </a:r>
          </a:p>
          <a:p>
            <a:pPr lvl="4"/>
            <a:r>
              <a:rPr lang="en-US" dirty="0"/>
              <a:t>Bullet 5 level—Bullet 100% size text—16 point Arial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680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J_Contact Informa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13241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50899" y="1203263"/>
            <a:ext cx="8453761" cy="4798717"/>
          </a:xfrm>
          <a:prstGeom prst="rect">
            <a:avLst/>
          </a:prstGeom>
        </p:spPr>
        <p:txBody>
          <a:bodyPr vert="horz"/>
          <a:lstStyle>
            <a:lvl1pPr marL="171450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800"/>
            </a:lvl1pPr>
            <a:lvl2pPr marL="517525" indent="-227013">
              <a:defRPr sz="1600"/>
            </a:lvl2pPr>
            <a:lvl3pPr marL="800100" indent="-176213">
              <a:buSzPct val="130000"/>
              <a:defRPr sz="1600"/>
            </a:lvl3pPr>
            <a:lvl4pPr marL="1201738" indent="-228600">
              <a:defRPr sz="1600"/>
            </a:lvl4pPr>
            <a:lvl5pPr marL="1430338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600"/>
            </a:lvl5pPr>
          </a:lstStyle>
          <a:p>
            <a:r>
              <a:rPr lang="en-US" dirty="0"/>
              <a:t>Bullet 1 level—Bullet 130% size text—Black, 18 point Arial</a:t>
            </a:r>
          </a:p>
          <a:p>
            <a:pPr lvl="1"/>
            <a:r>
              <a:rPr lang="en-US" dirty="0"/>
              <a:t>Bullet 2 level—16 point Arial Italic</a:t>
            </a:r>
          </a:p>
          <a:p>
            <a:pPr lvl="2"/>
            <a:r>
              <a:rPr lang="en-US" dirty="0"/>
              <a:t>Bullet 3 level—Bullet 125% size text—16 point Arial</a:t>
            </a:r>
          </a:p>
          <a:p>
            <a:pPr lvl="3"/>
            <a:r>
              <a:rPr lang="en-US" dirty="0"/>
              <a:t>Bullet 4 level—16 point Arial Italic</a:t>
            </a:r>
          </a:p>
          <a:p>
            <a:pPr lvl="4"/>
            <a:r>
              <a:rPr lang="en-US" dirty="0"/>
              <a:t>Bullet 5 level—Bullet 100% size text—16 point Arial</a:t>
            </a:r>
          </a:p>
          <a:p>
            <a:pPr lvl="4"/>
            <a:endParaRPr lang="en-US" dirty="0"/>
          </a:p>
        </p:txBody>
      </p:sp>
      <p:sp>
        <p:nvSpPr>
          <p:cNvPr id="7" name="Text Box 19"/>
          <p:cNvSpPr txBox="1">
            <a:spLocks noChangeArrowheads="1"/>
          </p:cNvSpPr>
          <p:nvPr userDrawn="1"/>
        </p:nvSpPr>
        <p:spPr bwMode="auto">
          <a:xfrm>
            <a:off x="240017" y="6395155"/>
            <a:ext cx="1683717" cy="32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prstTxWarp prst="textNoShape">
              <a:avLst/>
            </a:prstTxWarp>
            <a:spAutoFit/>
          </a:bodyPr>
          <a:lstStyle/>
          <a:p>
            <a:pPr>
              <a:lnSpc>
                <a:spcPts val="860"/>
              </a:lnSpc>
            </a:pPr>
            <a:r>
              <a:rPr lang="en-US" sz="800" dirty="0"/>
              <a:t>e-mail address</a:t>
            </a:r>
          </a:p>
          <a:p>
            <a:pPr>
              <a:lnSpc>
                <a:spcPts val="860"/>
              </a:lnSpc>
            </a:pPr>
            <a:r>
              <a:rPr lang="en-US" sz="800" dirty="0"/>
              <a:t>Department/subdivision name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K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2111897"/>
            <a:ext cx="8123464" cy="1063867"/>
          </a:xfrm>
          <a:prstGeom prst="rect">
            <a:avLst/>
          </a:prstGeom>
        </p:spPr>
        <p:txBody>
          <a:bodyPr/>
          <a:lstStyle>
            <a:lvl1pPr algn="l">
              <a:defRPr sz="3200" b="1" i="1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Transition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" y="3245325"/>
            <a:ext cx="8123464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Transition Subtitle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1D_Left_Tex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28597" y="1225565"/>
            <a:ext cx="4126046" cy="4798717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 sz="1800"/>
            </a:lvl1pPr>
            <a:lvl2pPr marL="517525" indent="-227013">
              <a:defRPr sz="1600"/>
            </a:lvl2pPr>
            <a:lvl3pPr marL="800100" indent="-176213">
              <a:buSzPct val="125000"/>
              <a:defRPr sz="1600"/>
            </a:lvl3pPr>
            <a:lvl4pPr marL="1201738" indent="-228600">
              <a:defRPr sz="1600"/>
            </a:lvl4pPr>
            <a:lvl5pPr marL="1430338" indent="-176213">
              <a:buFont typeface="Arial"/>
              <a:buChar char="•"/>
              <a:defRPr sz="1600"/>
            </a:lvl5pPr>
          </a:lstStyle>
          <a:p>
            <a:r>
              <a:rPr lang="en-US" dirty="0"/>
              <a:t>Bullet 1 level—Bullet 130% size text—Black, 18 point Arial</a:t>
            </a:r>
          </a:p>
          <a:p>
            <a:pPr lvl="1"/>
            <a:r>
              <a:rPr lang="en-US" dirty="0"/>
              <a:t>Bullet 2 level—16 point Arial Italic</a:t>
            </a:r>
          </a:p>
          <a:p>
            <a:pPr lvl="2"/>
            <a:r>
              <a:rPr lang="en-US" dirty="0"/>
              <a:t>Bullet 3 level—Bullet 125% size text—16 point Arial</a:t>
            </a:r>
          </a:p>
          <a:p>
            <a:pPr lvl="3"/>
            <a:r>
              <a:rPr lang="en-US" dirty="0"/>
              <a:t>Bullet 4 level—16 point Arial Italic</a:t>
            </a:r>
          </a:p>
          <a:p>
            <a:pPr lvl="4"/>
            <a:r>
              <a:rPr lang="en-US" dirty="0"/>
              <a:t>Bullet 5 level—Bullet 100% size text—16 point Arial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598" y="6177005"/>
            <a:ext cx="8453761" cy="46493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600" b="1" i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Key Point—Arial Bold Italic, 16 point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776149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26040"/>
            <a:ext cx="7776149" cy="446802"/>
          </a:xfrm>
          <a:prstGeom prst="rect">
            <a:avLst/>
          </a:prstGeom>
        </p:spPr>
        <p:txBody>
          <a:bodyPr vert="horz"/>
          <a:lstStyle>
            <a:lvl1pPr marL="3175" marR="0" indent="-31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Subtitle—Gray, 20 point Arial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572000" y="1207637"/>
            <a:ext cx="4110359" cy="47989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17648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1A_Basic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28597" y="1225565"/>
            <a:ext cx="8453761" cy="4798717"/>
          </a:xfrm>
          <a:prstGeom prst="rect">
            <a:avLst/>
          </a:prstGeom>
        </p:spPr>
        <p:txBody>
          <a:bodyPr vert="horz"/>
          <a:lstStyle>
            <a:lvl1pPr marL="282575" indent="-282575">
              <a:buSzPct val="130000"/>
              <a:defRPr sz="1800"/>
            </a:lvl1pPr>
            <a:lvl2pPr marL="517525" indent="-227013">
              <a:defRPr sz="1600"/>
            </a:lvl2pPr>
            <a:lvl3pPr marL="800100" indent="-176213">
              <a:buSzPct val="125000"/>
              <a:defRPr sz="1600"/>
            </a:lvl3pPr>
            <a:lvl4pPr marL="1201738" indent="-228600">
              <a:defRPr sz="1600"/>
            </a:lvl4pPr>
            <a:lvl5pPr marL="1430338" indent="-176213">
              <a:buFont typeface="Arial"/>
              <a:buChar char="•"/>
              <a:defRPr sz="1600"/>
            </a:lvl5pPr>
          </a:lstStyle>
          <a:p>
            <a:r>
              <a:rPr lang="en-US" dirty="0"/>
              <a:t>Bullet 1 level—Bullet 130% size text—Black, 18 point Arial</a:t>
            </a:r>
          </a:p>
          <a:p>
            <a:pPr lvl="1"/>
            <a:r>
              <a:rPr lang="en-US" dirty="0"/>
              <a:t>Bullet 2 level—16 point Arial Italic</a:t>
            </a:r>
          </a:p>
          <a:p>
            <a:pPr lvl="2"/>
            <a:r>
              <a:rPr lang="en-US" dirty="0"/>
              <a:t>Bullet 3 level—Bullet 125% size text—16 point Arial</a:t>
            </a:r>
          </a:p>
          <a:p>
            <a:pPr lvl="3"/>
            <a:r>
              <a:rPr lang="en-US" dirty="0"/>
              <a:t>Bullet 4 level—16 point Arial Italic</a:t>
            </a:r>
          </a:p>
          <a:p>
            <a:pPr lvl="4"/>
            <a:r>
              <a:rPr lang="en-US" dirty="0"/>
              <a:t>Bullet 5 level—Bullet 100% size text—16 point Arial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598" y="6177005"/>
            <a:ext cx="8453761" cy="46493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600" b="1" i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Key Point—Arial Bold Italic, 16 point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776149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26040"/>
            <a:ext cx="7776149" cy="446802"/>
          </a:xfrm>
          <a:prstGeom prst="rect">
            <a:avLst/>
          </a:prstGeom>
        </p:spPr>
        <p:txBody>
          <a:bodyPr vert="horz"/>
          <a:lstStyle>
            <a:lvl1pPr marL="3175" marR="0" indent="-31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Subtitle—Gray, 20 point Arial</a:t>
            </a:r>
          </a:p>
        </p:txBody>
      </p:sp>
    </p:spTree>
    <p:extLst>
      <p:ext uri="{BB962C8B-B14F-4D97-AF65-F5344CB8AC3E}">
        <p14:creationId xmlns:p14="http://schemas.microsoft.com/office/powerpoint/2010/main" val="3231620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1B_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776149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598" y="6177005"/>
            <a:ext cx="8453761" cy="46493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600" b="1" i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/>
              <a:t>Key Point—Arial Bold Italic, 16 point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626040"/>
            <a:ext cx="7776149" cy="446802"/>
          </a:xfrm>
          <a:prstGeom prst="rect">
            <a:avLst/>
          </a:prstGeom>
        </p:spPr>
        <p:txBody>
          <a:bodyPr vert="horz"/>
          <a:lstStyle>
            <a:lvl1pPr marL="3175" marR="0" indent="-31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Subtitle—Gray, 20 point Arial</a:t>
            </a:r>
          </a:p>
        </p:txBody>
      </p:sp>
    </p:spTree>
    <p:extLst>
      <p:ext uri="{BB962C8B-B14F-4D97-AF65-F5344CB8AC3E}">
        <p14:creationId xmlns:p14="http://schemas.microsoft.com/office/powerpoint/2010/main" val="4102641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_Basic_Master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50899" y="1203263"/>
            <a:ext cx="8453761" cy="4798717"/>
          </a:xfrm>
          <a:prstGeom prst="rect">
            <a:avLst/>
          </a:prstGeom>
        </p:spPr>
        <p:txBody>
          <a:bodyPr vert="horz"/>
          <a:lstStyle>
            <a:lvl1pPr marL="171450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800"/>
            </a:lvl1pPr>
            <a:lvl2pPr marL="517525" indent="-227013">
              <a:defRPr sz="1600"/>
            </a:lvl2pPr>
            <a:lvl3pPr marL="800100" indent="-176213">
              <a:buSzPct val="130000"/>
              <a:defRPr sz="1600"/>
            </a:lvl3pPr>
            <a:lvl4pPr marL="1201738" indent="-228600">
              <a:defRPr sz="1600"/>
            </a:lvl4pPr>
            <a:lvl5pPr marL="1430338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600"/>
            </a:lvl5pPr>
          </a:lstStyle>
          <a:p>
            <a:r>
              <a:rPr lang="en-US" dirty="0"/>
              <a:t>Bullet 1 level—Bullet 130% size text—Black, 18 point Arial</a:t>
            </a:r>
          </a:p>
          <a:p>
            <a:pPr lvl="1"/>
            <a:r>
              <a:rPr lang="en-US" dirty="0"/>
              <a:t>Bullet 2 level—16 point Arial Italic</a:t>
            </a:r>
          </a:p>
          <a:p>
            <a:pPr lvl="2"/>
            <a:r>
              <a:rPr lang="en-US" dirty="0"/>
              <a:t>Bullet 3 level—Bullet 125% size text—16 point Arial</a:t>
            </a:r>
          </a:p>
          <a:p>
            <a:pPr lvl="3"/>
            <a:r>
              <a:rPr lang="en-US" dirty="0"/>
              <a:t>Bullet 4 level—16 point Arial Italic</a:t>
            </a:r>
          </a:p>
          <a:p>
            <a:pPr lvl="4"/>
            <a:r>
              <a:rPr lang="en-US" dirty="0"/>
              <a:t>Bullet 5 level—Bullet 100% size text—16 point Arial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281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_Header_Blank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</p:spTree>
    <p:extLst>
      <p:ext uri="{BB962C8B-B14F-4D97-AF65-F5344CB8AC3E}">
        <p14:creationId xmlns:p14="http://schemas.microsoft.com/office/powerpoint/2010/main" val="3186694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_Acronym_Box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50899" y="1203263"/>
            <a:ext cx="8453761" cy="4307521"/>
          </a:xfrm>
          <a:prstGeom prst="rect">
            <a:avLst/>
          </a:prstGeom>
        </p:spPr>
        <p:txBody>
          <a:bodyPr vert="horz"/>
          <a:lstStyle>
            <a:lvl1pPr marL="171450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800"/>
            </a:lvl1pPr>
            <a:lvl2pPr marL="517525" indent="-227013">
              <a:defRPr sz="1600"/>
            </a:lvl2pPr>
            <a:lvl3pPr marL="800100" indent="-176213">
              <a:buSzPct val="130000"/>
              <a:defRPr sz="1600"/>
            </a:lvl3pPr>
            <a:lvl4pPr marL="1201738" indent="-228600">
              <a:defRPr sz="1600"/>
            </a:lvl4pPr>
            <a:lvl5pPr marL="1430338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600"/>
            </a:lvl5pPr>
          </a:lstStyle>
          <a:p>
            <a:pPr marL="171450" marR="0" lvl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/>
            </a:pPr>
            <a:r>
              <a:rPr lang="en-US" dirty="0"/>
              <a:t>This is a multipurpose box—use for text, tables, charts or video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28598" y="5653377"/>
            <a:ext cx="8453762" cy="470841"/>
          </a:xfrm>
          <a:prstGeom prst="rect">
            <a:avLst/>
          </a:prstGeom>
        </p:spPr>
        <p:txBody>
          <a:bodyPr vert="horz" numCol="4"/>
          <a:lstStyle>
            <a:lvl1pPr marL="0" marR="0" indent="0" algn="l" defTabSz="4572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825625" algn="l"/>
                <a:tab pos="3659188" algn="l"/>
                <a:tab pos="5484813" algn="l"/>
              </a:tabLst>
              <a:defRPr sz="800" b="1" i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ACR1 = Acronym 1</a:t>
            </a:r>
            <a:br>
              <a:rPr lang="en-US" dirty="0"/>
            </a:br>
            <a:r>
              <a:rPr lang="en-US" dirty="0"/>
              <a:t>ACR2 = Acronym 2</a:t>
            </a:r>
            <a:br>
              <a:rPr lang="en-US" dirty="0"/>
            </a:br>
            <a:r>
              <a:rPr lang="en-US" dirty="0"/>
              <a:t>ACR3 = Acronym 3</a:t>
            </a:r>
            <a:br>
              <a:rPr lang="en-US" dirty="0"/>
            </a:br>
            <a:r>
              <a:rPr lang="en-US" dirty="0"/>
              <a:t>ACR4 = Acronym 4</a:t>
            </a:r>
            <a:br>
              <a:rPr lang="en-US" dirty="0"/>
            </a:br>
            <a:r>
              <a:rPr lang="en-US" dirty="0"/>
              <a:t>ACR5 = Acronym 5</a:t>
            </a:r>
            <a:br>
              <a:rPr lang="en-US" dirty="0"/>
            </a:br>
            <a:r>
              <a:rPr lang="en-US" dirty="0"/>
              <a:t>ACR6 = Acronym 6</a:t>
            </a:r>
            <a:br>
              <a:rPr lang="en-US" dirty="0"/>
            </a:br>
            <a:r>
              <a:rPr lang="en-US" dirty="0"/>
              <a:t>ACR7 = Acronym 7</a:t>
            </a:r>
            <a:br>
              <a:rPr lang="en-US" dirty="0"/>
            </a:br>
            <a:r>
              <a:rPr lang="en-US" dirty="0"/>
              <a:t>ACR8 = Acronym 8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D_Left_Text_Picture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28597" y="1225565"/>
            <a:ext cx="4245432" cy="4798717"/>
          </a:xfrm>
          <a:prstGeom prst="rect">
            <a:avLst/>
          </a:prstGeom>
        </p:spPr>
        <p:txBody>
          <a:bodyPr vert="horz"/>
          <a:lstStyle>
            <a:lvl1pPr marL="177800" indent="-161925">
              <a:buSzPct val="130000"/>
              <a:tabLst/>
              <a:defRPr sz="1800"/>
            </a:lvl1pPr>
            <a:lvl2pPr marL="517525" indent="-227013">
              <a:defRPr sz="1600"/>
            </a:lvl2pPr>
            <a:lvl3pPr marL="800100" indent="-176213">
              <a:buSzPct val="125000"/>
              <a:defRPr sz="1600"/>
            </a:lvl3pPr>
            <a:lvl4pPr marL="1201738" indent="-228600">
              <a:defRPr sz="1600"/>
            </a:lvl4pPr>
            <a:lvl5pPr marL="1430338" indent="-176213">
              <a:buFont typeface="Arial"/>
              <a:buChar char="•"/>
              <a:defRPr sz="1600"/>
            </a:lvl5pPr>
          </a:lstStyle>
          <a:p>
            <a:r>
              <a:rPr lang="en-US" dirty="0"/>
              <a:t>Bullet 1 level—Bullet 130% size text—Black, 18 point Arial</a:t>
            </a:r>
          </a:p>
          <a:p>
            <a:pPr lvl="1"/>
            <a:r>
              <a:rPr lang="en-US" dirty="0"/>
              <a:t>Bullet 2 level—16 point Arial Italic</a:t>
            </a:r>
          </a:p>
          <a:p>
            <a:pPr lvl="2"/>
            <a:r>
              <a:rPr lang="en-US" dirty="0"/>
              <a:t>Bullet 3 level—Bullet 125% size text—16 point Arial</a:t>
            </a:r>
          </a:p>
          <a:p>
            <a:pPr lvl="3"/>
            <a:r>
              <a:rPr lang="en-US" dirty="0"/>
              <a:t>Bullet 4 level—16 point Arial Italic</a:t>
            </a:r>
          </a:p>
          <a:p>
            <a:pPr lvl="4"/>
            <a:r>
              <a:rPr lang="en-US" dirty="0"/>
              <a:t>Bullet 5 level—Bullet 100% size text—16 point Arial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572000" y="1207637"/>
            <a:ext cx="4110359" cy="47989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409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E_Right_Text_Picture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4474673" y="1225565"/>
            <a:ext cx="4326430" cy="4798717"/>
          </a:xfrm>
          <a:prstGeom prst="rect">
            <a:avLst/>
          </a:prstGeom>
        </p:spPr>
        <p:txBody>
          <a:bodyPr vert="horz"/>
          <a:lstStyle>
            <a:lvl1pPr marL="169863" indent="-169863">
              <a:buSzPct val="130000"/>
              <a:tabLst/>
              <a:defRPr sz="1800"/>
            </a:lvl1pPr>
            <a:lvl2pPr marL="517525" indent="-227013">
              <a:defRPr sz="1600"/>
            </a:lvl2pPr>
            <a:lvl3pPr marL="800100" indent="-176213">
              <a:buSzPct val="125000"/>
              <a:defRPr sz="1600"/>
            </a:lvl3pPr>
            <a:lvl4pPr marL="1201738" indent="-228600">
              <a:defRPr sz="1600"/>
            </a:lvl4pPr>
            <a:lvl5pPr marL="1430338" indent="-176213">
              <a:buFont typeface="Arial"/>
              <a:buChar char="•"/>
              <a:defRPr sz="1600"/>
            </a:lvl5pPr>
          </a:lstStyle>
          <a:p>
            <a:r>
              <a:rPr lang="en-US" dirty="0"/>
              <a:t>Bullet 1 level—Bullet 130% size text—Black, 18 point Arial</a:t>
            </a:r>
          </a:p>
          <a:p>
            <a:pPr lvl="1"/>
            <a:r>
              <a:rPr lang="en-US" dirty="0"/>
              <a:t>Bullet 2 level—16 point Arial Italic</a:t>
            </a:r>
          </a:p>
          <a:p>
            <a:pPr lvl="2"/>
            <a:r>
              <a:rPr lang="en-US" dirty="0"/>
              <a:t>Bullet 3 level—Bullet 125% size text—16 point Arial</a:t>
            </a:r>
          </a:p>
          <a:p>
            <a:pPr lvl="3"/>
            <a:r>
              <a:rPr lang="en-US" dirty="0"/>
              <a:t>Bullet 4 level—16 point Arial Italic</a:t>
            </a:r>
          </a:p>
          <a:p>
            <a:pPr lvl="4"/>
            <a:r>
              <a:rPr lang="en-US" dirty="0"/>
              <a:t>Bullet 5 level—Bullet 100% size text—16 point Arial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228598" y="1225424"/>
            <a:ext cx="4110359" cy="47989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10248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_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</p:spTree>
    <p:extLst>
      <p:ext uri="{BB962C8B-B14F-4D97-AF65-F5344CB8AC3E}">
        <p14:creationId xmlns:p14="http://schemas.microsoft.com/office/powerpoint/2010/main" val="1766297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F_Quad_Chart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4576833" y="1205815"/>
            <a:ext cx="191" cy="489330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V="1">
            <a:off x="228598" y="3641651"/>
            <a:ext cx="8623093" cy="6396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228598" y="1205815"/>
            <a:ext cx="4268451" cy="2366552"/>
          </a:xfrm>
          <a:prstGeom prst="rect">
            <a:avLst/>
          </a:prstGeom>
        </p:spPr>
        <p:txBody>
          <a:bodyPr vert="horz"/>
          <a:lstStyle>
            <a:lvl1pPr marL="120650" indent="-104775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4656808" y="1205815"/>
            <a:ext cx="4194883" cy="2366552"/>
          </a:xfrm>
          <a:prstGeom prst="rect">
            <a:avLst/>
          </a:prstGeom>
        </p:spPr>
        <p:txBody>
          <a:bodyPr vert="horz"/>
          <a:lstStyle>
            <a:lvl1pPr marL="120650" indent="-104775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28598" y="3693646"/>
            <a:ext cx="4268451" cy="2404751"/>
          </a:xfrm>
          <a:prstGeom prst="rect">
            <a:avLst/>
          </a:prstGeom>
        </p:spPr>
        <p:txBody>
          <a:bodyPr vert="horz"/>
          <a:lstStyle>
            <a:lvl1pPr marL="112713" indent="-112713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656808" y="3693646"/>
            <a:ext cx="4194883" cy="2404751"/>
          </a:xfrm>
          <a:prstGeom prst="rect">
            <a:avLst/>
          </a:prstGeom>
        </p:spPr>
        <p:txBody>
          <a:bodyPr vert="horz"/>
          <a:lstStyle>
            <a:lvl1pPr marL="112713" indent="-112713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G_Compare_Contrast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579756" y="3744346"/>
            <a:ext cx="0" cy="23458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228599" y="1197639"/>
            <a:ext cx="8608104" cy="2366552"/>
          </a:xfrm>
          <a:prstGeom prst="rect">
            <a:avLst/>
          </a:prstGeom>
        </p:spPr>
        <p:txBody>
          <a:bodyPr vert="horz"/>
          <a:lstStyle>
            <a:lvl1pPr marL="120650" indent="-109538">
              <a:tabLst/>
              <a:defRPr sz="1600"/>
            </a:lvl1pPr>
            <a:lvl2pPr marL="339725" indent="-169863">
              <a:defRPr sz="1600"/>
            </a:lvl2pPr>
            <a:lvl3pPr marL="565150" indent="-112713">
              <a:defRPr sz="1600"/>
            </a:lvl3pPr>
            <a:lvl4pPr marL="862013" indent="-169863"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28598" y="3685470"/>
            <a:ext cx="4211819" cy="2404751"/>
          </a:xfrm>
          <a:prstGeom prst="rect">
            <a:avLst/>
          </a:prstGeom>
        </p:spPr>
        <p:txBody>
          <a:bodyPr vert="horz"/>
          <a:lstStyle>
            <a:lvl1pPr marL="120650" indent="-120650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719095" y="3685470"/>
            <a:ext cx="4117607" cy="2404751"/>
          </a:xfrm>
          <a:prstGeom prst="rect">
            <a:avLst/>
          </a:prstGeom>
        </p:spPr>
        <p:txBody>
          <a:bodyPr vert="horz"/>
          <a:lstStyle>
            <a:lvl1pPr marL="120650" indent="-120650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776149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H_Risk Format_Corner_markings Image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CEO Risk Format_P8sample_crosshatc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3300" y="814685"/>
            <a:ext cx="2234525" cy="1867301"/>
          </a:xfrm>
          <a:prstGeom prst="rect">
            <a:avLst/>
          </a:prstGeom>
        </p:spPr>
      </p:pic>
      <p:sp>
        <p:nvSpPr>
          <p:cNvPr id="11" name="Content Placeholder 6"/>
          <p:cNvSpPr>
            <a:spLocks noGrp="1"/>
          </p:cNvSpPr>
          <p:nvPr>
            <p:ph sz="quarter" idx="17"/>
          </p:nvPr>
        </p:nvSpPr>
        <p:spPr>
          <a:xfrm>
            <a:off x="228598" y="1233557"/>
            <a:ext cx="5735473" cy="4794684"/>
          </a:xfrm>
          <a:prstGeom prst="rect">
            <a:avLst/>
          </a:prstGeom>
        </p:spPr>
        <p:txBody>
          <a:bodyPr vert="horz"/>
          <a:lstStyle>
            <a:lvl1pPr marL="180975" indent="-169863">
              <a:buSzPct val="130000"/>
              <a:tabLst/>
              <a:defRPr sz="1600"/>
            </a:lvl1pPr>
            <a:lvl2pPr marL="517525" indent="-227013">
              <a:defRPr sz="1400"/>
            </a:lvl2pPr>
            <a:lvl3pPr marL="800100" indent="-176213">
              <a:buSzPct val="125000"/>
              <a:defRPr sz="1400"/>
            </a:lvl3pPr>
            <a:lvl4pPr marL="1201738" indent="-228600">
              <a:defRPr sz="1400"/>
            </a:lvl4pPr>
            <a:lvl5pPr marL="1430338" indent="-176213">
              <a:buFont typeface="Arial"/>
              <a:buChar char="•"/>
              <a:defRPr sz="14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776149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I_Risk Format_Large Image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228598" y="1134320"/>
            <a:ext cx="3715605" cy="4861367"/>
          </a:xfrm>
          <a:prstGeom prst="rect">
            <a:avLst/>
          </a:prstGeom>
        </p:spPr>
        <p:txBody>
          <a:bodyPr vert="horz"/>
          <a:lstStyle>
            <a:lvl1pPr marL="180975" indent="-180975">
              <a:buSzPct val="130000"/>
              <a:tabLst/>
              <a:defRPr sz="1600"/>
            </a:lvl1pPr>
            <a:lvl2pPr marL="517525" indent="-227013">
              <a:defRPr sz="1400"/>
            </a:lvl2pPr>
            <a:lvl3pPr marL="800100" indent="-176213">
              <a:buSzPct val="125000"/>
              <a:defRPr sz="1400"/>
            </a:lvl3pPr>
            <a:lvl4pPr marL="1201738" indent="-228600">
              <a:defRPr sz="1400"/>
            </a:lvl4pPr>
            <a:lvl5pPr marL="1430338" indent="-176213">
              <a:buFont typeface="Arial"/>
              <a:buChar char="•"/>
              <a:defRPr sz="1400" baseline="0"/>
            </a:lvl5pPr>
          </a:lstStyle>
          <a:p>
            <a:r>
              <a:rPr lang="en-US" dirty="0"/>
              <a:t>Bullet 1 level – Bullet 130% size text – Black, 16 point Arial</a:t>
            </a:r>
          </a:p>
          <a:p>
            <a:pPr lvl="1"/>
            <a:r>
              <a:rPr lang="en-US" dirty="0"/>
              <a:t>Bullet 2 level – 14 point Arial Italic</a:t>
            </a:r>
          </a:p>
          <a:p>
            <a:pPr lvl="2"/>
            <a:r>
              <a:rPr lang="en-US" dirty="0"/>
              <a:t>Bullet 3 level – Bullet 125% size text – 14 point Arial</a:t>
            </a:r>
          </a:p>
          <a:p>
            <a:pPr lvl="3"/>
            <a:r>
              <a:rPr lang="en-US" dirty="0"/>
              <a:t>Bullet 4 level – 14 point Arial Italic</a:t>
            </a:r>
          </a:p>
          <a:p>
            <a:pPr lvl="4"/>
            <a:r>
              <a:rPr lang="en-US" dirty="0"/>
              <a:t>Bullet 5 level – Bullet 100% size text – 14 point Arial</a:t>
            </a:r>
          </a:p>
        </p:txBody>
      </p:sp>
      <p:pic>
        <p:nvPicPr>
          <p:cNvPr id="9" name="Picture 8" descr="CCEO Risk Format_P8sample_crosshatch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153" y="1134531"/>
            <a:ext cx="4623206" cy="4564685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4059153" y="5777498"/>
            <a:ext cx="4609023" cy="350523"/>
            <a:chOff x="4333069" y="5714104"/>
            <a:chExt cx="4609023" cy="350523"/>
          </a:xfrm>
        </p:grpSpPr>
        <p:sp>
          <p:nvSpPr>
            <p:cNvPr id="11" name="Rectangle 10"/>
            <p:cNvSpPr/>
            <p:nvPr userDrawn="1"/>
          </p:nvSpPr>
          <p:spPr>
            <a:xfrm>
              <a:off x="4333069" y="5748518"/>
              <a:ext cx="228600" cy="1524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6987786" y="5748724"/>
              <a:ext cx="228600" cy="1524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4544208" y="5714104"/>
              <a:ext cx="4397884" cy="350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  <a:tabLst>
                  <a:tab pos="2630488" algn="l"/>
                </a:tabLst>
              </a:pPr>
              <a:r>
                <a:rPr lang="en-US" sz="900" dirty="0"/>
                <a:t>Current risk assessment with uncertainty	Expected risk assessment with	proposed mitigation</a:t>
              </a:r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776149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J_Contact Information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13241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50899" y="1203263"/>
            <a:ext cx="8453761" cy="4798717"/>
          </a:xfrm>
          <a:prstGeom prst="rect">
            <a:avLst/>
          </a:prstGeom>
        </p:spPr>
        <p:txBody>
          <a:bodyPr vert="horz"/>
          <a:lstStyle>
            <a:lvl1pPr marL="171450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800"/>
            </a:lvl1pPr>
            <a:lvl2pPr marL="517525" indent="-227013">
              <a:defRPr sz="1600"/>
            </a:lvl2pPr>
            <a:lvl3pPr marL="800100" indent="-176213">
              <a:buSzPct val="130000"/>
              <a:defRPr sz="1600"/>
            </a:lvl3pPr>
            <a:lvl4pPr marL="1201738" indent="-228600">
              <a:defRPr sz="1600"/>
            </a:lvl4pPr>
            <a:lvl5pPr marL="1430338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600"/>
            </a:lvl5pPr>
          </a:lstStyle>
          <a:p>
            <a:r>
              <a:rPr lang="en-US" dirty="0"/>
              <a:t>Bullet 1 level—Bullet 130% size text—Black, 18 point Arial</a:t>
            </a:r>
          </a:p>
          <a:p>
            <a:pPr lvl="1"/>
            <a:r>
              <a:rPr lang="en-US" dirty="0"/>
              <a:t>Bullet 2 level—16 point Arial Italic</a:t>
            </a:r>
          </a:p>
          <a:p>
            <a:pPr lvl="2"/>
            <a:r>
              <a:rPr lang="en-US" dirty="0"/>
              <a:t>Bullet 3 level—Bullet 125% size text—16 point Arial</a:t>
            </a:r>
          </a:p>
          <a:p>
            <a:pPr lvl="3"/>
            <a:r>
              <a:rPr lang="en-US" dirty="0"/>
              <a:t>Bullet 4 level—16 point Arial Italic</a:t>
            </a:r>
          </a:p>
          <a:p>
            <a:pPr lvl="4"/>
            <a:r>
              <a:rPr lang="en-US" dirty="0"/>
              <a:t>Bullet 5 level—Bullet 100% size text—16 point Arial</a:t>
            </a:r>
          </a:p>
          <a:p>
            <a:pPr lvl="4"/>
            <a:endParaRPr lang="en-US" dirty="0"/>
          </a:p>
        </p:txBody>
      </p:sp>
      <p:sp>
        <p:nvSpPr>
          <p:cNvPr id="7" name="Text Box 19"/>
          <p:cNvSpPr txBox="1">
            <a:spLocks noChangeArrowheads="1"/>
          </p:cNvSpPr>
          <p:nvPr userDrawn="1"/>
        </p:nvSpPr>
        <p:spPr bwMode="auto">
          <a:xfrm>
            <a:off x="240017" y="6395155"/>
            <a:ext cx="1683717" cy="32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prstTxWarp prst="textNoShape">
              <a:avLst/>
            </a:prstTxWarp>
            <a:spAutoFit/>
          </a:bodyPr>
          <a:lstStyle/>
          <a:p>
            <a:pPr>
              <a:lnSpc>
                <a:spcPts val="860"/>
              </a:lnSpc>
            </a:pPr>
            <a:r>
              <a:rPr lang="en-US" sz="800" dirty="0"/>
              <a:t>e-mail address</a:t>
            </a:r>
          </a:p>
          <a:p>
            <a:pPr>
              <a:lnSpc>
                <a:spcPts val="860"/>
              </a:lnSpc>
            </a:pPr>
            <a:r>
              <a:rPr lang="en-US" sz="800" dirty="0"/>
              <a:t>Department/subdivision name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K_Transition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2111897"/>
            <a:ext cx="8123464" cy="1063867"/>
          </a:xfrm>
          <a:prstGeom prst="rect">
            <a:avLst/>
          </a:prstGeom>
        </p:spPr>
        <p:txBody>
          <a:bodyPr/>
          <a:lstStyle>
            <a:lvl1pPr algn="l">
              <a:defRPr sz="3200" b="1" i="1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Transition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" y="3245325"/>
            <a:ext cx="8123464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Transition Subtitle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_Title and Inform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16350" y="1660394"/>
            <a:ext cx="5101390" cy="123945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1">
                <a:solidFill>
                  <a:schemeClr val="bg1"/>
                </a:solidFill>
                <a:effectLst>
                  <a:outerShdw blurRad="50800" dist="50800" dir="4260000" algn="tl" rotWithShape="0">
                    <a:prstClr val="black"/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/>
              <a:t>Your Title – 26 Point Arial, Bold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16350" y="3124909"/>
            <a:ext cx="5101390" cy="100122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1">
                <a:solidFill>
                  <a:schemeClr val="bg1"/>
                </a:solidFill>
                <a:effectLst>
                  <a:outerShdw blurRad="50800" dist="50800" dir="4260000" algn="tl" rotWithShape="0">
                    <a:prstClr val="black"/>
                  </a:outerShdw>
                </a:effectLst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000" dirty="0"/>
              <a:t>Speaker’s name</a:t>
            </a:r>
            <a:br>
              <a:rPr lang="en-US" sz="2000" dirty="0"/>
            </a:br>
            <a:r>
              <a:rPr lang="en-US" sz="2000" dirty="0"/>
              <a:t>and organization – </a:t>
            </a:r>
            <a:br>
              <a:rPr lang="en-US" sz="2000" dirty="0"/>
            </a:br>
            <a:r>
              <a:rPr lang="en-US" sz="2000" dirty="0"/>
              <a:t>20 Point Arial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15976" y="4355982"/>
            <a:ext cx="5102255" cy="4578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00" b="1" i="1">
                <a:solidFill>
                  <a:schemeClr val="bg1"/>
                </a:solidFill>
                <a:effectLst>
                  <a:outerShdw blurRad="50800" dist="50800" dir="4260000" algn="tl" rotWithShape="0">
                    <a:prstClr val="black"/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Date – 18 point Arial</a:t>
            </a: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202096" y="6492875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2E008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© 2020 The Aerospace Corporation</a:t>
            </a:r>
          </a:p>
        </p:txBody>
      </p:sp>
    </p:spTree>
    <p:extLst>
      <p:ext uri="{BB962C8B-B14F-4D97-AF65-F5344CB8AC3E}">
        <p14:creationId xmlns:p14="http://schemas.microsoft.com/office/powerpoint/2010/main" val="4174041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_Title and Information Page_mar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616350" y="1660394"/>
            <a:ext cx="5101390" cy="123945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1">
                <a:solidFill>
                  <a:schemeClr val="bg1"/>
                </a:solidFill>
                <a:effectLst>
                  <a:outerShdw blurRad="50800" dist="50800" dir="4260000" algn="tl" rotWithShape="0">
                    <a:prstClr val="black"/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/>
              <a:t>Your Title – 26 Point Arial, Bold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16350" y="3124909"/>
            <a:ext cx="5101390" cy="100122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1">
                <a:solidFill>
                  <a:schemeClr val="bg1"/>
                </a:solidFill>
                <a:effectLst>
                  <a:outerShdw blurRad="50800" dist="50800" dir="4260000" algn="tl" rotWithShape="0">
                    <a:prstClr val="black"/>
                  </a:outerShdw>
                </a:effectLst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000" dirty="0"/>
              <a:t>Speaker’s name</a:t>
            </a:r>
            <a:br>
              <a:rPr lang="en-US" sz="2000" dirty="0"/>
            </a:br>
            <a:r>
              <a:rPr lang="en-US" sz="2000" dirty="0"/>
              <a:t>and organization – </a:t>
            </a:r>
            <a:br>
              <a:rPr lang="en-US" sz="2000" dirty="0"/>
            </a:br>
            <a:r>
              <a:rPr lang="en-US" sz="2000" dirty="0"/>
              <a:t>20 Point Arial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15976" y="4355982"/>
            <a:ext cx="5102255" cy="4578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800" b="1" i="1">
                <a:solidFill>
                  <a:schemeClr val="bg1"/>
                </a:solidFill>
                <a:effectLst>
                  <a:outerShdw blurRad="50800" dist="50800" dir="4260000" algn="tl" rotWithShape="0">
                    <a:prstClr val="black"/>
                  </a:outerShdw>
                </a:effectLst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Date – 18 point Arial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"/>
            <a:ext cx="9143999" cy="2388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Box Is For Security Markings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6619165"/>
            <a:ext cx="9143999" cy="2388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This Box Is For Security Markings</a:t>
            </a: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202096" y="6492875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900" i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2E008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© 2020 The Aerospace Corporation</a:t>
            </a:r>
          </a:p>
        </p:txBody>
      </p:sp>
    </p:spTree>
    <p:extLst>
      <p:ext uri="{BB962C8B-B14F-4D97-AF65-F5344CB8AC3E}">
        <p14:creationId xmlns:p14="http://schemas.microsoft.com/office/powerpoint/2010/main" val="1231173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_Closing_Q&amp;A_Ba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771899" y="2057400"/>
            <a:ext cx="4601283" cy="230731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1" i="1" baseline="0">
                <a:solidFill>
                  <a:schemeClr val="bg1"/>
                </a:solidFill>
                <a:effectLst>
                  <a:outerShdw blurRad="50800" dist="38100" dir="4260000" algn="tl" rotWithShape="0">
                    <a:prstClr val="black"/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/>
              <a:t>Closing</a:t>
            </a:r>
            <a:br>
              <a:rPr lang="en-US" dirty="0"/>
            </a:br>
            <a:r>
              <a:rPr lang="en-US" dirty="0"/>
              <a:t>Questions</a:t>
            </a:r>
            <a:br>
              <a:rPr lang="en-US" dirty="0"/>
            </a:br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857787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_Acronym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50899" y="1203263"/>
            <a:ext cx="8453761" cy="4307521"/>
          </a:xfrm>
          <a:prstGeom prst="rect">
            <a:avLst/>
          </a:prstGeom>
        </p:spPr>
        <p:txBody>
          <a:bodyPr vert="horz"/>
          <a:lstStyle>
            <a:lvl1pPr marL="171450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800"/>
            </a:lvl1pPr>
            <a:lvl2pPr marL="517525" indent="-227013">
              <a:defRPr sz="1600"/>
            </a:lvl2pPr>
            <a:lvl3pPr marL="800100" indent="-176213">
              <a:buSzPct val="130000"/>
              <a:defRPr sz="1600"/>
            </a:lvl3pPr>
            <a:lvl4pPr marL="1201738" indent="-228600">
              <a:defRPr sz="1600"/>
            </a:lvl4pPr>
            <a:lvl5pPr marL="1430338" marR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 sz="1600"/>
            </a:lvl5pPr>
          </a:lstStyle>
          <a:p>
            <a:pPr marL="171450" marR="0" lvl="0" indent="-1762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/>
            </a:pPr>
            <a:r>
              <a:rPr lang="en-US" dirty="0"/>
              <a:t>This is a multipurpose box—use for text, tables, charts or video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28598" y="5653377"/>
            <a:ext cx="8453762" cy="470841"/>
          </a:xfrm>
          <a:prstGeom prst="rect">
            <a:avLst/>
          </a:prstGeom>
        </p:spPr>
        <p:txBody>
          <a:bodyPr vert="horz" numCol="4"/>
          <a:lstStyle>
            <a:lvl1pPr marL="0" marR="0" indent="0" algn="l" defTabSz="4572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825625" algn="l"/>
                <a:tab pos="3659188" algn="l"/>
                <a:tab pos="5484813" algn="l"/>
              </a:tabLst>
              <a:defRPr sz="800" b="1" i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ACR1 = Acronym 1</a:t>
            </a:r>
            <a:br>
              <a:rPr lang="en-US" dirty="0"/>
            </a:br>
            <a:r>
              <a:rPr lang="en-US" dirty="0"/>
              <a:t>ACR2 = Acronym 2</a:t>
            </a:r>
            <a:br>
              <a:rPr lang="en-US" dirty="0"/>
            </a:br>
            <a:r>
              <a:rPr lang="en-US" dirty="0"/>
              <a:t>ACR3 = Acronym 3</a:t>
            </a:r>
            <a:br>
              <a:rPr lang="en-US" dirty="0"/>
            </a:br>
            <a:r>
              <a:rPr lang="en-US" dirty="0"/>
              <a:t>ACR4 = Acronym 4</a:t>
            </a:r>
            <a:br>
              <a:rPr lang="en-US" dirty="0"/>
            </a:br>
            <a:r>
              <a:rPr lang="en-US" dirty="0"/>
              <a:t>ACR5 = Acronym 5</a:t>
            </a:r>
            <a:br>
              <a:rPr lang="en-US" dirty="0"/>
            </a:br>
            <a:r>
              <a:rPr lang="en-US" dirty="0"/>
              <a:t>ACR6 = Acronym 6</a:t>
            </a:r>
            <a:br>
              <a:rPr lang="en-US" dirty="0"/>
            </a:br>
            <a:r>
              <a:rPr lang="en-US" dirty="0"/>
              <a:t>ACR7 = Acronym 7</a:t>
            </a:r>
            <a:br>
              <a:rPr lang="en-US" dirty="0"/>
            </a:br>
            <a:r>
              <a:rPr lang="en-US" dirty="0"/>
              <a:t>ACR8 = Acronym 8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D_Left_Tex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228596" y="1225565"/>
            <a:ext cx="4286253" cy="4798717"/>
          </a:xfrm>
          <a:prstGeom prst="rect">
            <a:avLst/>
          </a:prstGeom>
        </p:spPr>
        <p:txBody>
          <a:bodyPr vert="horz"/>
          <a:lstStyle>
            <a:lvl1pPr marL="169863" indent="-169863">
              <a:buSzPct val="130000"/>
              <a:tabLst/>
              <a:defRPr sz="1800"/>
            </a:lvl1pPr>
            <a:lvl2pPr marL="517525" indent="-227013">
              <a:defRPr sz="1600"/>
            </a:lvl2pPr>
            <a:lvl3pPr marL="800100" indent="-176213">
              <a:buSzPct val="125000"/>
              <a:defRPr sz="1600"/>
            </a:lvl3pPr>
            <a:lvl4pPr marL="1201738" indent="-228600">
              <a:defRPr sz="1600"/>
            </a:lvl4pPr>
            <a:lvl5pPr marL="1430338" indent="-176213">
              <a:buFont typeface="Arial"/>
              <a:buChar char="•"/>
              <a:defRPr sz="1600"/>
            </a:lvl5pPr>
          </a:lstStyle>
          <a:p>
            <a:r>
              <a:rPr lang="en-US" dirty="0"/>
              <a:t>Bullet 1 level—Bullet 130% size text—Black, 18 point Arial</a:t>
            </a:r>
          </a:p>
          <a:p>
            <a:pPr lvl="1"/>
            <a:r>
              <a:rPr lang="en-US" dirty="0"/>
              <a:t>Bullet 2 level—16 point Arial Italic</a:t>
            </a:r>
          </a:p>
          <a:p>
            <a:pPr lvl="2"/>
            <a:r>
              <a:rPr lang="en-US" dirty="0"/>
              <a:t>Bullet 3 level—Bullet 125% size text—16 point Arial</a:t>
            </a:r>
          </a:p>
          <a:p>
            <a:pPr lvl="3"/>
            <a:r>
              <a:rPr lang="en-US" dirty="0"/>
              <a:t>Bullet 4 level—16 point Arial Italic</a:t>
            </a:r>
          </a:p>
          <a:p>
            <a:pPr lvl="4"/>
            <a:r>
              <a:rPr lang="en-US" dirty="0"/>
              <a:t>Bullet 5 level—Bullet 100% size text—16 point Arial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572000" y="1207637"/>
            <a:ext cx="4110359" cy="47989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01457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_Right_Tex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4474673" y="1225565"/>
            <a:ext cx="4310098" cy="4798717"/>
          </a:xfrm>
          <a:prstGeom prst="rect">
            <a:avLst/>
          </a:prstGeom>
        </p:spPr>
        <p:txBody>
          <a:bodyPr vert="horz"/>
          <a:lstStyle>
            <a:lvl1pPr marL="169863" indent="-169863">
              <a:buSzPct val="130000"/>
              <a:tabLst/>
              <a:defRPr sz="1800"/>
            </a:lvl1pPr>
            <a:lvl2pPr marL="517525" indent="-227013">
              <a:defRPr sz="1600"/>
            </a:lvl2pPr>
            <a:lvl3pPr marL="800100" indent="-176213">
              <a:buSzPct val="125000"/>
              <a:defRPr sz="1600"/>
            </a:lvl3pPr>
            <a:lvl4pPr marL="1201738" indent="-228600">
              <a:defRPr sz="1600"/>
            </a:lvl4pPr>
            <a:lvl5pPr marL="1430338" indent="-176213">
              <a:buFont typeface="Arial"/>
              <a:buChar char="•"/>
              <a:defRPr sz="1600"/>
            </a:lvl5pPr>
          </a:lstStyle>
          <a:p>
            <a:r>
              <a:rPr lang="en-US" dirty="0"/>
              <a:t>Bullet 1 level—Bullet 130% size text—Black, 18 point Arial</a:t>
            </a:r>
          </a:p>
          <a:p>
            <a:pPr lvl="1"/>
            <a:r>
              <a:rPr lang="en-US" dirty="0"/>
              <a:t>Bullet 2 level—16 point Arial Italic</a:t>
            </a:r>
          </a:p>
          <a:p>
            <a:pPr lvl="2"/>
            <a:r>
              <a:rPr lang="en-US" dirty="0"/>
              <a:t>Bullet 3 level—Bullet 125% size text—16 point Arial</a:t>
            </a:r>
          </a:p>
          <a:p>
            <a:pPr lvl="3"/>
            <a:r>
              <a:rPr lang="en-US" dirty="0"/>
              <a:t>Bullet 4 level—16 point Arial Italic</a:t>
            </a:r>
          </a:p>
          <a:p>
            <a:pPr lvl="4"/>
            <a:r>
              <a:rPr lang="en-US" dirty="0"/>
              <a:t>Bullet 5 level—Bullet 100% size text—16 point Arial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228598" y="1225424"/>
            <a:ext cx="4110359" cy="47989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32077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F_Qua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909561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4576833" y="1205815"/>
            <a:ext cx="191" cy="489330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V="1">
            <a:off x="228598" y="3641651"/>
            <a:ext cx="8623093" cy="6396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228598" y="1205815"/>
            <a:ext cx="4268451" cy="2366552"/>
          </a:xfrm>
          <a:prstGeom prst="rect">
            <a:avLst/>
          </a:prstGeom>
        </p:spPr>
        <p:txBody>
          <a:bodyPr vert="horz"/>
          <a:lstStyle>
            <a:lvl1pPr marL="120650" indent="-104775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4656808" y="1205815"/>
            <a:ext cx="4194883" cy="2366552"/>
          </a:xfrm>
          <a:prstGeom prst="rect">
            <a:avLst/>
          </a:prstGeom>
        </p:spPr>
        <p:txBody>
          <a:bodyPr vert="horz"/>
          <a:lstStyle>
            <a:lvl1pPr marL="120650" indent="-104775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28598" y="3693646"/>
            <a:ext cx="4268451" cy="2404751"/>
          </a:xfrm>
          <a:prstGeom prst="rect">
            <a:avLst/>
          </a:prstGeom>
        </p:spPr>
        <p:txBody>
          <a:bodyPr vert="horz"/>
          <a:lstStyle>
            <a:lvl1pPr marL="112713" indent="-112713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656808" y="3693646"/>
            <a:ext cx="4194883" cy="2404751"/>
          </a:xfrm>
          <a:prstGeom prst="rect">
            <a:avLst/>
          </a:prstGeom>
        </p:spPr>
        <p:txBody>
          <a:bodyPr vert="horz"/>
          <a:lstStyle>
            <a:lvl1pPr marL="112713" indent="-112713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G_Compare_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4579756" y="3744346"/>
            <a:ext cx="0" cy="23458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228599" y="1197639"/>
            <a:ext cx="8608104" cy="2366552"/>
          </a:xfrm>
          <a:prstGeom prst="rect">
            <a:avLst/>
          </a:prstGeom>
        </p:spPr>
        <p:txBody>
          <a:bodyPr vert="horz"/>
          <a:lstStyle>
            <a:lvl1pPr marL="120650" indent="-109538">
              <a:tabLst/>
              <a:defRPr sz="1600"/>
            </a:lvl1pPr>
            <a:lvl2pPr marL="339725" indent="-169863">
              <a:defRPr sz="1600"/>
            </a:lvl2pPr>
            <a:lvl3pPr marL="565150" indent="-112713">
              <a:defRPr sz="1600"/>
            </a:lvl3pPr>
            <a:lvl4pPr marL="862013" indent="-169863"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28598" y="3685470"/>
            <a:ext cx="4211819" cy="2404751"/>
          </a:xfrm>
          <a:prstGeom prst="rect">
            <a:avLst/>
          </a:prstGeom>
        </p:spPr>
        <p:txBody>
          <a:bodyPr vert="horz"/>
          <a:lstStyle>
            <a:lvl1pPr marL="120650" indent="-120650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4719095" y="3685470"/>
            <a:ext cx="4117607" cy="2404751"/>
          </a:xfrm>
          <a:prstGeom prst="rect">
            <a:avLst/>
          </a:prstGeom>
        </p:spPr>
        <p:txBody>
          <a:bodyPr vert="horz"/>
          <a:lstStyle>
            <a:lvl1pPr marL="120650" indent="-120650">
              <a:tabLst/>
              <a:defRPr sz="1400"/>
            </a:lvl1pPr>
            <a:lvl2pPr marL="339725" indent="-169863">
              <a:defRPr sz="1400"/>
            </a:lvl2pPr>
            <a:lvl3pPr marL="565150" indent="-112713">
              <a:defRPr sz="1400"/>
            </a:lvl3pPr>
            <a:lvl4pPr marL="862013" indent="-169863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776149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_Risk Format_Corn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CEO Risk Format_P8sample_crosshatc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3300" y="814685"/>
            <a:ext cx="2234525" cy="1867301"/>
          </a:xfrm>
          <a:prstGeom prst="rect">
            <a:avLst/>
          </a:prstGeom>
        </p:spPr>
      </p:pic>
      <p:sp>
        <p:nvSpPr>
          <p:cNvPr id="11" name="Content Placeholder 6"/>
          <p:cNvSpPr>
            <a:spLocks noGrp="1"/>
          </p:cNvSpPr>
          <p:nvPr>
            <p:ph sz="quarter" idx="17"/>
          </p:nvPr>
        </p:nvSpPr>
        <p:spPr>
          <a:xfrm>
            <a:off x="228598" y="1233557"/>
            <a:ext cx="5735473" cy="4794684"/>
          </a:xfrm>
          <a:prstGeom prst="rect">
            <a:avLst/>
          </a:prstGeom>
        </p:spPr>
        <p:txBody>
          <a:bodyPr vert="horz"/>
          <a:lstStyle>
            <a:lvl1pPr marL="180975" indent="-169863">
              <a:buSzPct val="130000"/>
              <a:tabLst/>
              <a:defRPr sz="1600"/>
            </a:lvl1pPr>
            <a:lvl2pPr marL="517525" indent="-227013">
              <a:defRPr sz="1400"/>
            </a:lvl2pPr>
            <a:lvl3pPr marL="800100" indent="-176213">
              <a:buSzPct val="125000"/>
              <a:defRPr sz="1400"/>
            </a:lvl3pPr>
            <a:lvl4pPr marL="1201738" indent="-228600">
              <a:defRPr sz="1400"/>
            </a:lvl4pPr>
            <a:lvl5pPr marL="1430338" indent="-176213">
              <a:buFont typeface="Arial"/>
              <a:buChar char="•"/>
              <a:defRPr sz="14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776149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I_Risk Format_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228598" y="1134320"/>
            <a:ext cx="3715605" cy="4861367"/>
          </a:xfrm>
          <a:prstGeom prst="rect">
            <a:avLst/>
          </a:prstGeom>
        </p:spPr>
        <p:txBody>
          <a:bodyPr vert="horz"/>
          <a:lstStyle>
            <a:lvl1pPr marL="180975" indent="-180975">
              <a:buSzPct val="130000"/>
              <a:tabLst/>
              <a:defRPr sz="1600"/>
            </a:lvl1pPr>
            <a:lvl2pPr marL="517525" indent="-227013">
              <a:defRPr sz="1400"/>
            </a:lvl2pPr>
            <a:lvl3pPr marL="800100" indent="-176213">
              <a:buSzPct val="125000"/>
              <a:defRPr sz="1400"/>
            </a:lvl3pPr>
            <a:lvl4pPr marL="1201738" indent="-228600">
              <a:defRPr sz="1400"/>
            </a:lvl4pPr>
            <a:lvl5pPr marL="1430338" indent="-176213">
              <a:buFont typeface="Arial"/>
              <a:buChar char="•"/>
              <a:defRPr sz="1400" baseline="0"/>
            </a:lvl5pPr>
          </a:lstStyle>
          <a:p>
            <a:r>
              <a:rPr lang="en-US" dirty="0"/>
              <a:t>Bullet 1 level – Bullet 130% size text – Black, 16 point Arial</a:t>
            </a:r>
          </a:p>
          <a:p>
            <a:pPr lvl="1"/>
            <a:r>
              <a:rPr lang="en-US" dirty="0"/>
              <a:t>Bullet 2 level – 14 point Arial Italic</a:t>
            </a:r>
          </a:p>
          <a:p>
            <a:pPr lvl="2"/>
            <a:r>
              <a:rPr lang="en-US" dirty="0"/>
              <a:t>Bullet 3 level – Bullet 125% size text – 14 point Arial</a:t>
            </a:r>
          </a:p>
          <a:p>
            <a:pPr lvl="3"/>
            <a:r>
              <a:rPr lang="en-US" dirty="0"/>
              <a:t>Bullet 4 level – 14 point Arial Italic</a:t>
            </a:r>
          </a:p>
          <a:p>
            <a:pPr lvl="4"/>
            <a:r>
              <a:rPr lang="en-US" dirty="0"/>
              <a:t>Bullet 5 level – Bullet 100% size text – 14 point Arial</a:t>
            </a:r>
          </a:p>
        </p:txBody>
      </p:sp>
      <p:pic>
        <p:nvPicPr>
          <p:cNvPr id="9" name="Picture 8" descr="CCEO Risk Format_P8sample_crosshatch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153" y="1134531"/>
            <a:ext cx="4623206" cy="4564685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4059153" y="5777498"/>
            <a:ext cx="4609023" cy="350523"/>
            <a:chOff x="4333069" y="5714104"/>
            <a:chExt cx="4609023" cy="350523"/>
          </a:xfrm>
        </p:grpSpPr>
        <p:sp>
          <p:nvSpPr>
            <p:cNvPr id="11" name="Rectangle 10"/>
            <p:cNvSpPr/>
            <p:nvPr userDrawn="1"/>
          </p:nvSpPr>
          <p:spPr>
            <a:xfrm>
              <a:off x="4333069" y="5748518"/>
              <a:ext cx="228600" cy="1524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6987786" y="5748724"/>
              <a:ext cx="228600" cy="1524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4544208" y="5714104"/>
              <a:ext cx="4397884" cy="350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  <a:tabLst>
                  <a:tab pos="2630488" algn="l"/>
                </a:tabLst>
              </a:pPr>
              <a:r>
                <a:rPr lang="en-US" sz="900" dirty="0"/>
                <a:t>Current risk assessment with uncertainty	Expected risk assessment with	proposed mitigation</a:t>
              </a:r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33088"/>
            <a:ext cx="7776149" cy="581597"/>
          </a:xfrm>
          <a:prstGeom prst="rect">
            <a:avLst/>
          </a:prstGeom>
        </p:spPr>
        <p:txBody>
          <a:bodyPr/>
          <a:lstStyle>
            <a:lvl1pPr>
              <a:defRPr sz="2400" b="1" i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Head—Black 24 point Arial, Bold, Italic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614874"/>
            <a:ext cx="7909560" cy="522851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1" baseline="0">
                <a:solidFill>
                  <a:srgbClr val="8C8D8E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Subtitle—Gray, 20 point Arial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8601" y="6149817"/>
            <a:ext cx="8476059" cy="452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1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Key Point—Arial Bold Italic, 16 point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.jpe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205422" y="6642556"/>
            <a:ext cx="6937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C14145BE-CC18-4145-962A-7F02CD48E99F}" type="slidenum">
              <a:rPr lang="en-US" sz="800" smtClean="0"/>
              <a:pPr algn="l"/>
              <a:t>‹#›</a:t>
            </a:fld>
            <a:endParaRPr lang="en-US" sz="800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5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923" r:id="rId3"/>
    <p:sldLayoutId id="2147484892" r:id="rId4"/>
    <p:sldLayoutId id="2147484894" r:id="rId5"/>
    <p:sldLayoutId id="2147484924" r:id="rId6"/>
    <p:sldLayoutId id="2147484919" r:id="rId7"/>
    <p:sldLayoutId id="2147484920" r:id="rId8"/>
    <p:sldLayoutId id="2147484921" r:id="rId9"/>
    <p:sldLayoutId id="2147484922" r:id="rId10"/>
    <p:sldLayoutId id="2147484913" r:id="rId11"/>
    <p:sldLayoutId id="2147484930" r:id="rId12"/>
    <p:sldLayoutId id="2147484931" r:id="rId13"/>
    <p:sldLayoutId id="2147484932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i="1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i="1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205422" y="6642556"/>
            <a:ext cx="6937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C14145BE-CC18-4145-962A-7F02CD48E99F}" type="slidenum">
              <a:rPr lang="en-US" sz="800" smtClean="0"/>
              <a:pPr algn="l"/>
              <a:t>‹#›</a:t>
            </a:fld>
            <a:endParaRPr lang="en-US" sz="800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 Placeholder 4"/>
          <p:cNvSpPr txBox="1">
            <a:spLocks/>
          </p:cNvSpPr>
          <p:nvPr userDrawn="1"/>
        </p:nvSpPr>
        <p:spPr>
          <a:xfrm>
            <a:off x="0" y="0"/>
            <a:ext cx="9144000" cy="233088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TYPE</a:t>
            </a:r>
            <a:r>
              <a:rPr lang="en-US" b="0" baseline="0" dirty="0"/>
              <a:t> SECURITY MARKING(S) IN SLIDE MASTER</a:t>
            </a:r>
            <a:br>
              <a:rPr lang="en-US" b="0" baseline="0" dirty="0"/>
            </a:br>
            <a:endParaRPr lang="en-US" b="0" dirty="0"/>
          </a:p>
        </p:txBody>
      </p:sp>
      <p:sp>
        <p:nvSpPr>
          <p:cNvPr id="5" name="Text Placeholder 4"/>
          <p:cNvSpPr txBox="1">
            <a:spLocks/>
          </p:cNvSpPr>
          <p:nvPr userDrawn="1"/>
        </p:nvSpPr>
        <p:spPr>
          <a:xfrm>
            <a:off x="0" y="6593176"/>
            <a:ext cx="9144000" cy="216062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1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TYPE</a:t>
            </a:r>
            <a:r>
              <a:rPr lang="en-US" b="0" baseline="0" dirty="0"/>
              <a:t> SECURITY MARKING(S) IN SLIDE MASTER</a:t>
            </a:r>
            <a:br>
              <a:rPr lang="en-US" b="0" baseline="0" dirty="0"/>
            </a:b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95476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25" r:id="rId3"/>
    <p:sldLayoutId id="2147484905" r:id="rId4"/>
    <p:sldLayoutId id="2147484906" r:id="rId5"/>
    <p:sldLayoutId id="2147484916" r:id="rId6"/>
    <p:sldLayoutId id="2147484926" r:id="rId7"/>
    <p:sldLayoutId id="2147484927" r:id="rId8"/>
    <p:sldLayoutId id="2147484928" r:id="rId9"/>
    <p:sldLayoutId id="2147484929" r:id="rId10"/>
    <p:sldLayoutId id="2147484914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i="1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i="1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6642556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C14145BE-CC18-4145-962A-7F02CD48E99F}" type="slidenum">
              <a:rPr lang="en-US" sz="800" smtClean="0"/>
              <a:pPr algn="l"/>
              <a:t>‹#›</a:t>
            </a:fld>
            <a:endParaRPr lang="en-US" sz="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1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5" r:id="rId1"/>
    <p:sldLayoutId id="2147484886" r:id="rId2"/>
    <p:sldLayoutId id="2147484887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i="1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i="1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hyperlink" Target="mailto:heather.power@aero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wmf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effectLst/>
              </a:rPr>
              <a:t>Guidelines for Space Qualification of GaN HEMTs and MMICs </a:t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/>
              <a:t>John Scarpulla</a:t>
            </a:r>
          </a:p>
          <a:p>
            <a:endParaRPr lang="en-US" sz="2000" dirty="0"/>
          </a:p>
          <a:p>
            <a:r>
              <a:rPr lang="en-US" sz="1800" dirty="0"/>
              <a:t>Components for Military and Space Electronics (</a:t>
            </a:r>
            <a:r>
              <a:rPr lang="en-US" sz="1800" dirty="0" err="1"/>
              <a:t>CMSE</a:t>
            </a:r>
            <a:r>
              <a:rPr lang="en-US" sz="1800" dirty="0"/>
              <a:t>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19-23 April 2021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4E0A05-0DAF-4933-B147-CD5F74485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21"/>
    </mc:Choice>
    <mc:Fallback>
      <p:transition spd="slow" advTm="9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26ED5-E301-437A-BBF4-A0DE2C1E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" y="44481"/>
            <a:ext cx="7776149" cy="581597"/>
          </a:xfrm>
        </p:spPr>
        <p:txBody>
          <a:bodyPr/>
          <a:lstStyle/>
          <a:p>
            <a:r>
              <a:rPr lang="en-US" dirty="0"/>
              <a:t>DC test 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53DD54-6980-40F5-A70E-CDF1DE193E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619626" y="2333626"/>
            <a:ext cx="5429249" cy="3619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A9C063-9F73-4BE4-9FD2-0DE7D7D92C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" y="584846"/>
            <a:ext cx="3246120" cy="4086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240B2-0179-4489-82B1-72FBDFEDC4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307" y="4741803"/>
            <a:ext cx="2334954" cy="20107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214AE4-8C36-4129-A6A5-32CDEB2AABFD}"/>
              </a:ext>
            </a:extLst>
          </p:cNvPr>
          <p:cNvSpPr txBox="1"/>
          <p:nvPr/>
        </p:nvSpPr>
        <p:spPr>
          <a:xfrm>
            <a:off x="3253740" y="1577340"/>
            <a:ext cx="22021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Thermal Fixtures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Cold Plates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DUT Compartments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Power Compartment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Limit Controllers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SSRs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120VAC Fuses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Thermal Control &amp; DC Bias PCB Box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6E4876-9BC8-40FD-9AF3-79DEEF4F9648}"/>
              </a:ext>
            </a:extLst>
          </p:cNvPr>
          <p:cNvCxnSpPr>
            <a:cxnSpLocks/>
          </p:cNvCxnSpPr>
          <p:nvPr/>
        </p:nvCxnSpPr>
        <p:spPr>
          <a:xfrm flipH="1" flipV="1">
            <a:off x="1412241" y="4096345"/>
            <a:ext cx="2573019" cy="9709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3534EE2-2295-43E1-8C94-70EBA52FFA61}"/>
              </a:ext>
            </a:extLst>
          </p:cNvPr>
          <p:cNvCxnSpPr>
            <a:cxnSpLocks/>
          </p:cNvCxnSpPr>
          <p:nvPr/>
        </p:nvCxnSpPr>
        <p:spPr>
          <a:xfrm flipH="1" flipV="1">
            <a:off x="2369820" y="1425559"/>
            <a:ext cx="1049021" cy="2889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8D599D3-C946-4653-8ECF-104AC2CEB7A5}"/>
              </a:ext>
            </a:extLst>
          </p:cNvPr>
          <p:cNvCxnSpPr>
            <a:cxnSpLocks/>
          </p:cNvCxnSpPr>
          <p:nvPr/>
        </p:nvCxnSpPr>
        <p:spPr>
          <a:xfrm>
            <a:off x="4991100" y="2269474"/>
            <a:ext cx="1821180" cy="9614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5631FC4-FE22-4BE5-BABE-510489AAD450}"/>
              </a:ext>
            </a:extLst>
          </p:cNvPr>
          <p:cNvCxnSpPr>
            <a:cxnSpLocks/>
          </p:cNvCxnSpPr>
          <p:nvPr/>
        </p:nvCxnSpPr>
        <p:spPr>
          <a:xfrm flipH="1" flipV="1">
            <a:off x="2522220" y="2237101"/>
            <a:ext cx="1120140" cy="323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98CD05-953A-4097-AA2A-69DB8D0B31DC}"/>
              </a:ext>
            </a:extLst>
          </p:cNvPr>
          <p:cNvCxnSpPr>
            <a:cxnSpLocks/>
          </p:cNvCxnSpPr>
          <p:nvPr/>
        </p:nvCxnSpPr>
        <p:spPr>
          <a:xfrm flipV="1">
            <a:off x="5201921" y="5814060"/>
            <a:ext cx="2011678" cy="5193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65F8939-C921-4BAC-B46A-B07B5D12E814}"/>
              </a:ext>
            </a:extLst>
          </p:cNvPr>
          <p:cNvCxnSpPr>
            <a:cxnSpLocks/>
          </p:cNvCxnSpPr>
          <p:nvPr/>
        </p:nvCxnSpPr>
        <p:spPr>
          <a:xfrm flipH="1" flipV="1">
            <a:off x="1585538" y="5276850"/>
            <a:ext cx="1896802" cy="3238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81E4413-823B-4147-B64F-AAD8017D2385}"/>
              </a:ext>
            </a:extLst>
          </p:cNvPr>
          <p:cNvCxnSpPr>
            <a:cxnSpLocks/>
          </p:cNvCxnSpPr>
          <p:nvPr/>
        </p:nvCxnSpPr>
        <p:spPr>
          <a:xfrm flipH="1">
            <a:off x="2625091" y="5067300"/>
            <a:ext cx="1393190" cy="615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E2AE2DA-6754-445A-B4AB-51EFBB99A2F4}"/>
              </a:ext>
            </a:extLst>
          </p:cNvPr>
          <p:cNvCxnSpPr/>
          <p:nvPr/>
        </p:nvCxnSpPr>
        <p:spPr>
          <a:xfrm>
            <a:off x="5288280" y="1805940"/>
            <a:ext cx="1783080" cy="419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0FCB208-0AE1-4EF9-A2ED-1F5D9C9CE435}"/>
              </a:ext>
            </a:extLst>
          </p:cNvPr>
          <p:cNvCxnSpPr>
            <a:cxnSpLocks/>
          </p:cNvCxnSpPr>
          <p:nvPr/>
        </p:nvCxnSpPr>
        <p:spPr>
          <a:xfrm>
            <a:off x="5199380" y="4524166"/>
            <a:ext cx="1750060" cy="3526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30E3570-81FA-4704-BF60-C43D6DAD6168}"/>
              </a:ext>
            </a:extLst>
          </p:cNvPr>
          <p:cNvCxnSpPr>
            <a:cxnSpLocks/>
          </p:cNvCxnSpPr>
          <p:nvPr/>
        </p:nvCxnSpPr>
        <p:spPr>
          <a:xfrm flipH="1" flipV="1">
            <a:off x="2200910" y="3909655"/>
            <a:ext cx="1262380" cy="5826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272E9DD-F804-4BF2-B3B3-76F50E92EB0C}"/>
              </a:ext>
            </a:extLst>
          </p:cNvPr>
          <p:cNvCxnSpPr>
            <a:cxnSpLocks/>
          </p:cNvCxnSpPr>
          <p:nvPr/>
        </p:nvCxnSpPr>
        <p:spPr>
          <a:xfrm>
            <a:off x="4869180" y="3790075"/>
            <a:ext cx="1630680" cy="5228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3E7D30E-CA51-4B85-BD91-88791FC70F67}"/>
              </a:ext>
            </a:extLst>
          </p:cNvPr>
          <p:cNvCxnSpPr>
            <a:cxnSpLocks/>
          </p:cNvCxnSpPr>
          <p:nvPr/>
        </p:nvCxnSpPr>
        <p:spPr>
          <a:xfrm flipH="1" flipV="1">
            <a:off x="2522220" y="3261315"/>
            <a:ext cx="1272540" cy="4695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BC9BD9B-EDED-4418-88D7-A8D076472C1D}"/>
              </a:ext>
            </a:extLst>
          </p:cNvPr>
          <p:cNvCxnSpPr/>
          <p:nvPr/>
        </p:nvCxnSpPr>
        <p:spPr>
          <a:xfrm>
            <a:off x="4725670" y="2912717"/>
            <a:ext cx="1783080" cy="419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7BC1A4-A265-4119-AE98-DF3B2824882D}"/>
              </a:ext>
            </a:extLst>
          </p:cNvPr>
          <p:cNvCxnSpPr>
            <a:cxnSpLocks/>
          </p:cNvCxnSpPr>
          <p:nvPr/>
        </p:nvCxnSpPr>
        <p:spPr>
          <a:xfrm flipH="1" flipV="1">
            <a:off x="2396491" y="2361211"/>
            <a:ext cx="1520189" cy="5832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C48405-5A06-4F19-8C6B-F4896A86B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6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97"/>
    </mc:Choice>
    <mc:Fallback>
      <p:transition spd="slow" advTm="16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Test System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Custom test set developed for unattended continuous operation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34" y="976079"/>
            <a:ext cx="7344490" cy="39641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75456" y="521901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 DUTs in modified Accel-RF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Symbol" panose="05050102010706020507" pitchFamily="18" charset="2"/>
              </a:rPr>
              <a:t>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fixtures mounted on cold plate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38171" y="4930477"/>
            <a:ext cx="1399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drain power supplies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244" y="5160300"/>
            <a:ext cx="160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LabView software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2194" y="4757098"/>
            <a:ext cx="21211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Instruments: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spectrum analyzer,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RF switches,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oscilloscope,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pulser, RF source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0510" y="51565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protection circuits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73882" y="1901670"/>
            <a:ext cx="10676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anose="020B0604020202020204"/>
              </a:rPr>
              <a:t>drain and gate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current meters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7115899" y="4626322"/>
            <a:ext cx="849036" cy="323166"/>
          </a:xfrm>
          <a:prstGeom prst="straightConnector1">
            <a:avLst/>
          </a:prstGeom>
          <a:ln w="50800" cmpd="dbl"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183379" y="4305300"/>
            <a:ext cx="787780" cy="903596"/>
          </a:xfrm>
          <a:prstGeom prst="straightConnector1">
            <a:avLst/>
          </a:prstGeom>
          <a:ln w="50800" cmpd="dbl"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222240" y="4508447"/>
            <a:ext cx="140582" cy="411167"/>
          </a:xfrm>
          <a:prstGeom prst="straightConnector1">
            <a:avLst/>
          </a:prstGeom>
          <a:ln w="50800" cmpd="dbl"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832903" y="4526017"/>
            <a:ext cx="180347" cy="575564"/>
          </a:xfrm>
          <a:prstGeom prst="straightConnector1">
            <a:avLst/>
          </a:prstGeom>
          <a:ln w="50800" cmpd="dbl"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7724466" y="3405398"/>
            <a:ext cx="285835" cy="203603"/>
          </a:xfrm>
          <a:prstGeom prst="straightConnector1">
            <a:avLst/>
          </a:prstGeom>
          <a:ln w="50800" cmpd="dbl"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562600" y="884982"/>
            <a:ext cx="419101" cy="1566118"/>
          </a:xfrm>
          <a:prstGeom prst="straightConnector1">
            <a:avLst/>
          </a:prstGeom>
          <a:ln w="50800" cmpd="dbl"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C4F88D-19A7-40DD-9618-6CAA1A3FD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0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84"/>
    </mc:Choice>
    <mc:Fallback>
      <p:transition spd="slow" advTm="25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95558-CD1C-4B65-9F14-5036DE648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Fixture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258AD-D63D-477C-8F08-F033532202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to bias DUT in an RF-stable environment, and to operate under high temperature acceleration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3BC236-B181-491A-AB06-90572A648207}"/>
              </a:ext>
            </a:extLst>
          </p:cNvPr>
          <p:cNvSpPr txBox="1"/>
          <p:nvPr/>
        </p:nvSpPr>
        <p:spPr>
          <a:xfrm>
            <a:off x="4681604" y="1434083"/>
            <a:ext cx="41398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Fixture assemblies with carriers, substrates and devices complete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Baselined GaN device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Conducted high temperature step stress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Next steps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Further characterize fixtures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S-Parameters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Conduct more thermal tests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Analyze test results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Verify thermal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Machine 24 fixtures for life-test (DC) –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 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Modify this fixture design for RF lifetest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EF3B8E-0327-4900-AE15-81B0DE72EC1B}"/>
              </a:ext>
            </a:extLst>
          </p:cNvPr>
          <p:cNvGrpSpPr/>
          <p:nvPr/>
        </p:nvGrpSpPr>
        <p:grpSpPr>
          <a:xfrm>
            <a:off x="134484" y="1467656"/>
            <a:ext cx="4604191" cy="4352229"/>
            <a:chOff x="1352726" y="814685"/>
            <a:chExt cx="6168621" cy="58102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289505-B2E7-41FF-8233-05807B3E8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2726" y="814685"/>
              <a:ext cx="6168621" cy="581022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2AAB2F3-AB71-4EA2-A5C6-4A6975779103}"/>
                </a:ext>
              </a:extLst>
            </p:cNvPr>
            <p:cNvSpPr txBox="1"/>
            <p:nvPr/>
          </p:nvSpPr>
          <p:spPr>
            <a:xfrm>
              <a:off x="4373836" y="2634582"/>
              <a:ext cx="5709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TC1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F042997-4C0E-46AE-85B5-3EFE2EFE8A7D}"/>
                </a:ext>
              </a:extLst>
            </p:cNvPr>
            <p:cNvSpPr/>
            <p:nvPr/>
          </p:nvSpPr>
          <p:spPr>
            <a:xfrm>
              <a:off x="4196638" y="2753774"/>
              <a:ext cx="102636" cy="121298"/>
            </a:xfrm>
            <a:prstGeom prst="ellipse">
              <a:avLst/>
            </a:prstGeom>
            <a:solidFill>
              <a:srgbClr val="00B0F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794907D-C110-4311-8D93-F4606C8B29CE}"/>
                </a:ext>
              </a:extLst>
            </p:cNvPr>
            <p:cNvSpPr/>
            <p:nvPr/>
          </p:nvSpPr>
          <p:spPr>
            <a:xfrm>
              <a:off x="4030612" y="6235156"/>
              <a:ext cx="102636" cy="121298"/>
            </a:xfrm>
            <a:prstGeom prst="ellipse">
              <a:avLst/>
            </a:prstGeom>
            <a:solidFill>
              <a:srgbClr val="00B0F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BEA729A-AA5D-4F7B-9420-BA50B4C1DDF7}"/>
                </a:ext>
              </a:extLst>
            </p:cNvPr>
            <p:cNvSpPr txBox="1"/>
            <p:nvPr/>
          </p:nvSpPr>
          <p:spPr>
            <a:xfrm>
              <a:off x="4158124" y="6187177"/>
              <a:ext cx="29338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TC2 on cold plate, near fixture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8582924-AD0A-4A80-B39B-F6E4DC96199C}"/>
                </a:ext>
              </a:extLst>
            </p:cNvPr>
            <p:cNvSpPr/>
            <p:nvPr/>
          </p:nvSpPr>
          <p:spPr>
            <a:xfrm>
              <a:off x="4048809" y="2685413"/>
              <a:ext cx="102636" cy="121298"/>
            </a:xfrm>
            <a:prstGeom prst="ellipse">
              <a:avLst/>
            </a:prstGeom>
            <a:solidFill>
              <a:srgbClr val="00B0F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C33BDB-C85D-4BB3-BC74-6BD94385020B}"/>
                </a:ext>
              </a:extLst>
            </p:cNvPr>
            <p:cNvSpPr txBox="1"/>
            <p:nvPr/>
          </p:nvSpPr>
          <p:spPr>
            <a:xfrm>
              <a:off x="3583330" y="2455218"/>
              <a:ext cx="5709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TC5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380AD58-CE78-4155-97DD-BDC983B928A6}"/>
                </a:ext>
              </a:extLst>
            </p:cNvPr>
            <p:cNvSpPr/>
            <p:nvPr/>
          </p:nvSpPr>
          <p:spPr>
            <a:xfrm>
              <a:off x="3004410" y="2599355"/>
              <a:ext cx="102636" cy="121298"/>
            </a:xfrm>
            <a:prstGeom prst="ellipse">
              <a:avLst/>
            </a:prstGeom>
            <a:solidFill>
              <a:srgbClr val="00B0F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8278D6-0D33-4358-B538-B92E8A3DEE68}"/>
                </a:ext>
              </a:extLst>
            </p:cNvPr>
            <p:cNvSpPr txBox="1"/>
            <p:nvPr/>
          </p:nvSpPr>
          <p:spPr>
            <a:xfrm>
              <a:off x="2744033" y="2753774"/>
              <a:ext cx="5709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TC4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890F9B7-E2E8-4816-BF83-7CC25BF547E1}"/>
                </a:ext>
              </a:extLst>
            </p:cNvPr>
            <p:cNvSpPr/>
            <p:nvPr/>
          </p:nvSpPr>
          <p:spPr>
            <a:xfrm>
              <a:off x="2354213" y="3364433"/>
              <a:ext cx="102636" cy="121298"/>
            </a:xfrm>
            <a:prstGeom prst="ellipse">
              <a:avLst/>
            </a:prstGeom>
            <a:solidFill>
              <a:srgbClr val="00B0F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02899BE-E1D9-4049-982E-38512F365A64}"/>
                </a:ext>
              </a:extLst>
            </p:cNvPr>
            <p:cNvSpPr txBox="1"/>
            <p:nvPr/>
          </p:nvSpPr>
          <p:spPr>
            <a:xfrm>
              <a:off x="1904313" y="3490396"/>
              <a:ext cx="5709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TC3</a:t>
              </a: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ADF5B2-6382-4AEC-AEFC-C7EB7E242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1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71"/>
    </mc:Choice>
    <mc:Fallback>
      <p:transition spd="slow" advTm="26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B483-3B4E-4943-AA79-FB610A501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Pulsed IV measurement scheme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4A224-0DDC-45E1-8E93-3B446A96FB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GaN trapping locations and densities can be delineated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280533-A44F-48F8-930D-7967605499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Traps generated via aging may encumber pulsed RF operation </a:t>
            </a: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1707F7F6-2B60-4B5C-8789-D312B6F28A5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93725" y="1125538"/>
            <a:ext cx="6845300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A77816AA-E1BE-4A5D-B220-CCDC5F1305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5550" y="4689475"/>
            <a:ext cx="1905000" cy="15875"/>
          </a:xfrm>
          <a:prstGeom prst="line">
            <a:avLst/>
          </a:prstGeom>
          <a:noFill/>
          <a:ln w="6350" cap="flat">
            <a:solidFill>
              <a:srgbClr val="A9D18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2740E9DB-1454-469B-B9D9-BE9C28187F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1438" y="1284288"/>
            <a:ext cx="9525" cy="1809750"/>
          </a:xfrm>
          <a:prstGeom prst="line">
            <a:avLst/>
          </a:prstGeom>
          <a:noFill/>
          <a:ln w="6350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A4A35AF4-9DAC-4DE9-A1F6-1D6C35E47C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41438" y="3090863"/>
            <a:ext cx="2312988" cy="12700"/>
          </a:xfrm>
          <a:prstGeom prst="line">
            <a:avLst/>
          </a:prstGeom>
          <a:noFill/>
          <a:ln w="6350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9E68D4B7-0B70-4588-B9D5-97488F631DC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7613" y="1292225"/>
            <a:ext cx="9525" cy="1808162"/>
          </a:xfrm>
          <a:prstGeom prst="line">
            <a:avLst/>
          </a:prstGeom>
          <a:noFill/>
          <a:ln w="6350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3445BAA9-377F-41DD-B20C-F439EB43B50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7613" y="3105150"/>
            <a:ext cx="2317750" cy="6350"/>
          </a:xfrm>
          <a:prstGeom prst="line">
            <a:avLst/>
          </a:prstGeom>
          <a:noFill/>
          <a:ln w="6350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5EEE4A98-0732-40AA-949D-8C3D81DEA6C6}"/>
              </a:ext>
            </a:extLst>
          </p:cNvPr>
          <p:cNvSpPr>
            <a:spLocks/>
          </p:cNvSpPr>
          <p:nvPr/>
        </p:nvSpPr>
        <p:spPr bwMode="auto">
          <a:xfrm>
            <a:off x="1349375" y="1741488"/>
            <a:ext cx="2244725" cy="1363662"/>
          </a:xfrm>
          <a:custGeom>
            <a:avLst/>
            <a:gdLst>
              <a:gd name="T0" fmla="*/ 0 w 1414"/>
              <a:gd name="T1" fmla="*/ 859 h 859"/>
              <a:gd name="T2" fmla="*/ 53 w 1414"/>
              <a:gd name="T3" fmla="*/ 641 h 859"/>
              <a:gd name="T4" fmla="*/ 130 w 1414"/>
              <a:gd name="T5" fmla="*/ 494 h 859"/>
              <a:gd name="T6" fmla="*/ 300 w 1414"/>
              <a:gd name="T7" fmla="*/ 280 h 859"/>
              <a:gd name="T8" fmla="*/ 524 w 1414"/>
              <a:gd name="T9" fmla="*/ 162 h 859"/>
              <a:gd name="T10" fmla="*/ 741 w 1414"/>
              <a:gd name="T11" fmla="*/ 86 h 859"/>
              <a:gd name="T12" fmla="*/ 1084 w 1414"/>
              <a:gd name="T13" fmla="*/ 24 h 859"/>
              <a:gd name="T14" fmla="*/ 1414 w 1414"/>
              <a:gd name="T15" fmla="*/ 0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14" h="859">
                <a:moveTo>
                  <a:pt x="0" y="859"/>
                </a:moveTo>
                <a:cubicBezTo>
                  <a:pt x="16" y="780"/>
                  <a:pt x="31" y="702"/>
                  <a:pt x="53" y="641"/>
                </a:cubicBezTo>
                <a:cubicBezTo>
                  <a:pt x="74" y="580"/>
                  <a:pt x="88" y="554"/>
                  <a:pt x="130" y="494"/>
                </a:cubicBezTo>
                <a:cubicBezTo>
                  <a:pt x="171" y="433"/>
                  <a:pt x="235" y="335"/>
                  <a:pt x="300" y="280"/>
                </a:cubicBezTo>
                <a:cubicBezTo>
                  <a:pt x="366" y="225"/>
                  <a:pt x="451" y="194"/>
                  <a:pt x="524" y="162"/>
                </a:cubicBezTo>
                <a:cubicBezTo>
                  <a:pt x="598" y="129"/>
                  <a:pt x="648" y="108"/>
                  <a:pt x="741" y="86"/>
                </a:cubicBezTo>
                <a:cubicBezTo>
                  <a:pt x="834" y="63"/>
                  <a:pt x="972" y="38"/>
                  <a:pt x="1084" y="24"/>
                </a:cubicBezTo>
                <a:cubicBezTo>
                  <a:pt x="1196" y="10"/>
                  <a:pt x="1305" y="6"/>
                  <a:pt x="1414" y="0"/>
                </a:cubicBezTo>
              </a:path>
            </a:pathLst>
          </a:custGeom>
          <a:noFill/>
          <a:ln w="20638" cap="flat">
            <a:solidFill>
              <a:srgbClr val="2E75B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62B960F8-0AC0-432D-8341-2EB92588D0DB}"/>
              </a:ext>
            </a:extLst>
          </p:cNvPr>
          <p:cNvSpPr>
            <a:spLocks/>
          </p:cNvSpPr>
          <p:nvPr/>
        </p:nvSpPr>
        <p:spPr bwMode="auto">
          <a:xfrm>
            <a:off x="1349375" y="1984375"/>
            <a:ext cx="2160588" cy="1106487"/>
          </a:xfrm>
          <a:custGeom>
            <a:avLst/>
            <a:gdLst>
              <a:gd name="T0" fmla="*/ 0 w 1361"/>
              <a:gd name="T1" fmla="*/ 697 h 697"/>
              <a:gd name="T2" fmla="*/ 62 w 1361"/>
              <a:gd name="T3" fmla="*/ 505 h 697"/>
              <a:gd name="T4" fmla="*/ 193 w 1361"/>
              <a:gd name="T5" fmla="*/ 317 h 697"/>
              <a:gd name="T6" fmla="*/ 272 w 1361"/>
              <a:gd name="T7" fmla="*/ 246 h 697"/>
              <a:gd name="T8" fmla="*/ 442 w 1361"/>
              <a:gd name="T9" fmla="*/ 156 h 697"/>
              <a:gd name="T10" fmla="*/ 743 w 1361"/>
              <a:gd name="T11" fmla="*/ 62 h 697"/>
              <a:gd name="T12" fmla="*/ 1078 w 1361"/>
              <a:gd name="T13" fmla="*/ 18 h 697"/>
              <a:gd name="T14" fmla="*/ 1361 w 1361"/>
              <a:gd name="T15" fmla="*/ 0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61" h="697">
                <a:moveTo>
                  <a:pt x="0" y="697"/>
                </a:moveTo>
                <a:cubicBezTo>
                  <a:pt x="15" y="633"/>
                  <a:pt x="30" y="568"/>
                  <a:pt x="62" y="505"/>
                </a:cubicBezTo>
                <a:cubicBezTo>
                  <a:pt x="94" y="442"/>
                  <a:pt x="158" y="360"/>
                  <a:pt x="193" y="317"/>
                </a:cubicBezTo>
                <a:cubicBezTo>
                  <a:pt x="228" y="274"/>
                  <a:pt x="230" y="272"/>
                  <a:pt x="272" y="246"/>
                </a:cubicBezTo>
                <a:cubicBezTo>
                  <a:pt x="314" y="219"/>
                  <a:pt x="364" y="187"/>
                  <a:pt x="442" y="156"/>
                </a:cubicBezTo>
                <a:cubicBezTo>
                  <a:pt x="521" y="126"/>
                  <a:pt x="637" y="85"/>
                  <a:pt x="743" y="62"/>
                </a:cubicBezTo>
                <a:cubicBezTo>
                  <a:pt x="849" y="39"/>
                  <a:pt x="975" y="28"/>
                  <a:pt x="1078" y="18"/>
                </a:cubicBezTo>
                <a:cubicBezTo>
                  <a:pt x="1181" y="7"/>
                  <a:pt x="1271" y="3"/>
                  <a:pt x="1361" y="0"/>
                </a:cubicBezTo>
              </a:path>
            </a:pathLst>
          </a:custGeom>
          <a:noFill/>
          <a:ln w="20638" cap="flat">
            <a:solidFill>
              <a:srgbClr val="00B05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253AA2F4-5502-4123-BD4A-37EB5DBB15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8613" y="4738688"/>
            <a:ext cx="1955800" cy="3175"/>
          </a:xfrm>
          <a:prstGeom prst="line">
            <a:avLst/>
          </a:prstGeom>
          <a:noFill/>
          <a:ln w="6350" cap="flat">
            <a:solidFill>
              <a:srgbClr val="A9D18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42BC0771-7DAC-4EB2-AAFD-DA3115B0E26E}"/>
              </a:ext>
            </a:extLst>
          </p:cNvPr>
          <p:cNvSpPr>
            <a:spLocks/>
          </p:cNvSpPr>
          <p:nvPr/>
        </p:nvSpPr>
        <p:spPr bwMode="auto">
          <a:xfrm>
            <a:off x="5035550" y="1498600"/>
            <a:ext cx="1946275" cy="1627187"/>
          </a:xfrm>
          <a:custGeom>
            <a:avLst/>
            <a:gdLst>
              <a:gd name="T0" fmla="*/ 0 w 4496"/>
              <a:gd name="T1" fmla="*/ 3690 h 3761"/>
              <a:gd name="T2" fmla="*/ 652 w 4496"/>
              <a:gd name="T3" fmla="*/ 3712 h 3761"/>
              <a:gd name="T4" fmla="*/ 1411 w 4496"/>
              <a:gd name="T5" fmla="*/ 3690 h 3761"/>
              <a:gd name="T6" fmla="*/ 2000 w 4496"/>
              <a:gd name="T7" fmla="*/ 3285 h 3761"/>
              <a:gd name="T8" fmla="*/ 2543 w 4496"/>
              <a:gd name="T9" fmla="*/ 2688 h 3761"/>
              <a:gd name="T10" fmla="*/ 3458 w 4496"/>
              <a:gd name="T11" fmla="*/ 1472 h 3761"/>
              <a:gd name="T12" fmla="*/ 4496 w 4496"/>
              <a:gd name="T13" fmla="*/ 0 h 3761"/>
              <a:gd name="T14" fmla="*/ 4496 w 4496"/>
              <a:gd name="T15" fmla="*/ 0 h 3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96" h="3761">
                <a:moveTo>
                  <a:pt x="0" y="3690"/>
                </a:moveTo>
                <a:cubicBezTo>
                  <a:pt x="208" y="3701"/>
                  <a:pt x="416" y="3712"/>
                  <a:pt x="652" y="3712"/>
                </a:cubicBezTo>
                <a:cubicBezTo>
                  <a:pt x="887" y="3712"/>
                  <a:pt x="1186" y="3761"/>
                  <a:pt x="1411" y="3690"/>
                </a:cubicBezTo>
                <a:cubicBezTo>
                  <a:pt x="1636" y="3619"/>
                  <a:pt x="1812" y="3452"/>
                  <a:pt x="2000" y="3285"/>
                </a:cubicBezTo>
                <a:cubicBezTo>
                  <a:pt x="2189" y="3118"/>
                  <a:pt x="2300" y="2990"/>
                  <a:pt x="2543" y="2688"/>
                </a:cubicBezTo>
                <a:cubicBezTo>
                  <a:pt x="2786" y="2386"/>
                  <a:pt x="3132" y="1920"/>
                  <a:pt x="3458" y="1472"/>
                </a:cubicBezTo>
                <a:cubicBezTo>
                  <a:pt x="3783" y="1024"/>
                  <a:pt x="4496" y="0"/>
                  <a:pt x="4496" y="0"/>
                </a:cubicBezTo>
                <a:lnTo>
                  <a:pt x="4496" y="0"/>
                </a:lnTo>
              </a:path>
            </a:pathLst>
          </a:custGeom>
          <a:noFill/>
          <a:ln w="20638" cap="flat">
            <a:solidFill>
              <a:srgbClr val="007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3549440D-AD9F-47AB-8EAA-09F89D85F119}"/>
              </a:ext>
            </a:extLst>
          </p:cNvPr>
          <p:cNvSpPr>
            <a:spLocks/>
          </p:cNvSpPr>
          <p:nvPr/>
        </p:nvSpPr>
        <p:spPr bwMode="auto">
          <a:xfrm>
            <a:off x="5138738" y="1506538"/>
            <a:ext cx="1946275" cy="1619250"/>
          </a:xfrm>
          <a:custGeom>
            <a:avLst/>
            <a:gdLst>
              <a:gd name="T0" fmla="*/ 0 w 4496"/>
              <a:gd name="T1" fmla="*/ 3678 h 3745"/>
              <a:gd name="T2" fmla="*/ 652 w 4496"/>
              <a:gd name="T3" fmla="*/ 3699 h 3745"/>
              <a:gd name="T4" fmla="*/ 1373 w 4496"/>
              <a:gd name="T5" fmla="*/ 3670 h 3745"/>
              <a:gd name="T6" fmla="*/ 1923 w 4496"/>
              <a:gd name="T7" fmla="*/ 3251 h 3745"/>
              <a:gd name="T8" fmla="*/ 2504 w 4496"/>
              <a:gd name="T9" fmla="*/ 2633 h 3745"/>
              <a:gd name="T10" fmla="*/ 3458 w 4496"/>
              <a:gd name="T11" fmla="*/ 1467 h 3745"/>
              <a:gd name="T12" fmla="*/ 4496 w 4496"/>
              <a:gd name="T13" fmla="*/ 0 h 3745"/>
              <a:gd name="T14" fmla="*/ 4496 w 4496"/>
              <a:gd name="T15" fmla="*/ 0 h 37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96" h="3745">
                <a:moveTo>
                  <a:pt x="0" y="3678"/>
                </a:moveTo>
                <a:cubicBezTo>
                  <a:pt x="208" y="3688"/>
                  <a:pt x="423" y="3700"/>
                  <a:pt x="652" y="3699"/>
                </a:cubicBezTo>
                <a:cubicBezTo>
                  <a:pt x="880" y="3698"/>
                  <a:pt x="1161" y="3745"/>
                  <a:pt x="1373" y="3670"/>
                </a:cubicBezTo>
                <a:cubicBezTo>
                  <a:pt x="1585" y="3595"/>
                  <a:pt x="1735" y="3424"/>
                  <a:pt x="1923" y="3251"/>
                </a:cubicBezTo>
                <a:cubicBezTo>
                  <a:pt x="2112" y="3078"/>
                  <a:pt x="2241" y="2930"/>
                  <a:pt x="2504" y="2633"/>
                </a:cubicBezTo>
                <a:cubicBezTo>
                  <a:pt x="2768" y="2335"/>
                  <a:pt x="3126" y="1906"/>
                  <a:pt x="3458" y="1467"/>
                </a:cubicBezTo>
                <a:cubicBezTo>
                  <a:pt x="3790" y="1028"/>
                  <a:pt x="4496" y="0"/>
                  <a:pt x="4496" y="0"/>
                </a:cubicBezTo>
                <a:lnTo>
                  <a:pt x="4496" y="0"/>
                </a:lnTo>
              </a:path>
            </a:pathLst>
          </a:custGeom>
          <a:noFill/>
          <a:ln w="20638" cap="flat">
            <a:solidFill>
              <a:srgbClr val="00B05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1CE485C3-4F7D-41DD-94F5-3BA9D68B4EC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8975" y="4738688"/>
            <a:ext cx="214313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5F3C4BBA-A1A8-4862-B2D6-E9EB0797E8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73288" y="4398963"/>
            <a:ext cx="0" cy="34290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58A63878-BB0B-4EC3-96D1-CB1A034A4EC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25688" y="4398963"/>
            <a:ext cx="11113" cy="338137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7B096285-4AE7-4DFB-B73D-CBECA701FB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0675" y="5187950"/>
            <a:ext cx="1979613" cy="11112"/>
          </a:xfrm>
          <a:prstGeom prst="line">
            <a:avLst/>
          </a:prstGeom>
          <a:noFill/>
          <a:ln w="6350" cap="flat">
            <a:solidFill>
              <a:srgbClr val="A9D18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19">
            <a:extLst>
              <a:ext uri="{FF2B5EF4-FFF2-40B4-BE49-F238E27FC236}">
                <a16:creationId xmlns:a16="http://schemas.microsoft.com/office/drawing/2014/main" id="{C91692DF-FF9D-447C-BC3F-0C9E1D90B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2038" y="4738688"/>
            <a:ext cx="293688" cy="1587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FB785E41-D8B4-40FF-B1DB-DE5DEC563E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8975" y="5194300"/>
            <a:ext cx="665163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42187A6B-9553-4D81-8516-72E5B47B69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79638" y="4695825"/>
            <a:ext cx="161925" cy="4762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3813F79E-19D5-470E-B992-11E82BBBDD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6938" y="4627563"/>
            <a:ext cx="166688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23">
            <a:extLst>
              <a:ext uri="{FF2B5EF4-FFF2-40B4-BE49-F238E27FC236}">
                <a16:creationId xmlns:a16="http://schemas.microsoft.com/office/drawing/2014/main" id="{8336E17F-2D50-4BCD-9A9C-1C725C0D2E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9638" y="4565650"/>
            <a:ext cx="160338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id="{F94CE711-1454-4D0B-9693-BCF52DD7D4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9638" y="4454525"/>
            <a:ext cx="160338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5">
            <a:extLst>
              <a:ext uri="{FF2B5EF4-FFF2-40B4-BE49-F238E27FC236}">
                <a16:creationId xmlns:a16="http://schemas.microsoft.com/office/drawing/2014/main" id="{AACD001B-0AFA-49B8-95D6-97201C0C344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8613" y="5387975"/>
            <a:ext cx="1970088" cy="0"/>
          </a:xfrm>
          <a:prstGeom prst="line">
            <a:avLst/>
          </a:prstGeom>
          <a:noFill/>
          <a:ln w="6350" cap="flat">
            <a:solidFill>
              <a:srgbClr val="A9D18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6">
            <a:extLst>
              <a:ext uri="{FF2B5EF4-FFF2-40B4-BE49-F238E27FC236}">
                <a16:creationId xmlns:a16="http://schemas.microsoft.com/office/drawing/2014/main" id="{9107245F-ACDE-478F-A892-AF0F0D4D2E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8613" y="4067175"/>
            <a:ext cx="1955800" cy="0"/>
          </a:xfrm>
          <a:prstGeom prst="line">
            <a:avLst/>
          </a:prstGeom>
          <a:noFill/>
          <a:ln w="6350" cap="flat">
            <a:solidFill>
              <a:srgbClr val="A9D18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7">
            <a:extLst>
              <a:ext uri="{FF2B5EF4-FFF2-40B4-BE49-F238E27FC236}">
                <a16:creationId xmlns:a16="http://schemas.microsoft.com/office/drawing/2014/main" id="{9728176A-0DDF-4217-9DD9-44D13051ABF9}"/>
              </a:ext>
            </a:extLst>
          </p:cNvPr>
          <p:cNvSpPr>
            <a:spLocks noEditPoints="1"/>
          </p:cNvSpPr>
          <p:nvPr/>
        </p:nvSpPr>
        <p:spPr bwMode="auto">
          <a:xfrm>
            <a:off x="2216150" y="4281488"/>
            <a:ext cx="55563" cy="511175"/>
          </a:xfrm>
          <a:custGeom>
            <a:avLst/>
            <a:gdLst>
              <a:gd name="T0" fmla="*/ 19 w 35"/>
              <a:gd name="T1" fmla="*/ 322 h 322"/>
              <a:gd name="T2" fmla="*/ 15 w 35"/>
              <a:gd name="T3" fmla="*/ 29 h 322"/>
              <a:gd name="T4" fmla="*/ 19 w 35"/>
              <a:gd name="T5" fmla="*/ 29 h 322"/>
              <a:gd name="T6" fmla="*/ 23 w 35"/>
              <a:gd name="T7" fmla="*/ 322 h 322"/>
              <a:gd name="T8" fmla="*/ 19 w 35"/>
              <a:gd name="T9" fmla="*/ 322 h 322"/>
              <a:gd name="T10" fmla="*/ 0 w 35"/>
              <a:gd name="T11" fmla="*/ 35 h 322"/>
              <a:gd name="T12" fmla="*/ 17 w 35"/>
              <a:gd name="T13" fmla="*/ 0 h 322"/>
              <a:gd name="T14" fmla="*/ 35 w 35"/>
              <a:gd name="T15" fmla="*/ 35 h 322"/>
              <a:gd name="T16" fmla="*/ 0 w 35"/>
              <a:gd name="T17" fmla="*/ 35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" h="322">
                <a:moveTo>
                  <a:pt x="19" y="322"/>
                </a:moveTo>
                <a:lnTo>
                  <a:pt x="15" y="29"/>
                </a:lnTo>
                <a:lnTo>
                  <a:pt x="19" y="29"/>
                </a:lnTo>
                <a:lnTo>
                  <a:pt x="23" y="322"/>
                </a:lnTo>
                <a:lnTo>
                  <a:pt x="19" y="322"/>
                </a:lnTo>
                <a:close/>
                <a:moveTo>
                  <a:pt x="0" y="35"/>
                </a:moveTo>
                <a:lnTo>
                  <a:pt x="17" y="0"/>
                </a:lnTo>
                <a:lnTo>
                  <a:pt x="35" y="35"/>
                </a:lnTo>
                <a:lnTo>
                  <a:pt x="0" y="35"/>
                </a:lnTo>
                <a:close/>
              </a:path>
            </a:pathLst>
          </a:custGeom>
          <a:solidFill>
            <a:srgbClr val="4472C4"/>
          </a:solidFill>
          <a:ln w="0" cap="flat">
            <a:solidFill>
              <a:srgbClr val="4472C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6FFC40FD-2896-464A-996A-C9A64007513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8300" y="5387975"/>
            <a:ext cx="184150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29">
            <a:extLst>
              <a:ext uri="{FF2B5EF4-FFF2-40B4-BE49-F238E27FC236}">
                <a16:creationId xmlns:a16="http://schemas.microsoft.com/office/drawing/2014/main" id="{704DA560-3090-4FC6-B0DD-7C0458509B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8025" y="5387975"/>
            <a:ext cx="182563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Line 30">
            <a:extLst>
              <a:ext uri="{FF2B5EF4-FFF2-40B4-BE49-F238E27FC236}">
                <a16:creationId xmlns:a16="http://schemas.microsoft.com/office/drawing/2014/main" id="{1B0822CF-89C1-432E-A0EA-F1E0966707D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87688" y="5194300"/>
            <a:ext cx="4763" cy="195262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Line 31">
            <a:extLst>
              <a:ext uri="{FF2B5EF4-FFF2-40B4-BE49-F238E27FC236}">
                <a16:creationId xmlns:a16="http://schemas.microsoft.com/office/drawing/2014/main" id="{A5F6D4BE-6218-4DBE-83AD-DA81F38EF3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5625" y="5194300"/>
            <a:ext cx="152400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Line 32">
            <a:extLst>
              <a:ext uri="{FF2B5EF4-FFF2-40B4-BE49-F238E27FC236}">
                <a16:creationId xmlns:a16="http://schemas.microsoft.com/office/drawing/2014/main" id="{1CC8C5E8-8FF9-4EC2-8DD7-8FC140369B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40088" y="5194300"/>
            <a:ext cx="4763" cy="195262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Line 33">
            <a:extLst>
              <a:ext uri="{FF2B5EF4-FFF2-40B4-BE49-F238E27FC236}">
                <a16:creationId xmlns:a16="http://schemas.microsoft.com/office/drawing/2014/main" id="{7BEC195F-8D8D-4B7A-B1D1-3B34DA49C0E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7025" y="4073525"/>
            <a:ext cx="212725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Line 34">
            <a:extLst>
              <a:ext uri="{FF2B5EF4-FFF2-40B4-BE49-F238E27FC236}">
                <a16:creationId xmlns:a16="http://schemas.microsoft.com/office/drawing/2014/main" id="{0211DAF2-059C-43F6-BE71-8BB1353C352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81338" y="4067175"/>
            <a:ext cx="3175" cy="674687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Line 35">
            <a:extLst>
              <a:ext uri="{FF2B5EF4-FFF2-40B4-BE49-F238E27FC236}">
                <a16:creationId xmlns:a16="http://schemas.microsoft.com/office/drawing/2014/main" id="{A9BA88DA-1ACB-4893-A2F1-7C2B5A707C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8613" y="4392613"/>
            <a:ext cx="1970088" cy="9525"/>
          </a:xfrm>
          <a:prstGeom prst="line">
            <a:avLst/>
          </a:prstGeom>
          <a:noFill/>
          <a:ln w="6350" cap="flat">
            <a:solidFill>
              <a:srgbClr val="A9D18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Line 36">
            <a:extLst>
              <a:ext uri="{FF2B5EF4-FFF2-40B4-BE49-F238E27FC236}">
                <a16:creationId xmlns:a16="http://schemas.microsoft.com/office/drawing/2014/main" id="{CB7BD6A1-779A-4423-82D6-EE9515B0FE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1338" y="4398963"/>
            <a:ext cx="160338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Line 37">
            <a:extLst>
              <a:ext uri="{FF2B5EF4-FFF2-40B4-BE49-F238E27FC236}">
                <a16:creationId xmlns:a16="http://schemas.microsoft.com/office/drawing/2014/main" id="{0D147ED4-B4B4-45DC-A5D8-78788F45AA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8025" y="4067175"/>
            <a:ext cx="3175" cy="676275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Line 38">
            <a:extLst>
              <a:ext uri="{FF2B5EF4-FFF2-40B4-BE49-F238E27FC236}">
                <a16:creationId xmlns:a16="http://schemas.microsoft.com/office/drawing/2014/main" id="{7AD8975C-9975-4E40-82A2-DFD126B3D5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40088" y="4724400"/>
            <a:ext cx="7938" cy="3175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Line 39">
            <a:extLst>
              <a:ext uri="{FF2B5EF4-FFF2-40B4-BE49-F238E27FC236}">
                <a16:creationId xmlns:a16="http://schemas.microsoft.com/office/drawing/2014/main" id="{68123367-47B1-479A-B025-E22A997D28C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3400" y="4689475"/>
            <a:ext cx="174625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" name="Line 40">
            <a:extLst>
              <a:ext uri="{FF2B5EF4-FFF2-40B4-BE49-F238E27FC236}">
                <a16:creationId xmlns:a16="http://schemas.microsoft.com/office/drawing/2014/main" id="{51989089-E1BB-4A6F-B55B-4E00CBFA47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1338" y="4621213"/>
            <a:ext cx="166688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Line 41">
            <a:extLst>
              <a:ext uri="{FF2B5EF4-FFF2-40B4-BE49-F238E27FC236}">
                <a16:creationId xmlns:a16="http://schemas.microsoft.com/office/drawing/2014/main" id="{1121FE10-074B-4202-A6A6-67A70F33484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7688" y="4551363"/>
            <a:ext cx="160338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" name="Line 42">
            <a:extLst>
              <a:ext uri="{FF2B5EF4-FFF2-40B4-BE49-F238E27FC236}">
                <a16:creationId xmlns:a16="http://schemas.microsoft.com/office/drawing/2014/main" id="{F55A97C9-5712-4822-A2D5-4346D43F65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7688" y="4448175"/>
            <a:ext cx="160338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" name="Line 43">
            <a:extLst>
              <a:ext uri="{FF2B5EF4-FFF2-40B4-BE49-F238E27FC236}">
                <a16:creationId xmlns:a16="http://schemas.microsoft.com/office/drawing/2014/main" id="{9CEAC562-F373-4E29-A6C9-641F7DB91D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8250" y="5146675"/>
            <a:ext cx="2005013" cy="6350"/>
          </a:xfrm>
          <a:prstGeom prst="line">
            <a:avLst/>
          </a:prstGeom>
          <a:noFill/>
          <a:ln w="6350" cap="flat">
            <a:solidFill>
              <a:srgbClr val="A9D18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" name="Freeform 44">
            <a:extLst>
              <a:ext uri="{FF2B5EF4-FFF2-40B4-BE49-F238E27FC236}">
                <a16:creationId xmlns:a16="http://schemas.microsoft.com/office/drawing/2014/main" id="{3C041BAB-1C97-41DD-943E-740C010EF59B}"/>
              </a:ext>
            </a:extLst>
          </p:cNvPr>
          <p:cNvSpPr>
            <a:spLocks noEditPoints="1"/>
          </p:cNvSpPr>
          <p:nvPr/>
        </p:nvSpPr>
        <p:spPr bwMode="auto">
          <a:xfrm>
            <a:off x="3130550" y="4275138"/>
            <a:ext cx="55563" cy="511175"/>
          </a:xfrm>
          <a:custGeom>
            <a:avLst/>
            <a:gdLst>
              <a:gd name="T0" fmla="*/ 19 w 35"/>
              <a:gd name="T1" fmla="*/ 322 h 322"/>
              <a:gd name="T2" fmla="*/ 15 w 35"/>
              <a:gd name="T3" fmla="*/ 29 h 322"/>
              <a:gd name="T4" fmla="*/ 20 w 35"/>
              <a:gd name="T5" fmla="*/ 29 h 322"/>
              <a:gd name="T6" fmla="*/ 23 w 35"/>
              <a:gd name="T7" fmla="*/ 321 h 322"/>
              <a:gd name="T8" fmla="*/ 19 w 35"/>
              <a:gd name="T9" fmla="*/ 322 h 322"/>
              <a:gd name="T10" fmla="*/ 0 w 35"/>
              <a:gd name="T11" fmla="*/ 35 h 322"/>
              <a:gd name="T12" fmla="*/ 17 w 35"/>
              <a:gd name="T13" fmla="*/ 0 h 322"/>
              <a:gd name="T14" fmla="*/ 35 w 35"/>
              <a:gd name="T15" fmla="*/ 34 h 322"/>
              <a:gd name="T16" fmla="*/ 0 w 35"/>
              <a:gd name="T17" fmla="*/ 35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" h="322">
                <a:moveTo>
                  <a:pt x="19" y="322"/>
                </a:moveTo>
                <a:lnTo>
                  <a:pt x="15" y="29"/>
                </a:lnTo>
                <a:lnTo>
                  <a:pt x="20" y="29"/>
                </a:lnTo>
                <a:lnTo>
                  <a:pt x="23" y="321"/>
                </a:lnTo>
                <a:lnTo>
                  <a:pt x="19" y="322"/>
                </a:lnTo>
                <a:close/>
                <a:moveTo>
                  <a:pt x="0" y="35"/>
                </a:moveTo>
                <a:lnTo>
                  <a:pt x="17" y="0"/>
                </a:lnTo>
                <a:lnTo>
                  <a:pt x="35" y="34"/>
                </a:lnTo>
                <a:lnTo>
                  <a:pt x="0" y="35"/>
                </a:lnTo>
                <a:close/>
              </a:path>
            </a:pathLst>
          </a:custGeom>
          <a:solidFill>
            <a:srgbClr val="4472C4"/>
          </a:solidFill>
          <a:ln w="0" cap="flat">
            <a:solidFill>
              <a:srgbClr val="4472C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Line 45">
            <a:extLst>
              <a:ext uri="{FF2B5EF4-FFF2-40B4-BE49-F238E27FC236}">
                <a16:creationId xmlns:a16="http://schemas.microsoft.com/office/drawing/2014/main" id="{F7B8240E-92B5-4020-B6A4-2DC02CA9BD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81338" y="4745038"/>
            <a:ext cx="166688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" name="Line 46">
            <a:extLst>
              <a:ext uri="{FF2B5EF4-FFF2-40B4-BE49-F238E27FC236}">
                <a16:creationId xmlns:a16="http://schemas.microsoft.com/office/drawing/2014/main" id="{BA552969-33CD-4591-AC62-723279D6679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8888" y="5334000"/>
            <a:ext cx="2000250" cy="0"/>
          </a:xfrm>
          <a:prstGeom prst="line">
            <a:avLst/>
          </a:prstGeom>
          <a:noFill/>
          <a:ln w="6350" cap="flat">
            <a:solidFill>
              <a:srgbClr val="A9D18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" name="Line 47">
            <a:extLst>
              <a:ext uri="{FF2B5EF4-FFF2-40B4-BE49-F238E27FC236}">
                <a16:creationId xmlns:a16="http://schemas.microsoft.com/office/drawing/2014/main" id="{64219432-6FEB-4EA0-9566-4A7DA8334C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8025" y="4067175"/>
            <a:ext cx="212725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" name="Line 48">
            <a:extLst>
              <a:ext uri="{FF2B5EF4-FFF2-40B4-BE49-F238E27FC236}">
                <a16:creationId xmlns:a16="http://schemas.microsoft.com/office/drawing/2014/main" id="{7F30169F-EA1E-421C-88C8-4889104948D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6550" y="5146675"/>
            <a:ext cx="504825" cy="3175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" name="Line 49">
            <a:extLst>
              <a:ext uri="{FF2B5EF4-FFF2-40B4-BE49-F238E27FC236}">
                <a16:creationId xmlns:a16="http://schemas.microsoft.com/office/drawing/2014/main" id="{2945FAF2-2AF5-465C-AD98-0EBB8BF25C9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8313" y="5146675"/>
            <a:ext cx="0" cy="187325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Line 50">
            <a:extLst>
              <a:ext uri="{FF2B5EF4-FFF2-40B4-BE49-F238E27FC236}">
                <a16:creationId xmlns:a16="http://schemas.microsoft.com/office/drawing/2014/main" id="{647DD5F3-D375-41CA-B04B-1F96434D369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975" y="5146675"/>
            <a:ext cx="0" cy="187325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" name="Line 51">
            <a:extLst>
              <a:ext uri="{FF2B5EF4-FFF2-40B4-BE49-F238E27FC236}">
                <a16:creationId xmlns:a16="http://schemas.microsoft.com/office/drawing/2014/main" id="{79891AF8-8192-4BB0-9F8B-A0BDE750E96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75" y="5334000"/>
            <a:ext cx="217488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" name="Line 52">
            <a:extLst>
              <a:ext uri="{FF2B5EF4-FFF2-40B4-BE49-F238E27FC236}">
                <a16:creationId xmlns:a16="http://schemas.microsoft.com/office/drawing/2014/main" id="{A0B52A97-7A69-48B1-9993-F705B467F3F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8313" y="5278438"/>
            <a:ext cx="217488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Line 53">
            <a:extLst>
              <a:ext uri="{FF2B5EF4-FFF2-40B4-BE49-F238E27FC236}">
                <a16:creationId xmlns:a16="http://schemas.microsoft.com/office/drawing/2014/main" id="{C8D3F405-E649-4780-8C1A-AF3A2029F13E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8313" y="5194300"/>
            <a:ext cx="217488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" name="Line 54">
            <a:extLst>
              <a:ext uri="{FF2B5EF4-FFF2-40B4-BE49-F238E27FC236}">
                <a16:creationId xmlns:a16="http://schemas.microsoft.com/office/drawing/2014/main" id="{8AF193F6-7841-470E-842E-6ADF24964D31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0988" y="4683125"/>
            <a:ext cx="212725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" name="Line 55">
            <a:extLst>
              <a:ext uri="{FF2B5EF4-FFF2-40B4-BE49-F238E27FC236}">
                <a16:creationId xmlns:a16="http://schemas.microsoft.com/office/drawing/2014/main" id="{B63ED8E8-FF80-4667-A4B1-C465EBD7E1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5300" y="4586288"/>
            <a:ext cx="0" cy="109537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7" name="Line 56">
            <a:extLst>
              <a:ext uri="{FF2B5EF4-FFF2-40B4-BE49-F238E27FC236}">
                <a16:creationId xmlns:a16="http://schemas.microsoft.com/office/drawing/2014/main" id="{C7D8C565-B077-46BB-BD86-4EDBE53CEE4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1988" y="4703763"/>
            <a:ext cx="287338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" name="Line 57">
            <a:extLst>
              <a:ext uri="{FF2B5EF4-FFF2-40B4-BE49-F238E27FC236}">
                <a16:creationId xmlns:a16="http://schemas.microsoft.com/office/drawing/2014/main" id="{3E803B57-7CB5-4A07-83D8-EE8362998BA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75300" y="4592638"/>
            <a:ext cx="168275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" name="Line 58">
            <a:extLst>
              <a:ext uri="{FF2B5EF4-FFF2-40B4-BE49-F238E27FC236}">
                <a16:creationId xmlns:a16="http://schemas.microsoft.com/office/drawing/2014/main" id="{FD0D4733-85AA-4BD1-982A-F39FCD2C7CC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41988" y="4592638"/>
            <a:ext cx="3175" cy="112712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" name="Line 59">
            <a:extLst>
              <a:ext uri="{FF2B5EF4-FFF2-40B4-BE49-F238E27FC236}">
                <a16:creationId xmlns:a16="http://schemas.microsoft.com/office/drawing/2014/main" id="{2C3D715E-3D48-4D49-8F04-5A97488BCE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5900" y="4586288"/>
            <a:ext cx="169863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1" name="Line 60">
            <a:extLst>
              <a:ext uri="{FF2B5EF4-FFF2-40B4-BE49-F238E27FC236}">
                <a16:creationId xmlns:a16="http://schemas.microsoft.com/office/drawing/2014/main" id="{C9CFD377-D9FE-4414-AD30-60E17B06F58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51613" y="4032250"/>
            <a:ext cx="4763" cy="555625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" name="Line 61">
            <a:extLst>
              <a:ext uri="{FF2B5EF4-FFF2-40B4-BE49-F238E27FC236}">
                <a16:creationId xmlns:a16="http://schemas.microsoft.com/office/drawing/2014/main" id="{11944CBC-6604-445A-89D8-BEBD499C2E82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3650" y="4032250"/>
            <a:ext cx="204788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3" name="Line 62">
            <a:extLst>
              <a:ext uri="{FF2B5EF4-FFF2-40B4-BE49-F238E27FC236}">
                <a16:creationId xmlns:a16="http://schemas.microsoft.com/office/drawing/2014/main" id="{F461DDB9-AF3D-4BF4-81F4-79F8BDD683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32588" y="4032250"/>
            <a:ext cx="4763" cy="555625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" name="Line 63">
            <a:extLst>
              <a:ext uri="{FF2B5EF4-FFF2-40B4-BE49-F238E27FC236}">
                <a16:creationId xmlns:a16="http://schemas.microsoft.com/office/drawing/2014/main" id="{5E841F55-3636-4787-9A4F-6C19B743FD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32588" y="4032250"/>
            <a:ext cx="204788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" name="Line 64">
            <a:extLst>
              <a:ext uri="{FF2B5EF4-FFF2-40B4-BE49-F238E27FC236}">
                <a16:creationId xmlns:a16="http://schemas.microsoft.com/office/drawing/2014/main" id="{D31F57F3-A0B4-4D36-BF3A-32E377A78C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30950" y="5334000"/>
            <a:ext cx="720725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Line 65">
            <a:extLst>
              <a:ext uri="{FF2B5EF4-FFF2-40B4-BE49-F238E27FC236}">
                <a16:creationId xmlns:a16="http://schemas.microsoft.com/office/drawing/2014/main" id="{19E0499D-C415-4811-BCAD-8CAA50A335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65900" y="5140325"/>
            <a:ext cx="0" cy="187325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" name="Line 66">
            <a:extLst>
              <a:ext uri="{FF2B5EF4-FFF2-40B4-BE49-F238E27FC236}">
                <a16:creationId xmlns:a16="http://schemas.microsoft.com/office/drawing/2014/main" id="{8D2C7B81-0BE3-48A8-999D-ED2E013D22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46875" y="5140325"/>
            <a:ext cx="0" cy="187325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8" name="Line 67">
            <a:extLst>
              <a:ext uri="{FF2B5EF4-FFF2-40B4-BE49-F238E27FC236}">
                <a16:creationId xmlns:a16="http://schemas.microsoft.com/office/drawing/2014/main" id="{CD022803-F1CC-48DA-AB2A-89A67D2E4C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9550" y="5140325"/>
            <a:ext cx="184150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" name="Line 68">
            <a:extLst>
              <a:ext uri="{FF2B5EF4-FFF2-40B4-BE49-F238E27FC236}">
                <a16:creationId xmlns:a16="http://schemas.microsoft.com/office/drawing/2014/main" id="{78956C03-7E0D-4AE0-ABE3-D8DE6B99DD6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5900" y="5194300"/>
            <a:ext cx="185738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0" name="Line 69">
            <a:extLst>
              <a:ext uri="{FF2B5EF4-FFF2-40B4-BE49-F238E27FC236}">
                <a16:creationId xmlns:a16="http://schemas.microsoft.com/office/drawing/2014/main" id="{4D23A57C-3BE8-46D1-9687-144CCFE5F1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5900" y="5264150"/>
            <a:ext cx="185738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1" name="Freeform 70">
            <a:extLst>
              <a:ext uri="{FF2B5EF4-FFF2-40B4-BE49-F238E27FC236}">
                <a16:creationId xmlns:a16="http://schemas.microsoft.com/office/drawing/2014/main" id="{F13641A2-A92E-47D1-BF8D-E9A44E8A5B14}"/>
              </a:ext>
            </a:extLst>
          </p:cNvPr>
          <p:cNvSpPr>
            <a:spLocks noEditPoints="1"/>
          </p:cNvSpPr>
          <p:nvPr/>
        </p:nvSpPr>
        <p:spPr bwMode="auto">
          <a:xfrm>
            <a:off x="6623050" y="4994275"/>
            <a:ext cx="55563" cy="454025"/>
          </a:xfrm>
          <a:custGeom>
            <a:avLst/>
            <a:gdLst>
              <a:gd name="T0" fmla="*/ 19 w 35"/>
              <a:gd name="T1" fmla="*/ 286 h 286"/>
              <a:gd name="T2" fmla="*/ 15 w 35"/>
              <a:gd name="T3" fmla="*/ 29 h 286"/>
              <a:gd name="T4" fmla="*/ 19 w 35"/>
              <a:gd name="T5" fmla="*/ 29 h 286"/>
              <a:gd name="T6" fmla="*/ 24 w 35"/>
              <a:gd name="T7" fmla="*/ 286 h 286"/>
              <a:gd name="T8" fmla="*/ 19 w 35"/>
              <a:gd name="T9" fmla="*/ 286 h 286"/>
              <a:gd name="T10" fmla="*/ 0 w 35"/>
              <a:gd name="T11" fmla="*/ 35 h 286"/>
              <a:gd name="T12" fmla="*/ 16 w 35"/>
              <a:gd name="T13" fmla="*/ 0 h 286"/>
              <a:gd name="T14" fmla="*/ 35 w 35"/>
              <a:gd name="T15" fmla="*/ 35 h 286"/>
              <a:gd name="T16" fmla="*/ 0 w 35"/>
              <a:gd name="T17" fmla="*/ 35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" h="286">
                <a:moveTo>
                  <a:pt x="19" y="286"/>
                </a:moveTo>
                <a:lnTo>
                  <a:pt x="15" y="29"/>
                </a:lnTo>
                <a:lnTo>
                  <a:pt x="19" y="29"/>
                </a:lnTo>
                <a:lnTo>
                  <a:pt x="24" y="286"/>
                </a:lnTo>
                <a:lnTo>
                  <a:pt x="19" y="286"/>
                </a:lnTo>
                <a:close/>
                <a:moveTo>
                  <a:pt x="0" y="35"/>
                </a:moveTo>
                <a:lnTo>
                  <a:pt x="16" y="0"/>
                </a:lnTo>
                <a:lnTo>
                  <a:pt x="35" y="35"/>
                </a:lnTo>
                <a:lnTo>
                  <a:pt x="0" y="35"/>
                </a:lnTo>
                <a:close/>
              </a:path>
            </a:pathLst>
          </a:custGeom>
          <a:solidFill>
            <a:srgbClr val="4472C4"/>
          </a:solidFill>
          <a:ln w="0" cap="flat">
            <a:solidFill>
              <a:srgbClr val="4472C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2" name="Freeform 71">
            <a:extLst>
              <a:ext uri="{FF2B5EF4-FFF2-40B4-BE49-F238E27FC236}">
                <a16:creationId xmlns:a16="http://schemas.microsoft.com/office/drawing/2014/main" id="{1D118EBA-621E-4E0E-BA22-435EFC9B57A5}"/>
              </a:ext>
            </a:extLst>
          </p:cNvPr>
          <p:cNvSpPr>
            <a:spLocks noEditPoints="1"/>
          </p:cNvSpPr>
          <p:nvPr/>
        </p:nvSpPr>
        <p:spPr bwMode="auto">
          <a:xfrm>
            <a:off x="1646238" y="3914775"/>
            <a:ext cx="71438" cy="823912"/>
          </a:xfrm>
          <a:custGeom>
            <a:avLst/>
            <a:gdLst>
              <a:gd name="T0" fmla="*/ 91 w 167"/>
              <a:gd name="T1" fmla="*/ 16 h 1904"/>
              <a:gd name="T2" fmla="*/ 103 w 167"/>
              <a:gd name="T3" fmla="*/ 1904 h 1904"/>
              <a:gd name="T4" fmla="*/ 87 w 167"/>
              <a:gd name="T5" fmla="*/ 1904 h 1904"/>
              <a:gd name="T6" fmla="*/ 75 w 167"/>
              <a:gd name="T7" fmla="*/ 16 h 1904"/>
              <a:gd name="T8" fmla="*/ 91 w 167"/>
              <a:gd name="T9" fmla="*/ 16 h 1904"/>
              <a:gd name="T10" fmla="*/ 2 w 167"/>
              <a:gd name="T11" fmla="*/ 141 h 1904"/>
              <a:gd name="T12" fmla="*/ 82 w 167"/>
              <a:gd name="T13" fmla="*/ 0 h 1904"/>
              <a:gd name="T14" fmla="*/ 165 w 167"/>
              <a:gd name="T15" fmla="*/ 140 h 1904"/>
              <a:gd name="T16" fmla="*/ 162 w 167"/>
              <a:gd name="T17" fmla="*/ 151 h 1904"/>
              <a:gd name="T18" fmla="*/ 151 w 167"/>
              <a:gd name="T19" fmla="*/ 148 h 1904"/>
              <a:gd name="T20" fmla="*/ 76 w 167"/>
              <a:gd name="T21" fmla="*/ 20 h 1904"/>
              <a:gd name="T22" fmla="*/ 90 w 167"/>
              <a:gd name="T23" fmla="*/ 20 h 1904"/>
              <a:gd name="T24" fmla="*/ 16 w 167"/>
              <a:gd name="T25" fmla="*/ 149 h 1904"/>
              <a:gd name="T26" fmla="*/ 5 w 167"/>
              <a:gd name="T27" fmla="*/ 152 h 1904"/>
              <a:gd name="T28" fmla="*/ 2 w 167"/>
              <a:gd name="T29" fmla="*/ 141 h 1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7" h="1904">
                <a:moveTo>
                  <a:pt x="91" y="16"/>
                </a:moveTo>
                <a:lnTo>
                  <a:pt x="103" y="1904"/>
                </a:lnTo>
                <a:lnTo>
                  <a:pt x="87" y="1904"/>
                </a:lnTo>
                <a:lnTo>
                  <a:pt x="75" y="16"/>
                </a:lnTo>
                <a:lnTo>
                  <a:pt x="91" y="16"/>
                </a:lnTo>
                <a:close/>
                <a:moveTo>
                  <a:pt x="2" y="141"/>
                </a:moveTo>
                <a:lnTo>
                  <a:pt x="82" y="0"/>
                </a:lnTo>
                <a:lnTo>
                  <a:pt x="165" y="140"/>
                </a:lnTo>
                <a:cubicBezTo>
                  <a:pt x="167" y="144"/>
                  <a:pt x="166" y="148"/>
                  <a:pt x="162" y="151"/>
                </a:cubicBezTo>
                <a:cubicBezTo>
                  <a:pt x="158" y="153"/>
                  <a:pt x="153" y="152"/>
                  <a:pt x="151" y="148"/>
                </a:cubicBezTo>
                <a:lnTo>
                  <a:pt x="76" y="20"/>
                </a:lnTo>
                <a:lnTo>
                  <a:pt x="90" y="20"/>
                </a:lnTo>
                <a:lnTo>
                  <a:pt x="16" y="149"/>
                </a:lnTo>
                <a:cubicBezTo>
                  <a:pt x="14" y="153"/>
                  <a:pt x="9" y="154"/>
                  <a:pt x="5" y="152"/>
                </a:cubicBezTo>
                <a:cubicBezTo>
                  <a:pt x="1" y="150"/>
                  <a:pt x="0" y="145"/>
                  <a:pt x="2" y="141"/>
                </a:cubicBezTo>
                <a:close/>
              </a:path>
            </a:pathLst>
          </a:custGeom>
          <a:solidFill>
            <a:srgbClr val="4472C4"/>
          </a:solidFill>
          <a:ln w="0" cap="flat">
            <a:solidFill>
              <a:srgbClr val="4472C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3" name="Line 72">
            <a:extLst>
              <a:ext uri="{FF2B5EF4-FFF2-40B4-BE49-F238E27FC236}">
                <a16:creationId xmlns:a16="http://schemas.microsoft.com/office/drawing/2014/main" id="{15C92FAF-3A32-48F0-B4F6-B82D00561A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6938" y="4398963"/>
            <a:ext cx="158750" cy="0"/>
          </a:xfrm>
          <a:prstGeom prst="line">
            <a:avLst/>
          </a:prstGeom>
          <a:noFill/>
          <a:ln w="20638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" name="Rectangle 73">
            <a:extLst>
              <a:ext uri="{FF2B5EF4-FFF2-40B4-BE49-F238E27FC236}">
                <a16:creationId xmlns:a16="http://schemas.microsoft.com/office/drawing/2014/main" id="{1BFAD922-4399-4368-87DD-25735A8FA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5738" y="4622800"/>
            <a:ext cx="1873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" name="Rectangle 74">
            <a:extLst>
              <a:ext uri="{FF2B5EF4-FFF2-40B4-BE49-F238E27FC236}">
                <a16:creationId xmlns:a16="http://schemas.microsoft.com/office/drawing/2014/main" id="{C246AC1C-6083-4103-8A15-BE05650ED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413" y="4291013"/>
            <a:ext cx="284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6" name="Rectangle 75">
            <a:extLst>
              <a:ext uri="{FF2B5EF4-FFF2-40B4-BE49-F238E27FC236}">
                <a16:creationId xmlns:a16="http://schemas.microsoft.com/office/drawing/2014/main" id="{6B69B08A-76D6-4C71-9C23-4D33B61EA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3956050"/>
            <a:ext cx="284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7" name="Rectangle 76">
            <a:extLst>
              <a:ext uri="{FF2B5EF4-FFF2-40B4-BE49-F238E27FC236}">
                <a16:creationId xmlns:a16="http://schemas.microsoft.com/office/drawing/2014/main" id="{1EADD9A6-1C72-48E0-A04D-4E3421644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788" y="5091113"/>
            <a:ext cx="1873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8" name="Rectangle 77">
            <a:extLst>
              <a:ext uri="{FF2B5EF4-FFF2-40B4-BE49-F238E27FC236}">
                <a16:creationId xmlns:a16="http://schemas.microsoft.com/office/drawing/2014/main" id="{32CB2D64-B213-4A00-A666-A4FD90C42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00" y="5278438"/>
            <a:ext cx="1524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9" name="Rectangle 78">
            <a:extLst>
              <a:ext uri="{FF2B5EF4-FFF2-40B4-BE49-F238E27FC236}">
                <a16:creationId xmlns:a16="http://schemas.microsoft.com/office/drawing/2014/main" id="{581C351A-9691-40C1-A411-96FD7E473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5278438"/>
            <a:ext cx="18573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0" name="Line 79">
            <a:extLst>
              <a:ext uri="{FF2B5EF4-FFF2-40B4-BE49-F238E27FC236}">
                <a16:creationId xmlns:a16="http://schemas.microsoft.com/office/drawing/2014/main" id="{1C6C02C3-2FA7-4DE0-935E-79EA2A98374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9525" y="4351338"/>
            <a:ext cx="1898650" cy="0"/>
          </a:xfrm>
          <a:prstGeom prst="line">
            <a:avLst/>
          </a:prstGeom>
          <a:noFill/>
          <a:ln w="6350" cap="flat">
            <a:solidFill>
              <a:srgbClr val="A9D18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" name="Rectangle 80">
            <a:extLst>
              <a:ext uri="{FF2B5EF4-FFF2-40B4-BE49-F238E27FC236}">
                <a16:creationId xmlns:a16="http://schemas.microsoft.com/office/drawing/2014/main" id="{9359480E-788F-47E1-A668-026C0E4BC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0138" y="4576763"/>
            <a:ext cx="1730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2" name="Rectangle 81">
            <a:extLst>
              <a:ext uri="{FF2B5EF4-FFF2-40B4-BE49-F238E27FC236}">
                <a16:creationId xmlns:a16="http://schemas.microsoft.com/office/drawing/2014/main" id="{496CB390-2895-4C80-93AF-E697DAF61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9813" y="4246563"/>
            <a:ext cx="284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3" name="Rectangle 82">
            <a:extLst>
              <a:ext uri="{FF2B5EF4-FFF2-40B4-BE49-F238E27FC236}">
                <a16:creationId xmlns:a16="http://schemas.microsoft.com/office/drawing/2014/main" id="{00C46B44-C2B7-440F-BCB0-E9470A16B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0" y="3906838"/>
            <a:ext cx="284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4" name="Line 83">
            <a:extLst>
              <a:ext uri="{FF2B5EF4-FFF2-40B4-BE49-F238E27FC236}">
                <a16:creationId xmlns:a16="http://schemas.microsoft.com/office/drawing/2014/main" id="{B0E860F9-6CD9-4F07-B680-EC4668F08AC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7463" y="4017963"/>
            <a:ext cx="1887538" cy="14287"/>
          </a:xfrm>
          <a:prstGeom prst="line">
            <a:avLst/>
          </a:prstGeom>
          <a:noFill/>
          <a:ln w="6350" cap="flat">
            <a:solidFill>
              <a:srgbClr val="A9D18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" name="Rectangle 84">
            <a:extLst>
              <a:ext uri="{FF2B5EF4-FFF2-40B4-BE49-F238E27FC236}">
                <a16:creationId xmlns:a16="http://schemas.microsoft.com/office/drawing/2014/main" id="{4A99F92E-02F7-4F69-9498-F89FF8C2D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7438" y="5035550"/>
            <a:ext cx="1873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" name="Rectangle 85">
            <a:extLst>
              <a:ext uri="{FF2B5EF4-FFF2-40B4-BE49-F238E27FC236}">
                <a16:creationId xmlns:a16="http://schemas.microsoft.com/office/drawing/2014/main" id="{C9670ED4-59F9-4AEA-8C42-65CD3F079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2988" y="5222875"/>
            <a:ext cx="1524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" name="Rectangle 86">
            <a:extLst>
              <a:ext uri="{FF2B5EF4-FFF2-40B4-BE49-F238E27FC236}">
                <a16:creationId xmlns:a16="http://schemas.microsoft.com/office/drawing/2014/main" id="{0C5F066E-5997-4AFF-A628-546E73664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200" y="5222875"/>
            <a:ext cx="1873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8" name="Line 87">
            <a:extLst>
              <a:ext uri="{FF2B5EF4-FFF2-40B4-BE49-F238E27FC236}">
                <a16:creationId xmlns:a16="http://schemas.microsoft.com/office/drawing/2014/main" id="{0CDEA795-29CC-403A-BF73-6F024AF822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83175" y="4578350"/>
            <a:ext cx="1898650" cy="1587"/>
          </a:xfrm>
          <a:prstGeom prst="line">
            <a:avLst/>
          </a:prstGeom>
          <a:noFill/>
          <a:ln w="6350" cap="flat">
            <a:solidFill>
              <a:srgbClr val="A9D18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" name="Rectangle 88">
            <a:extLst>
              <a:ext uri="{FF2B5EF4-FFF2-40B4-BE49-F238E27FC236}">
                <a16:creationId xmlns:a16="http://schemas.microsoft.com/office/drawing/2014/main" id="{0D2923CA-48BC-4694-8812-E4F627C89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838" y="4467225"/>
            <a:ext cx="1730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0" name="Freeform 89">
            <a:extLst>
              <a:ext uri="{FF2B5EF4-FFF2-40B4-BE49-F238E27FC236}">
                <a16:creationId xmlns:a16="http://schemas.microsoft.com/office/drawing/2014/main" id="{69D4A660-B4CA-4162-B32A-5D35AF95C5E1}"/>
              </a:ext>
            </a:extLst>
          </p:cNvPr>
          <p:cNvSpPr>
            <a:spLocks noEditPoints="1"/>
          </p:cNvSpPr>
          <p:nvPr/>
        </p:nvSpPr>
        <p:spPr bwMode="auto">
          <a:xfrm>
            <a:off x="1658938" y="5194300"/>
            <a:ext cx="73025" cy="401637"/>
          </a:xfrm>
          <a:custGeom>
            <a:avLst/>
            <a:gdLst>
              <a:gd name="T0" fmla="*/ 77 w 168"/>
              <a:gd name="T1" fmla="*/ 0 h 926"/>
              <a:gd name="T2" fmla="*/ 95 w 168"/>
              <a:gd name="T3" fmla="*/ 910 h 926"/>
              <a:gd name="T4" fmla="*/ 79 w 168"/>
              <a:gd name="T5" fmla="*/ 910 h 926"/>
              <a:gd name="T6" fmla="*/ 61 w 168"/>
              <a:gd name="T7" fmla="*/ 1 h 926"/>
              <a:gd name="T8" fmla="*/ 77 w 168"/>
              <a:gd name="T9" fmla="*/ 0 h 926"/>
              <a:gd name="T10" fmla="*/ 166 w 168"/>
              <a:gd name="T11" fmla="*/ 784 h 926"/>
              <a:gd name="T12" fmla="*/ 87 w 168"/>
              <a:gd name="T13" fmla="*/ 926 h 926"/>
              <a:gd name="T14" fmla="*/ 3 w 168"/>
              <a:gd name="T15" fmla="*/ 787 h 926"/>
              <a:gd name="T16" fmla="*/ 5 w 168"/>
              <a:gd name="T17" fmla="*/ 776 h 926"/>
              <a:gd name="T18" fmla="*/ 16 w 168"/>
              <a:gd name="T19" fmla="*/ 779 h 926"/>
              <a:gd name="T20" fmla="*/ 94 w 168"/>
              <a:gd name="T21" fmla="*/ 906 h 926"/>
              <a:gd name="T22" fmla="*/ 80 w 168"/>
              <a:gd name="T23" fmla="*/ 906 h 926"/>
              <a:gd name="T24" fmla="*/ 152 w 168"/>
              <a:gd name="T25" fmla="*/ 776 h 926"/>
              <a:gd name="T26" fmla="*/ 163 w 168"/>
              <a:gd name="T27" fmla="*/ 773 h 926"/>
              <a:gd name="T28" fmla="*/ 166 w 168"/>
              <a:gd name="T29" fmla="*/ 784 h 9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8" h="926">
                <a:moveTo>
                  <a:pt x="77" y="0"/>
                </a:moveTo>
                <a:lnTo>
                  <a:pt x="95" y="910"/>
                </a:lnTo>
                <a:lnTo>
                  <a:pt x="79" y="910"/>
                </a:lnTo>
                <a:lnTo>
                  <a:pt x="61" y="1"/>
                </a:lnTo>
                <a:lnTo>
                  <a:pt x="77" y="0"/>
                </a:lnTo>
                <a:close/>
                <a:moveTo>
                  <a:pt x="166" y="784"/>
                </a:moveTo>
                <a:lnTo>
                  <a:pt x="87" y="926"/>
                </a:lnTo>
                <a:lnTo>
                  <a:pt x="3" y="787"/>
                </a:lnTo>
                <a:cubicBezTo>
                  <a:pt x="0" y="784"/>
                  <a:pt x="2" y="779"/>
                  <a:pt x="5" y="776"/>
                </a:cubicBezTo>
                <a:cubicBezTo>
                  <a:pt x="9" y="774"/>
                  <a:pt x="14" y="775"/>
                  <a:pt x="16" y="779"/>
                </a:cubicBezTo>
                <a:lnTo>
                  <a:pt x="94" y="906"/>
                </a:lnTo>
                <a:lnTo>
                  <a:pt x="80" y="906"/>
                </a:lnTo>
                <a:lnTo>
                  <a:pt x="152" y="776"/>
                </a:lnTo>
                <a:cubicBezTo>
                  <a:pt x="154" y="773"/>
                  <a:pt x="159" y="771"/>
                  <a:pt x="163" y="773"/>
                </a:cubicBezTo>
                <a:cubicBezTo>
                  <a:pt x="167" y="775"/>
                  <a:pt x="168" y="780"/>
                  <a:pt x="166" y="784"/>
                </a:cubicBezTo>
                <a:close/>
              </a:path>
            </a:pathLst>
          </a:custGeom>
          <a:solidFill>
            <a:srgbClr val="4472C4"/>
          </a:solidFill>
          <a:ln w="0" cap="flat">
            <a:solidFill>
              <a:srgbClr val="4472C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" name="Rectangle 90">
            <a:extLst>
              <a:ext uri="{FF2B5EF4-FFF2-40B4-BE49-F238E27FC236}">
                <a16:creationId xmlns:a16="http://schemas.microsoft.com/office/drawing/2014/main" id="{80DAF7FD-A27B-4705-AED4-3360B6EBB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25" y="3686175"/>
            <a:ext cx="5683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sweep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2" name="Line 91">
            <a:extLst>
              <a:ext uri="{FF2B5EF4-FFF2-40B4-BE49-F238E27FC236}">
                <a16:creationId xmlns:a16="http://schemas.microsoft.com/office/drawing/2014/main" id="{3F5F734C-5688-40F6-9AAE-C627639687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78063" y="3914775"/>
            <a:ext cx="152400" cy="436562"/>
          </a:xfrm>
          <a:prstGeom prst="line">
            <a:avLst/>
          </a:prstGeom>
          <a:noFill/>
          <a:ln w="6350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" name="Line 92">
            <a:extLst>
              <a:ext uri="{FF2B5EF4-FFF2-40B4-BE49-F238E27FC236}">
                <a16:creationId xmlns:a16="http://schemas.microsoft.com/office/drawing/2014/main" id="{88DE11DB-A287-4349-8B5E-5EE67B129B90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1100" y="3900488"/>
            <a:ext cx="690563" cy="444500"/>
          </a:xfrm>
          <a:prstGeom prst="line">
            <a:avLst/>
          </a:prstGeom>
          <a:noFill/>
          <a:ln w="6350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" name="Freeform 93">
            <a:extLst>
              <a:ext uri="{FF2B5EF4-FFF2-40B4-BE49-F238E27FC236}">
                <a16:creationId xmlns:a16="http://schemas.microsoft.com/office/drawing/2014/main" id="{634C871C-CB74-4805-B488-29941F7E0554}"/>
              </a:ext>
            </a:extLst>
          </p:cNvPr>
          <p:cNvSpPr>
            <a:spLocks noEditPoints="1"/>
          </p:cNvSpPr>
          <p:nvPr/>
        </p:nvSpPr>
        <p:spPr bwMode="auto">
          <a:xfrm>
            <a:off x="5186363" y="3879850"/>
            <a:ext cx="73025" cy="823912"/>
          </a:xfrm>
          <a:custGeom>
            <a:avLst/>
            <a:gdLst>
              <a:gd name="T0" fmla="*/ 91 w 167"/>
              <a:gd name="T1" fmla="*/ 16 h 1904"/>
              <a:gd name="T2" fmla="*/ 103 w 167"/>
              <a:gd name="T3" fmla="*/ 1904 h 1904"/>
              <a:gd name="T4" fmla="*/ 87 w 167"/>
              <a:gd name="T5" fmla="*/ 1904 h 1904"/>
              <a:gd name="T6" fmla="*/ 75 w 167"/>
              <a:gd name="T7" fmla="*/ 16 h 1904"/>
              <a:gd name="T8" fmla="*/ 91 w 167"/>
              <a:gd name="T9" fmla="*/ 16 h 1904"/>
              <a:gd name="T10" fmla="*/ 2 w 167"/>
              <a:gd name="T11" fmla="*/ 141 h 1904"/>
              <a:gd name="T12" fmla="*/ 82 w 167"/>
              <a:gd name="T13" fmla="*/ 0 h 1904"/>
              <a:gd name="T14" fmla="*/ 165 w 167"/>
              <a:gd name="T15" fmla="*/ 140 h 1904"/>
              <a:gd name="T16" fmla="*/ 162 w 167"/>
              <a:gd name="T17" fmla="*/ 151 h 1904"/>
              <a:gd name="T18" fmla="*/ 151 w 167"/>
              <a:gd name="T19" fmla="*/ 148 h 1904"/>
              <a:gd name="T20" fmla="*/ 76 w 167"/>
              <a:gd name="T21" fmla="*/ 20 h 1904"/>
              <a:gd name="T22" fmla="*/ 90 w 167"/>
              <a:gd name="T23" fmla="*/ 20 h 1904"/>
              <a:gd name="T24" fmla="*/ 16 w 167"/>
              <a:gd name="T25" fmla="*/ 149 h 1904"/>
              <a:gd name="T26" fmla="*/ 5 w 167"/>
              <a:gd name="T27" fmla="*/ 152 h 1904"/>
              <a:gd name="T28" fmla="*/ 2 w 167"/>
              <a:gd name="T29" fmla="*/ 141 h 1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7" h="1904">
                <a:moveTo>
                  <a:pt x="91" y="16"/>
                </a:moveTo>
                <a:lnTo>
                  <a:pt x="103" y="1904"/>
                </a:lnTo>
                <a:lnTo>
                  <a:pt x="87" y="1904"/>
                </a:lnTo>
                <a:lnTo>
                  <a:pt x="75" y="16"/>
                </a:lnTo>
                <a:lnTo>
                  <a:pt x="91" y="16"/>
                </a:lnTo>
                <a:close/>
                <a:moveTo>
                  <a:pt x="2" y="141"/>
                </a:moveTo>
                <a:lnTo>
                  <a:pt x="82" y="0"/>
                </a:lnTo>
                <a:lnTo>
                  <a:pt x="165" y="140"/>
                </a:lnTo>
                <a:cubicBezTo>
                  <a:pt x="167" y="144"/>
                  <a:pt x="166" y="148"/>
                  <a:pt x="162" y="151"/>
                </a:cubicBezTo>
                <a:cubicBezTo>
                  <a:pt x="158" y="153"/>
                  <a:pt x="153" y="152"/>
                  <a:pt x="151" y="148"/>
                </a:cubicBezTo>
                <a:lnTo>
                  <a:pt x="76" y="20"/>
                </a:lnTo>
                <a:lnTo>
                  <a:pt x="90" y="20"/>
                </a:lnTo>
                <a:lnTo>
                  <a:pt x="16" y="149"/>
                </a:lnTo>
                <a:cubicBezTo>
                  <a:pt x="14" y="153"/>
                  <a:pt x="9" y="154"/>
                  <a:pt x="5" y="152"/>
                </a:cubicBezTo>
                <a:cubicBezTo>
                  <a:pt x="1" y="150"/>
                  <a:pt x="0" y="145"/>
                  <a:pt x="2" y="141"/>
                </a:cubicBezTo>
                <a:close/>
              </a:path>
            </a:pathLst>
          </a:custGeom>
          <a:solidFill>
            <a:srgbClr val="4472C4"/>
          </a:solidFill>
          <a:ln w="0" cap="flat">
            <a:solidFill>
              <a:srgbClr val="4472C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" name="Rectangle 94">
            <a:extLst>
              <a:ext uri="{FF2B5EF4-FFF2-40B4-BE49-F238E27FC236}">
                <a16:creationId xmlns:a16="http://schemas.microsoft.com/office/drawing/2014/main" id="{FC6DAF66-23CF-46C3-A5DD-4DDC3FDB1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600" y="4068763"/>
            <a:ext cx="2000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6" name="Rectangle 95">
            <a:extLst>
              <a:ext uri="{FF2B5EF4-FFF2-40B4-BE49-F238E27FC236}">
                <a16:creationId xmlns:a16="http://schemas.microsoft.com/office/drawing/2014/main" id="{3B5C21B4-9A46-4C05-9EE9-6B9570DE3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4159250"/>
            <a:ext cx="18732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7" name="Rectangle 96">
            <a:extLst>
              <a:ext uri="{FF2B5EF4-FFF2-40B4-BE49-F238E27FC236}">
                <a16:creationId xmlns:a16="http://schemas.microsoft.com/office/drawing/2014/main" id="{AC9264D0-6396-4384-8818-BF93C8265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600" y="4267200"/>
            <a:ext cx="3048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(V)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8" name="Rectangle 97">
            <a:extLst>
              <a:ext uri="{FF2B5EF4-FFF2-40B4-BE49-F238E27FC236}">
                <a16:creationId xmlns:a16="http://schemas.microsoft.com/office/drawing/2014/main" id="{66A428DE-BEEC-4364-91E4-C803B541D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4538" y="4935538"/>
            <a:ext cx="2000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9" name="Rectangle 98">
            <a:extLst>
              <a:ext uri="{FF2B5EF4-FFF2-40B4-BE49-F238E27FC236}">
                <a16:creationId xmlns:a16="http://schemas.microsoft.com/office/drawing/2014/main" id="{9BF6CB74-FCF6-4D3C-97B3-A9183B22D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75" y="5026025"/>
            <a:ext cx="1936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0" name="Rectangle 99">
            <a:extLst>
              <a:ext uri="{FF2B5EF4-FFF2-40B4-BE49-F238E27FC236}">
                <a16:creationId xmlns:a16="http://schemas.microsoft.com/office/drawing/2014/main" id="{A7ED2D5E-8830-4DBA-BE5D-58419C968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4538" y="5137150"/>
            <a:ext cx="2841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(V)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1" name="Rectangle 100">
            <a:extLst>
              <a:ext uri="{FF2B5EF4-FFF2-40B4-BE49-F238E27FC236}">
                <a16:creationId xmlns:a16="http://schemas.microsoft.com/office/drawing/2014/main" id="{A007F548-508B-4B6D-AB17-AB1EB9E87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913" y="5529263"/>
            <a:ext cx="5270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sweep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2" name="Freeform 101">
            <a:extLst>
              <a:ext uri="{FF2B5EF4-FFF2-40B4-BE49-F238E27FC236}">
                <a16:creationId xmlns:a16="http://schemas.microsoft.com/office/drawing/2014/main" id="{AB320C1A-6DFA-4A59-B3E5-4D83194C44C8}"/>
              </a:ext>
            </a:extLst>
          </p:cNvPr>
          <p:cNvSpPr>
            <a:spLocks noEditPoints="1"/>
          </p:cNvSpPr>
          <p:nvPr/>
        </p:nvSpPr>
        <p:spPr bwMode="auto">
          <a:xfrm>
            <a:off x="5627688" y="5008563"/>
            <a:ext cx="55563" cy="433387"/>
          </a:xfrm>
          <a:custGeom>
            <a:avLst/>
            <a:gdLst>
              <a:gd name="T0" fmla="*/ 17 w 35"/>
              <a:gd name="T1" fmla="*/ 273 h 273"/>
              <a:gd name="T2" fmla="*/ 20 w 35"/>
              <a:gd name="T3" fmla="*/ 29 h 273"/>
              <a:gd name="T4" fmla="*/ 16 w 35"/>
              <a:gd name="T5" fmla="*/ 29 h 273"/>
              <a:gd name="T6" fmla="*/ 13 w 35"/>
              <a:gd name="T7" fmla="*/ 273 h 273"/>
              <a:gd name="T8" fmla="*/ 17 w 35"/>
              <a:gd name="T9" fmla="*/ 273 h 273"/>
              <a:gd name="T10" fmla="*/ 35 w 35"/>
              <a:gd name="T11" fmla="*/ 35 h 273"/>
              <a:gd name="T12" fmla="*/ 18 w 35"/>
              <a:gd name="T13" fmla="*/ 0 h 273"/>
              <a:gd name="T14" fmla="*/ 0 w 35"/>
              <a:gd name="T15" fmla="*/ 35 h 273"/>
              <a:gd name="T16" fmla="*/ 35 w 35"/>
              <a:gd name="T17" fmla="*/ 35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" h="273">
                <a:moveTo>
                  <a:pt x="17" y="273"/>
                </a:moveTo>
                <a:lnTo>
                  <a:pt x="20" y="29"/>
                </a:lnTo>
                <a:lnTo>
                  <a:pt x="16" y="29"/>
                </a:lnTo>
                <a:lnTo>
                  <a:pt x="13" y="273"/>
                </a:lnTo>
                <a:lnTo>
                  <a:pt x="17" y="273"/>
                </a:lnTo>
                <a:close/>
                <a:moveTo>
                  <a:pt x="35" y="35"/>
                </a:moveTo>
                <a:lnTo>
                  <a:pt x="18" y="0"/>
                </a:lnTo>
                <a:lnTo>
                  <a:pt x="0" y="35"/>
                </a:lnTo>
                <a:lnTo>
                  <a:pt x="35" y="35"/>
                </a:lnTo>
                <a:close/>
              </a:path>
            </a:pathLst>
          </a:custGeom>
          <a:solidFill>
            <a:srgbClr val="4472C4"/>
          </a:solidFill>
          <a:ln w="0" cap="flat">
            <a:solidFill>
              <a:srgbClr val="4472C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" name="Line 102">
            <a:extLst>
              <a:ext uri="{FF2B5EF4-FFF2-40B4-BE49-F238E27FC236}">
                <a16:creationId xmlns:a16="http://schemas.microsoft.com/office/drawing/2014/main" id="{BAB404A2-2510-4317-81EE-0729EDBA5FC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0" y="5387975"/>
            <a:ext cx="530225" cy="168275"/>
          </a:xfrm>
          <a:prstGeom prst="line">
            <a:avLst/>
          </a:prstGeom>
          <a:noFill/>
          <a:ln w="6350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" name="Line 103">
            <a:extLst>
              <a:ext uri="{FF2B5EF4-FFF2-40B4-BE49-F238E27FC236}">
                <a16:creationId xmlns:a16="http://schemas.microsoft.com/office/drawing/2014/main" id="{009F08B8-755E-494B-83B7-728535AA7A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91250" y="5354638"/>
            <a:ext cx="457200" cy="187325"/>
          </a:xfrm>
          <a:prstGeom prst="line">
            <a:avLst/>
          </a:prstGeom>
          <a:noFill/>
          <a:ln w="6350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" name="Freeform 104">
            <a:extLst>
              <a:ext uri="{FF2B5EF4-FFF2-40B4-BE49-F238E27FC236}">
                <a16:creationId xmlns:a16="http://schemas.microsoft.com/office/drawing/2014/main" id="{CA05F868-DF86-475D-B682-FEDF51A18002}"/>
              </a:ext>
            </a:extLst>
          </p:cNvPr>
          <p:cNvSpPr>
            <a:spLocks noEditPoints="1"/>
          </p:cNvSpPr>
          <p:nvPr/>
        </p:nvSpPr>
        <p:spPr bwMode="auto">
          <a:xfrm>
            <a:off x="5213350" y="5140325"/>
            <a:ext cx="71438" cy="400050"/>
          </a:xfrm>
          <a:custGeom>
            <a:avLst/>
            <a:gdLst>
              <a:gd name="T0" fmla="*/ 77 w 168"/>
              <a:gd name="T1" fmla="*/ 0 h 926"/>
              <a:gd name="T2" fmla="*/ 95 w 168"/>
              <a:gd name="T3" fmla="*/ 910 h 926"/>
              <a:gd name="T4" fmla="*/ 79 w 168"/>
              <a:gd name="T5" fmla="*/ 910 h 926"/>
              <a:gd name="T6" fmla="*/ 61 w 168"/>
              <a:gd name="T7" fmla="*/ 1 h 926"/>
              <a:gd name="T8" fmla="*/ 77 w 168"/>
              <a:gd name="T9" fmla="*/ 0 h 926"/>
              <a:gd name="T10" fmla="*/ 166 w 168"/>
              <a:gd name="T11" fmla="*/ 784 h 926"/>
              <a:gd name="T12" fmla="*/ 87 w 168"/>
              <a:gd name="T13" fmla="*/ 926 h 926"/>
              <a:gd name="T14" fmla="*/ 3 w 168"/>
              <a:gd name="T15" fmla="*/ 787 h 926"/>
              <a:gd name="T16" fmla="*/ 5 w 168"/>
              <a:gd name="T17" fmla="*/ 776 h 926"/>
              <a:gd name="T18" fmla="*/ 16 w 168"/>
              <a:gd name="T19" fmla="*/ 779 h 926"/>
              <a:gd name="T20" fmla="*/ 94 w 168"/>
              <a:gd name="T21" fmla="*/ 906 h 926"/>
              <a:gd name="T22" fmla="*/ 80 w 168"/>
              <a:gd name="T23" fmla="*/ 906 h 926"/>
              <a:gd name="T24" fmla="*/ 152 w 168"/>
              <a:gd name="T25" fmla="*/ 776 h 926"/>
              <a:gd name="T26" fmla="*/ 163 w 168"/>
              <a:gd name="T27" fmla="*/ 773 h 926"/>
              <a:gd name="T28" fmla="*/ 166 w 168"/>
              <a:gd name="T29" fmla="*/ 784 h 9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8" h="926">
                <a:moveTo>
                  <a:pt x="77" y="0"/>
                </a:moveTo>
                <a:lnTo>
                  <a:pt x="95" y="910"/>
                </a:lnTo>
                <a:lnTo>
                  <a:pt x="79" y="910"/>
                </a:lnTo>
                <a:lnTo>
                  <a:pt x="61" y="1"/>
                </a:lnTo>
                <a:lnTo>
                  <a:pt x="77" y="0"/>
                </a:lnTo>
                <a:close/>
                <a:moveTo>
                  <a:pt x="166" y="784"/>
                </a:moveTo>
                <a:lnTo>
                  <a:pt x="87" y="926"/>
                </a:lnTo>
                <a:lnTo>
                  <a:pt x="3" y="787"/>
                </a:lnTo>
                <a:cubicBezTo>
                  <a:pt x="0" y="784"/>
                  <a:pt x="2" y="779"/>
                  <a:pt x="5" y="776"/>
                </a:cubicBezTo>
                <a:cubicBezTo>
                  <a:pt x="9" y="774"/>
                  <a:pt x="14" y="775"/>
                  <a:pt x="16" y="779"/>
                </a:cubicBezTo>
                <a:lnTo>
                  <a:pt x="94" y="906"/>
                </a:lnTo>
                <a:lnTo>
                  <a:pt x="80" y="906"/>
                </a:lnTo>
                <a:lnTo>
                  <a:pt x="152" y="776"/>
                </a:lnTo>
                <a:cubicBezTo>
                  <a:pt x="154" y="773"/>
                  <a:pt x="159" y="771"/>
                  <a:pt x="163" y="773"/>
                </a:cubicBezTo>
                <a:cubicBezTo>
                  <a:pt x="167" y="775"/>
                  <a:pt x="168" y="780"/>
                  <a:pt x="166" y="784"/>
                </a:cubicBezTo>
                <a:close/>
              </a:path>
            </a:pathLst>
          </a:custGeom>
          <a:solidFill>
            <a:srgbClr val="4472C4"/>
          </a:solidFill>
          <a:ln w="0" cap="flat">
            <a:solidFill>
              <a:srgbClr val="4472C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" name="Oval 105">
            <a:extLst>
              <a:ext uri="{FF2B5EF4-FFF2-40B4-BE49-F238E27FC236}">
                <a16:creationId xmlns:a16="http://schemas.microsoft.com/office/drawing/2014/main" id="{5771DB3C-BF6C-4B81-B037-5098C12DF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4046538"/>
            <a:ext cx="47625" cy="55562"/>
          </a:xfrm>
          <a:prstGeom prst="ellipse">
            <a:avLst/>
          </a:prstGeom>
          <a:solidFill>
            <a:srgbClr val="92D05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7" name="Oval 106">
            <a:extLst>
              <a:ext uri="{FF2B5EF4-FFF2-40B4-BE49-F238E27FC236}">
                <a16:creationId xmlns:a16="http://schemas.microsoft.com/office/drawing/2014/main" id="{C176835C-742A-4AB3-8A74-CC5E23AB8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7025" y="4046538"/>
            <a:ext cx="47625" cy="55562"/>
          </a:xfrm>
          <a:prstGeom prst="ellipse">
            <a:avLst/>
          </a:prstGeom>
          <a:noFill/>
          <a:ln w="6350" cap="flat">
            <a:solidFill>
              <a:srgbClr val="00B05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" name="Oval 107">
            <a:extLst>
              <a:ext uri="{FF2B5EF4-FFF2-40B4-BE49-F238E27FC236}">
                <a16:creationId xmlns:a16="http://schemas.microsoft.com/office/drawing/2014/main" id="{C130EBF0-619D-451D-8A3B-AF34667C2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363" y="5360988"/>
            <a:ext cx="49213" cy="49212"/>
          </a:xfrm>
          <a:prstGeom prst="ellipse">
            <a:avLst/>
          </a:prstGeom>
          <a:solidFill>
            <a:srgbClr val="92D05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" name="Oval 108">
            <a:extLst>
              <a:ext uri="{FF2B5EF4-FFF2-40B4-BE49-F238E27FC236}">
                <a16:creationId xmlns:a16="http://schemas.microsoft.com/office/drawing/2014/main" id="{52946F66-6013-4F78-8883-A6579F64C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363" y="5360988"/>
            <a:ext cx="49213" cy="49212"/>
          </a:xfrm>
          <a:prstGeom prst="ellipse">
            <a:avLst/>
          </a:prstGeom>
          <a:noFill/>
          <a:ln w="6350" cap="flat">
            <a:solidFill>
              <a:srgbClr val="00B05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0" name="Oval 109">
            <a:extLst>
              <a:ext uri="{FF2B5EF4-FFF2-40B4-BE49-F238E27FC236}">
                <a16:creationId xmlns:a16="http://schemas.microsoft.com/office/drawing/2014/main" id="{66C1F375-4DB5-4B22-9F83-D6FF3412F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400" y="5173663"/>
            <a:ext cx="55563" cy="49212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" name="Oval 110">
            <a:extLst>
              <a:ext uri="{FF2B5EF4-FFF2-40B4-BE49-F238E27FC236}">
                <a16:creationId xmlns:a16="http://schemas.microsoft.com/office/drawing/2014/main" id="{FAD9E1D6-65E1-4D84-A6F2-29EADB834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400" y="5173663"/>
            <a:ext cx="55563" cy="49212"/>
          </a:xfrm>
          <a:prstGeom prst="ellipse">
            <a:avLst/>
          </a:prstGeom>
          <a:noFill/>
          <a:ln w="6350" cap="flat">
            <a:solidFill>
              <a:srgbClr val="C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" name="Oval 111">
            <a:extLst>
              <a:ext uri="{FF2B5EF4-FFF2-40B4-BE49-F238E27FC236}">
                <a16:creationId xmlns:a16="http://schemas.microsoft.com/office/drawing/2014/main" id="{E17F8356-9D33-4C78-874A-5E0F2B9A7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400" y="4710113"/>
            <a:ext cx="55563" cy="55562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3" name="Oval 112">
            <a:extLst>
              <a:ext uri="{FF2B5EF4-FFF2-40B4-BE49-F238E27FC236}">
                <a16:creationId xmlns:a16="http://schemas.microsoft.com/office/drawing/2014/main" id="{0A83AA15-544B-44E0-A1D5-9919DD0FF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400" y="4710113"/>
            <a:ext cx="55563" cy="55562"/>
          </a:xfrm>
          <a:prstGeom prst="ellipse">
            <a:avLst/>
          </a:prstGeom>
          <a:noFill/>
          <a:ln w="6350" cap="flat">
            <a:solidFill>
              <a:srgbClr val="C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4" name="Rectangle 113">
            <a:extLst>
              <a:ext uri="{FF2B5EF4-FFF2-40B4-BE49-F238E27FC236}">
                <a16:creationId xmlns:a16="http://schemas.microsoft.com/office/drawing/2014/main" id="{780ED868-86C1-4263-874B-CB2357BA0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950" y="4152900"/>
            <a:ext cx="2016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5" name="Rectangle 114">
            <a:extLst>
              <a:ext uri="{FF2B5EF4-FFF2-40B4-BE49-F238E27FC236}">
                <a16:creationId xmlns:a16="http://schemas.microsoft.com/office/drawing/2014/main" id="{9C177CFC-5676-43A7-814B-6B338416D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788" y="4243388"/>
            <a:ext cx="18732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6" name="Rectangle 115">
            <a:extLst>
              <a:ext uri="{FF2B5EF4-FFF2-40B4-BE49-F238E27FC236}">
                <a16:creationId xmlns:a16="http://schemas.microsoft.com/office/drawing/2014/main" id="{0F49CF15-1BE9-49A0-851C-591281660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950" y="4354513"/>
            <a:ext cx="2841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(V)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7" name="Rectangle 116">
            <a:extLst>
              <a:ext uri="{FF2B5EF4-FFF2-40B4-BE49-F238E27FC236}">
                <a16:creationId xmlns:a16="http://schemas.microsoft.com/office/drawing/2014/main" id="{88C44C6F-96B8-4457-BCEF-3400D17FD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775" y="5064125"/>
            <a:ext cx="187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8" name="Rectangle 117">
            <a:extLst>
              <a:ext uri="{FF2B5EF4-FFF2-40B4-BE49-F238E27FC236}">
                <a16:creationId xmlns:a16="http://schemas.microsoft.com/office/drawing/2014/main" id="{E6821056-727C-4E80-89A9-2161DD133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5154613"/>
            <a:ext cx="1936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9" name="Rectangle 118">
            <a:extLst>
              <a:ext uri="{FF2B5EF4-FFF2-40B4-BE49-F238E27FC236}">
                <a16:creationId xmlns:a16="http://schemas.microsoft.com/office/drawing/2014/main" id="{5152D337-7CA2-4BA9-9627-BB853E96F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775" y="5264150"/>
            <a:ext cx="3048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(V)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0" name="Oval 119">
            <a:extLst>
              <a:ext uri="{FF2B5EF4-FFF2-40B4-BE49-F238E27FC236}">
                <a16:creationId xmlns:a16="http://schemas.microsoft.com/office/drawing/2014/main" id="{E0F7EBDF-AFF5-4E4B-B341-344F9B56C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338" y="5118100"/>
            <a:ext cx="49213" cy="55562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1" name="Oval 120">
            <a:extLst>
              <a:ext uri="{FF2B5EF4-FFF2-40B4-BE49-F238E27FC236}">
                <a16:creationId xmlns:a16="http://schemas.microsoft.com/office/drawing/2014/main" id="{11079DDB-F95C-4C4C-BAEB-B28F1EA7E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338" y="5118100"/>
            <a:ext cx="49213" cy="55562"/>
          </a:xfrm>
          <a:prstGeom prst="ellipse">
            <a:avLst/>
          </a:prstGeom>
          <a:noFill/>
          <a:ln w="6350" cap="flat">
            <a:solidFill>
              <a:srgbClr val="C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2" name="Oval 121">
            <a:extLst>
              <a:ext uri="{FF2B5EF4-FFF2-40B4-BE49-F238E27FC236}">
                <a16:creationId xmlns:a16="http://schemas.microsoft.com/office/drawing/2014/main" id="{3DB36ACA-4473-447F-82D7-91B253319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0988" y="4662488"/>
            <a:ext cx="55563" cy="55562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" name="Oval 122">
            <a:extLst>
              <a:ext uri="{FF2B5EF4-FFF2-40B4-BE49-F238E27FC236}">
                <a16:creationId xmlns:a16="http://schemas.microsoft.com/office/drawing/2014/main" id="{F191256B-A46D-4ED0-955B-1E8CB45B9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0988" y="4662488"/>
            <a:ext cx="55563" cy="55562"/>
          </a:xfrm>
          <a:prstGeom prst="ellipse">
            <a:avLst/>
          </a:prstGeom>
          <a:noFill/>
          <a:ln w="6350" cap="flat">
            <a:solidFill>
              <a:srgbClr val="C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4" name="Oval 123">
            <a:extLst>
              <a:ext uri="{FF2B5EF4-FFF2-40B4-BE49-F238E27FC236}">
                <a16:creationId xmlns:a16="http://schemas.microsoft.com/office/drawing/2014/main" id="{C65C3190-308F-451D-8257-A9218DB13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75" y="4005263"/>
            <a:ext cx="55563" cy="53975"/>
          </a:xfrm>
          <a:prstGeom prst="ellipse">
            <a:avLst/>
          </a:prstGeom>
          <a:solidFill>
            <a:srgbClr val="92D05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5" name="Oval 124">
            <a:extLst>
              <a:ext uri="{FF2B5EF4-FFF2-40B4-BE49-F238E27FC236}">
                <a16:creationId xmlns:a16="http://schemas.microsoft.com/office/drawing/2014/main" id="{94997BD7-574F-4F79-A638-395DDFF08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2375" y="4005263"/>
            <a:ext cx="55563" cy="53975"/>
          </a:xfrm>
          <a:prstGeom prst="ellipse">
            <a:avLst/>
          </a:prstGeom>
          <a:noFill/>
          <a:ln w="6350" cap="flat">
            <a:solidFill>
              <a:srgbClr val="00B05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" name="Oval 125">
            <a:extLst>
              <a:ext uri="{FF2B5EF4-FFF2-40B4-BE49-F238E27FC236}">
                <a16:creationId xmlns:a16="http://schemas.microsoft.com/office/drawing/2014/main" id="{6B3AAE47-A8E5-46BF-8110-BDCA2573C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300" y="5305425"/>
            <a:ext cx="55563" cy="55562"/>
          </a:xfrm>
          <a:prstGeom prst="ellipse">
            <a:avLst/>
          </a:prstGeom>
          <a:solidFill>
            <a:srgbClr val="92D05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7" name="Oval 126">
            <a:extLst>
              <a:ext uri="{FF2B5EF4-FFF2-40B4-BE49-F238E27FC236}">
                <a16:creationId xmlns:a16="http://schemas.microsoft.com/office/drawing/2014/main" id="{A437EAA1-B5D1-4F70-B78B-BB3CE1787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300" y="5305425"/>
            <a:ext cx="55563" cy="55562"/>
          </a:xfrm>
          <a:prstGeom prst="ellipse">
            <a:avLst/>
          </a:prstGeom>
          <a:noFill/>
          <a:ln w="6350" cap="flat">
            <a:solidFill>
              <a:srgbClr val="00B05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8" name="Rectangle 127">
            <a:extLst>
              <a:ext uri="{FF2B5EF4-FFF2-40B4-BE49-F238E27FC236}">
                <a16:creationId xmlns:a16="http://schemas.microsoft.com/office/drawing/2014/main" id="{2DB9F8A4-FAF1-45A0-B459-ED135EC03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288" y="3208338"/>
            <a:ext cx="2016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9" name="Rectangle 128">
            <a:extLst>
              <a:ext uri="{FF2B5EF4-FFF2-40B4-BE49-F238E27FC236}">
                <a16:creationId xmlns:a16="http://schemas.microsoft.com/office/drawing/2014/main" id="{775F5361-31D8-4588-B771-35299D56C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25" y="3298825"/>
            <a:ext cx="18732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0" name="Rectangle 129">
            <a:extLst>
              <a:ext uri="{FF2B5EF4-FFF2-40B4-BE49-F238E27FC236}">
                <a16:creationId xmlns:a16="http://schemas.microsoft.com/office/drawing/2014/main" id="{DDC1E769-909C-45B1-99F2-E919EC1B6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0" y="3208338"/>
            <a:ext cx="3048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(V)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1" name="Rectangle 130">
            <a:extLst>
              <a:ext uri="{FF2B5EF4-FFF2-40B4-BE49-F238E27FC236}">
                <a16:creationId xmlns:a16="http://schemas.microsoft.com/office/drawing/2014/main" id="{2F2A3740-63E6-4931-AB4F-75C4B5291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900" y="1906588"/>
            <a:ext cx="14605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2" name="Rectangle 131">
            <a:extLst>
              <a:ext uri="{FF2B5EF4-FFF2-40B4-BE49-F238E27FC236}">
                <a16:creationId xmlns:a16="http://schemas.microsoft.com/office/drawing/2014/main" id="{6C7690CA-061B-461F-A0AC-FB2853073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175" y="1997075"/>
            <a:ext cx="242888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3" name="Rectangle 132">
            <a:extLst>
              <a:ext uri="{FF2B5EF4-FFF2-40B4-BE49-F238E27FC236}">
                <a16:creationId xmlns:a16="http://schemas.microsoft.com/office/drawing/2014/main" id="{F1906A98-A95E-4537-B1ED-91EFCF2E4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2108200"/>
            <a:ext cx="617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(A/mm)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4" name="Rectangle 133">
            <a:extLst>
              <a:ext uri="{FF2B5EF4-FFF2-40B4-BE49-F238E27FC236}">
                <a16:creationId xmlns:a16="http://schemas.microsoft.com/office/drawing/2014/main" id="{2846E46B-800E-4549-8360-04DFF1C59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913" y="3308350"/>
            <a:ext cx="187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5" name="Rectangle 134">
            <a:extLst>
              <a:ext uri="{FF2B5EF4-FFF2-40B4-BE49-F238E27FC236}">
                <a16:creationId xmlns:a16="http://schemas.microsoft.com/office/drawing/2014/main" id="{75546FD6-B31B-4225-A4F7-3CACFB6B7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750" y="3398838"/>
            <a:ext cx="19367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6" name="Rectangle 135">
            <a:extLst>
              <a:ext uri="{FF2B5EF4-FFF2-40B4-BE49-F238E27FC236}">
                <a16:creationId xmlns:a16="http://schemas.microsoft.com/office/drawing/2014/main" id="{5A3B4E27-E927-4320-BBA7-0720576A3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25" y="3308350"/>
            <a:ext cx="2841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(V)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7" name="Line 136">
            <a:extLst>
              <a:ext uri="{FF2B5EF4-FFF2-40B4-BE49-F238E27FC236}">
                <a16:creationId xmlns:a16="http://schemas.microsoft.com/office/drawing/2014/main" id="{9271BA1E-FFB4-440A-9068-024639879E5C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9375" y="2835275"/>
            <a:ext cx="0" cy="339725"/>
          </a:xfrm>
          <a:prstGeom prst="line">
            <a:avLst/>
          </a:prstGeom>
          <a:noFill/>
          <a:ln w="6350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" name="Line 137">
            <a:extLst>
              <a:ext uri="{FF2B5EF4-FFF2-40B4-BE49-F238E27FC236}">
                <a16:creationId xmlns:a16="http://schemas.microsoft.com/office/drawing/2014/main" id="{975EA349-A9E7-4591-BCF2-4A00EA9D99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3076575"/>
            <a:ext cx="0" cy="103187"/>
          </a:xfrm>
          <a:prstGeom prst="line">
            <a:avLst/>
          </a:prstGeom>
          <a:noFill/>
          <a:ln w="6350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9" name="Rectangle 138">
            <a:extLst>
              <a:ext uri="{FF2B5EF4-FFF2-40B4-BE49-F238E27FC236}">
                <a16:creationId xmlns:a16="http://schemas.microsoft.com/office/drawing/2014/main" id="{7ECB2365-99B0-4A5F-BBF0-41B68DFE4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3209925"/>
            <a:ext cx="1730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0" name="Rectangle 139">
            <a:extLst>
              <a:ext uri="{FF2B5EF4-FFF2-40B4-BE49-F238E27FC236}">
                <a16:creationId xmlns:a16="http://schemas.microsoft.com/office/drawing/2014/main" id="{0B2B7B9D-985B-44D4-9E8D-BD0A32A7B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2825" y="3219450"/>
            <a:ext cx="2555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1" name="Line 140">
            <a:extLst>
              <a:ext uri="{FF2B5EF4-FFF2-40B4-BE49-F238E27FC236}">
                <a16:creationId xmlns:a16="http://schemas.microsoft.com/office/drawing/2014/main" id="{68ED9F7A-03BB-4CE7-99E0-6510AD0185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65238" y="1284288"/>
            <a:ext cx="111125" cy="0"/>
          </a:xfrm>
          <a:prstGeom prst="line">
            <a:avLst/>
          </a:prstGeom>
          <a:noFill/>
          <a:ln w="6350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2" name="Line 141">
            <a:extLst>
              <a:ext uri="{FF2B5EF4-FFF2-40B4-BE49-F238E27FC236}">
                <a16:creationId xmlns:a16="http://schemas.microsoft.com/office/drawing/2014/main" id="{EDD0E995-503C-410D-8A4A-18CE9A2969A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3105150"/>
            <a:ext cx="109538" cy="0"/>
          </a:xfrm>
          <a:prstGeom prst="line">
            <a:avLst/>
          </a:prstGeom>
          <a:noFill/>
          <a:ln w="6350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" name="Rectangle 142">
            <a:extLst>
              <a:ext uri="{FF2B5EF4-FFF2-40B4-BE49-F238E27FC236}">
                <a16:creationId xmlns:a16="http://schemas.microsoft.com/office/drawing/2014/main" id="{3C8A0F75-7E87-47D7-B347-FC026F6EE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25" y="2995613"/>
            <a:ext cx="1873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4" name="Rectangle 143">
            <a:extLst>
              <a:ext uri="{FF2B5EF4-FFF2-40B4-BE49-F238E27FC236}">
                <a16:creationId xmlns:a16="http://schemas.microsoft.com/office/drawing/2014/main" id="{B60F6324-F3BF-447B-A5B7-5DDC544B7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588" y="1179513"/>
            <a:ext cx="32543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0.5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5" name="Rectangle 144">
            <a:extLst>
              <a:ext uri="{FF2B5EF4-FFF2-40B4-BE49-F238E27FC236}">
                <a16:creationId xmlns:a16="http://schemas.microsoft.com/office/drawing/2014/main" id="{54DED46E-5A5C-45C9-960C-D2C27E010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413" y="1933575"/>
            <a:ext cx="1444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6" name="Rectangle 145">
            <a:extLst>
              <a:ext uri="{FF2B5EF4-FFF2-40B4-BE49-F238E27FC236}">
                <a16:creationId xmlns:a16="http://schemas.microsoft.com/office/drawing/2014/main" id="{44575B5A-35DF-4856-8792-548A9029E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688" y="2024063"/>
            <a:ext cx="138113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7" name="Rectangle 146">
            <a:extLst>
              <a:ext uri="{FF2B5EF4-FFF2-40B4-BE49-F238E27FC236}">
                <a16:creationId xmlns:a16="http://schemas.microsoft.com/office/drawing/2014/main" id="{811857EC-DED6-4A48-8820-58FCA676F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8800" y="2135188"/>
            <a:ext cx="61753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(A/mm)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8" name="Line 147">
            <a:extLst>
              <a:ext uri="{FF2B5EF4-FFF2-40B4-BE49-F238E27FC236}">
                <a16:creationId xmlns:a16="http://schemas.microsoft.com/office/drawing/2014/main" id="{905CAE99-0722-4761-B127-2F2CF71601C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5063" y="1292225"/>
            <a:ext cx="109538" cy="0"/>
          </a:xfrm>
          <a:prstGeom prst="line">
            <a:avLst/>
          </a:prstGeom>
          <a:noFill/>
          <a:ln w="6350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9" name="Line 148">
            <a:extLst>
              <a:ext uri="{FF2B5EF4-FFF2-40B4-BE49-F238E27FC236}">
                <a16:creationId xmlns:a16="http://schemas.microsoft.com/office/drawing/2014/main" id="{B74476DB-A22D-4D6C-A7E8-7FA3DEECAEF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7125" y="3111500"/>
            <a:ext cx="111125" cy="0"/>
          </a:xfrm>
          <a:prstGeom prst="line">
            <a:avLst/>
          </a:prstGeom>
          <a:noFill/>
          <a:ln w="6350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0" name="Rectangle 149">
            <a:extLst>
              <a:ext uri="{FF2B5EF4-FFF2-40B4-BE49-F238E27FC236}">
                <a16:creationId xmlns:a16="http://schemas.microsoft.com/office/drawing/2014/main" id="{5449E4FB-14E8-4787-94CC-6AC31F213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3" y="3216275"/>
            <a:ext cx="1524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1" name="Rectangle 150">
            <a:extLst>
              <a:ext uri="{FF2B5EF4-FFF2-40B4-BE49-F238E27FC236}">
                <a16:creationId xmlns:a16="http://schemas.microsoft.com/office/drawing/2014/main" id="{B4B2751F-9DD8-4587-95A0-F59A2E406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938" y="3216275"/>
            <a:ext cx="1873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2" name="Rectangle 151">
            <a:extLst>
              <a:ext uri="{FF2B5EF4-FFF2-40B4-BE49-F238E27FC236}">
                <a16:creationId xmlns:a16="http://schemas.microsoft.com/office/drawing/2014/main" id="{BDC6A7AD-816C-41DA-9186-A4436FA8C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3225800"/>
            <a:ext cx="1873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3" name="Rectangle 152">
            <a:extLst>
              <a:ext uri="{FF2B5EF4-FFF2-40B4-BE49-F238E27FC236}">
                <a16:creationId xmlns:a16="http://schemas.microsoft.com/office/drawing/2014/main" id="{F80E860A-4009-4746-8D98-CB01CFC05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138" y="3000375"/>
            <a:ext cx="1873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4" name="Rectangle 153">
            <a:extLst>
              <a:ext uri="{FF2B5EF4-FFF2-40B4-BE49-F238E27FC236}">
                <a16:creationId xmlns:a16="http://schemas.microsoft.com/office/drawing/2014/main" id="{B09A70D1-0DEE-4909-A05A-6A5B2B048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189038"/>
            <a:ext cx="2984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0.5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5" name="Line 154">
            <a:extLst>
              <a:ext uri="{FF2B5EF4-FFF2-40B4-BE49-F238E27FC236}">
                <a16:creationId xmlns:a16="http://schemas.microsoft.com/office/drawing/2014/main" id="{55C6E02D-C533-41DB-AFEB-AED759B5B6A9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5838" y="3097213"/>
            <a:ext cx="0" cy="103187"/>
          </a:xfrm>
          <a:prstGeom prst="line">
            <a:avLst/>
          </a:prstGeom>
          <a:noFill/>
          <a:ln w="6350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" name="Rectangle 155">
            <a:extLst>
              <a:ext uri="{FF2B5EF4-FFF2-40B4-BE49-F238E27FC236}">
                <a16:creationId xmlns:a16="http://schemas.microsoft.com/office/drawing/2014/main" id="{BFFE89FE-BB6C-49A0-9A7F-50B3DC878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255713"/>
            <a:ext cx="3048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7" name="Rectangle 156">
            <a:extLst>
              <a:ext uri="{FF2B5EF4-FFF2-40B4-BE49-F238E27FC236}">
                <a16:creationId xmlns:a16="http://schemas.microsoft.com/office/drawing/2014/main" id="{066ED478-7E66-4AE4-9731-F02BCDBF8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2085975"/>
            <a:ext cx="2778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QF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8" name="Rectangle 157">
            <a:extLst>
              <a:ext uri="{FF2B5EF4-FFF2-40B4-BE49-F238E27FC236}">
                <a16:creationId xmlns:a16="http://schemas.microsoft.com/office/drawing/2014/main" id="{4473A119-6BE6-4FF7-BD35-3967F7783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75" y="2335213"/>
            <a:ext cx="2778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QF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9" name="Rectangle 158">
            <a:extLst>
              <a:ext uri="{FF2B5EF4-FFF2-40B4-BE49-F238E27FC236}">
                <a16:creationId xmlns:a16="http://schemas.microsoft.com/office/drawing/2014/main" id="{4BA6954B-C919-4705-B3F8-F15D69B5D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3450" y="1963738"/>
            <a:ext cx="2841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0" name="Rectangle 159">
            <a:extLst>
              <a:ext uri="{FF2B5EF4-FFF2-40B4-BE49-F238E27FC236}">
                <a16:creationId xmlns:a16="http://schemas.microsoft.com/office/drawing/2014/main" id="{7EF46474-7668-409C-B0A0-1F01CAF28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4883150"/>
            <a:ext cx="3048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1" name="Oval 160">
            <a:extLst>
              <a:ext uri="{FF2B5EF4-FFF2-40B4-BE49-F238E27FC236}">
                <a16:creationId xmlns:a16="http://schemas.microsoft.com/office/drawing/2014/main" id="{4D87607B-9DF4-42B4-A783-1C2302DAB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4502150"/>
            <a:ext cx="125413" cy="982662"/>
          </a:xfrm>
          <a:prstGeom prst="ellipse">
            <a:avLst/>
          </a:prstGeom>
          <a:noFill/>
          <a:ln w="6350" cap="flat">
            <a:solidFill>
              <a:srgbClr val="2F52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2" name="Rectangle 161">
            <a:extLst>
              <a:ext uri="{FF2B5EF4-FFF2-40B4-BE49-F238E27FC236}">
                <a16:creationId xmlns:a16="http://schemas.microsoft.com/office/drawing/2014/main" id="{C7981115-0279-4CA0-8F71-673B0C621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988" y="4881563"/>
            <a:ext cx="29845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QF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3" name="Oval 162">
            <a:extLst>
              <a:ext uri="{FF2B5EF4-FFF2-40B4-BE49-F238E27FC236}">
                <a16:creationId xmlns:a16="http://schemas.microsoft.com/office/drawing/2014/main" id="{BCDBB640-85CF-499E-B0F1-EA57C36B5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100" y="3900488"/>
            <a:ext cx="144463" cy="1689100"/>
          </a:xfrm>
          <a:prstGeom prst="ellipse">
            <a:avLst/>
          </a:prstGeom>
          <a:noFill/>
          <a:ln w="6350" cap="flat">
            <a:solidFill>
              <a:srgbClr val="2F52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4" name="Rectangle 163">
            <a:extLst>
              <a:ext uri="{FF2B5EF4-FFF2-40B4-BE49-F238E27FC236}">
                <a16:creationId xmlns:a16="http://schemas.microsoft.com/office/drawing/2014/main" id="{B6DC8606-AFB1-4FBB-AC2D-0340DA96B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4826000"/>
            <a:ext cx="3048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5" name="Oval 164">
            <a:extLst>
              <a:ext uri="{FF2B5EF4-FFF2-40B4-BE49-F238E27FC236}">
                <a16:creationId xmlns:a16="http://schemas.microsoft.com/office/drawing/2014/main" id="{DC50377D-A58D-4399-ACC1-CDF7B0A9B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25" y="4510088"/>
            <a:ext cx="139700" cy="815975"/>
          </a:xfrm>
          <a:prstGeom prst="ellipse">
            <a:avLst/>
          </a:prstGeom>
          <a:noFill/>
          <a:ln w="6350" cap="flat">
            <a:solidFill>
              <a:srgbClr val="2F52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6" name="Oval 165">
            <a:extLst>
              <a:ext uri="{FF2B5EF4-FFF2-40B4-BE49-F238E27FC236}">
                <a16:creationId xmlns:a16="http://schemas.microsoft.com/office/drawing/2014/main" id="{2AA2DD96-C953-4485-8BAF-D54E627E1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6813" y="3768725"/>
            <a:ext cx="146050" cy="1689100"/>
          </a:xfrm>
          <a:prstGeom prst="ellipse">
            <a:avLst/>
          </a:prstGeom>
          <a:noFill/>
          <a:ln w="6350" cap="flat">
            <a:solidFill>
              <a:srgbClr val="2F528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" name="Rectangle 166">
            <a:extLst>
              <a:ext uri="{FF2B5EF4-FFF2-40B4-BE49-F238E27FC236}">
                <a16:creationId xmlns:a16="http://schemas.microsoft.com/office/drawing/2014/main" id="{F21A9742-5D54-4BC3-9EC4-653FE2071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575" y="4786313"/>
            <a:ext cx="2778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QF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8" name="Rectangle 167">
            <a:extLst>
              <a:ext uri="{FF2B5EF4-FFF2-40B4-BE49-F238E27FC236}">
                <a16:creationId xmlns:a16="http://schemas.microsoft.com/office/drawing/2014/main" id="{C216668C-3DCB-4672-9C46-CF62E78D3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5" y="5868988"/>
            <a:ext cx="339725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(a)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9" name="Rectangle 168">
            <a:extLst>
              <a:ext uri="{FF2B5EF4-FFF2-40B4-BE49-F238E27FC236}">
                <a16:creationId xmlns:a16="http://schemas.microsoft.com/office/drawing/2014/main" id="{ADF682DE-15CD-4119-AA71-DD1C54A57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238" y="5868988"/>
            <a:ext cx="263525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(b)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0" name="Freeform 169">
            <a:extLst>
              <a:ext uri="{FF2B5EF4-FFF2-40B4-BE49-F238E27FC236}">
                <a16:creationId xmlns:a16="http://schemas.microsoft.com/office/drawing/2014/main" id="{EAD5EC28-3791-495B-8A48-67B1BFC83FC9}"/>
              </a:ext>
            </a:extLst>
          </p:cNvPr>
          <p:cNvSpPr>
            <a:spLocks noEditPoints="1"/>
          </p:cNvSpPr>
          <p:nvPr/>
        </p:nvSpPr>
        <p:spPr bwMode="auto">
          <a:xfrm>
            <a:off x="1487488" y="5783263"/>
            <a:ext cx="1192213" cy="55562"/>
          </a:xfrm>
          <a:custGeom>
            <a:avLst/>
            <a:gdLst>
              <a:gd name="T0" fmla="*/ 0 w 751"/>
              <a:gd name="T1" fmla="*/ 15 h 35"/>
              <a:gd name="T2" fmla="*/ 722 w 751"/>
              <a:gd name="T3" fmla="*/ 15 h 35"/>
              <a:gd name="T4" fmla="*/ 722 w 751"/>
              <a:gd name="T5" fmla="*/ 20 h 35"/>
              <a:gd name="T6" fmla="*/ 0 w 751"/>
              <a:gd name="T7" fmla="*/ 20 h 35"/>
              <a:gd name="T8" fmla="*/ 0 w 751"/>
              <a:gd name="T9" fmla="*/ 15 h 35"/>
              <a:gd name="T10" fmla="*/ 716 w 751"/>
              <a:gd name="T11" fmla="*/ 0 h 35"/>
              <a:gd name="T12" fmla="*/ 751 w 751"/>
              <a:gd name="T13" fmla="*/ 17 h 35"/>
              <a:gd name="T14" fmla="*/ 716 w 751"/>
              <a:gd name="T15" fmla="*/ 35 h 35"/>
              <a:gd name="T16" fmla="*/ 716 w 751"/>
              <a:gd name="T17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51" h="35">
                <a:moveTo>
                  <a:pt x="0" y="15"/>
                </a:moveTo>
                <a:lnTo>
                  <a:pt x="722" y="15"/>
                </a:lnTo>
                <a:lnTo>
                  <a:pt x="722" y="20"/>
                </a:lnTo>
                <a:lnTo>
                  <a:pt x="0" y="20"/>
                </a:lnTo>
                <a:lnTo>
                  <a:pt x="0" y="15"/>
                </a:lnTo>
                <a:close/>
                <a:moveTo>
                  <a:pt x="716" y="0"/>
                </a:moveTo>
                <a:lnTo>
                  <a:pt x="751" y="17"/>
                </a:lnTo>
                <a:lnTo>
                  <a:pt x="716" y="35"/>
                </a:lnTo>
                <a:lnTo>
                  <a:pt x="716" y="0"/>
                </a:lnTo>
                <a:close/>
              </a:path>
            </a:pathLst>
          </a:custGeom>
          <a:solidFill>
            <a:srgbClr val="4472C4"/>
          </a:solidFill>
          <a:ln w="0" cap="flat">
            <a:solidFill>
              <a:srgbClr val="4472C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1" name="Rectangle 170">
            <a:extLst>
              <a:ext uri="{FF2B5EF4-FFF2-40B4-BE49-F238E27FC236}">
                <a16:creationId xmlns:a16="http://schemas.microsoft.com/office/drawing/2014/main" id="{485FC58C-E3AE-4ED5-ADD9-0AE22492B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2563" y="5708650"/>
            <a:ext cx="4286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time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2" name="Line 171">
            <a:extLst>
              <a:ext uri="{FF2B5EF4-FFF2-40B4-BE49-F238E27FC236}">
                <a16:creationId xmlns:a16="http://schemas.microsoft.com/office/drawing/2014/main" id="{5E56809C-3558-4921-A288-88EE018A46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5300" y="4129088"/>
            <a:ext cx="0" cy="282575"/>
          </a:xfrm>
          <a:prstGeom prst="line">
            <a:avLst/>
          </a:prstGeom>
          <a:noFill/>
          <a:ln w="6350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3" name="Line 172">
            <a:extLst>
              <a:ext uri="{FF2B5EF4-FFF2-40B4-BE49-F238E27FC236}">
                <a16:creationId xmlns:a16="http://schemas.microsoft.com/office/drawing/2014/main" id="{9BC1F9EA-504A-4A46-B98A-A343843B56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41988" y="4114800"/>
            <a:ext cx="0" cy="282575"/>
          </a:xfrm>
          <a:prstGeom prst="line">
            <a:avLst/>
          </a:prstGeom>
          <a:noFill/>
          <a:ln w="6350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4" name="Rectangle 173">
            <a:extLst>
              <a:ext uri="{FF2B5EF4-FFF2-40B4-BE49-F238E27FC236}">
                <a16:creationId xmlns:a16="http://schemas.microsoft.com/office/drawing/2014/main" id="{D5EE1470-8489-43F0-BB69-FB27140DE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7350" y="3935413"/>
            <a:ext cx="2984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5" name="Rectangle 174">
            <a:extLst>
              <a:ext uri="{FF2B5EF4-FFF2-40B4-BE49-F238E27FC236}">
                <a16:creationId xmlns:a16="http://schemas.microsoft.com/office/drawing/2014/main" id="{E65AEB35-6423-4B44-910B-C24DBF283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5313" y="3929063"/>
            <a:ext cx="1936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6" name="Rectangle 175">
            <a:extLst>
              <a:ext uri="{FF2B5EF4-FFF2-40B4-BE49-F238E27FC236}">
                <a16:creationId xmlns:a16="http://schemas.microsoft.com/office/drawing/2014/main" id="{4262171F-AD4C-4478-8612-476D9F530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2150" y="3935413"/>
            <a:ext cx="1524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7" name="Freeform 176">
            <a:extLst>
              <a:ext uri="{FF2B5EF4-FFF2-40B4-BE49-F238E27FC236}">
                <a16:creationId xmlns:a16="http://schemas.microsoft.com/office/drawing/2014/main" id="{86DB297A-93BD-480B-80A2-438B36A3AC7C}"/>
              </a:ext>
            </a:extLst>
          </p:cNvPr>
          <p:cNvSpPr>
            <a:spLocks noEditPoints="1"/>
          </p:cNvSpPr>
          <p:nvPr/>
        </p:nvSpPr>
        <p:spPr bwMode="auto">
          <a:xfrm>
            <a:off x="5568950" y="4191000"/>
            <a:ext cx="190500" cy="55562"/>
          </a:xfrm>
          <a:custGeom>
            <a:avLst/>
            <a:gdLst>
              <a:gd name="T0" fmla="*/ 29 w 120"/>
              <a:gd name="T1" fmla="*/ 16 h 35"/>
              <a:gd name="T2" fmla="*/ 91 w 120"/>
              <a:gd name="T3" fmla="*/ 16 h 35"/>
              <a:gd name="T4" fmla="*/ 91 w 120"/>
              <a:gd name="T5" fmla="*/ 20 h 35"/>
              <a:gd name="T6" fmla="*/ 29 w 120"/>
              <a:gd name="T7" fmla="*/ 20 h 35"/>
              <a:gd name="T8" fmla="*/ 29 w 120"/>
              <a:gd name="T9" fmla="*/ 16 h 35"/>
              <a:gd name="T10" fmla="*/ 35 w 120"/>
              <a:gd name="T11" fmla="*/ 35 h 35"/>
              <a:gd name="T12" fmla="*/ 0 w 120"/>
              <a:gd name="T13" fmla="*/ 18 h 35"/>
              <a:gd name="T14" fmla="*/ 35 w 120"/>
              <a:gd name="T15" fmla="*/ 0 h 35"/>
              <a:gd name="T16" fmla="*/ 35 w 120"/>
              <a:gd name="T17" fmla="*/ 35 h 35"/>
              <a:gd name="T18" fmla="*/ 86 w 120"/>
              <a:gd name="T19" fmla="*/ 0 h 35"/>
              <a:gd name="T20" fmla="*/ 120 w 120"/>
              <a:gd name="T21" fmla="*/ 18 h 35"/>
              <a:gd name="T22" fmla="*/ 86 w 120"/>
              <a:gd name="T23" fmla="*/ 35 h 35"/>
              <a:gd name="T24" fmla="*/ 86 w 120"/>
              <a:gd name="T25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0" h="35">
                <a:moveTo>
                  <a:pt x="29" y="16"/>
                </a:moveTo>
                <a:lnTo>
                  <a:pt x="91" y="16"/>
                </a:lnTo>
                <a:lnTo>
                  <a:pt x="91" y="20"/>
                </a:lnTo>
                <a:lnTo>
                  <a:pt x="29" y="20"/>
                </a:lnTo>
                <a:lnTo>
                  <a:pt x="29" y="16"/>
                </a:lnTo>
                <a:close/>
                <a:moveTo>
                  <a:pt x="35" y="35"/>
                </a:moveTo>
                <a:lnTo>
                  <a:pt x="0" y="18"/>
                </a:lnTo>
                <a:lnTo>
                  <a:pt x="35" y="0"/>
                </a:lnTo>
                <a:lnTo>
                  <a:pt x="35" y="35"/>
                </a:lnTo>
                <a:close/>
                <a:moveTo>
                  <a:pt x="86" y="0"/>
                </a:moveTo>
                <a:lnTo>
                  <a:pt x="120" y="18"/>
                </a:lnTo>
                <a:lnTo>
                  <a:pt x="86" y="35"/>
                </a:lnTo>
                <a:lnTo>
                  <a:pt x="86" y="0"/>
                </a:lnTo>
                <a:close/>
              </a:path>
            </a:pathLst>
          </a:custGeom>
          <a:solidFill>
            <a:srgbClr val="4472C4"/>
          </a:solidFill>
          <a:ln w="0" cap="flat">
            <a:solidFill>
              <a:srgbClr val="4472C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" name="Freeform 177">
            <a:extLst>
              <a:ext uri="{FF2B5EF4-FFF2-40B4-BE49-F238E27FC236}">
                <a16:creationId xmlns:a16="http://schemas.microsoft.com/office/drawing/2014/main" id="{A726DFA2-C0DA-4E91-B58F-3E227EB077A0}"/>
              </a:ext>
            </a:extLst>
          </p:cNvPr>
          <p:cNvSpPr>
            <a:spLocks/>
          </p:cNvSpPr>
          <p:nvPr/>
        </p:nvSpPr>
        <p:spPr bwMode="auto">
          <a:xfrm>
            <a:off x="1355725" y="1319213"/>
            <a:ext cx="2244725" cy="1778000"/>
          </a:xfrm>
          <a:custGeom>
            <a:avLst/>
            <a:gdLst>
              <a:gd name="T0" fmla="*/ 0 w 1414"/>
              <a:gd name="T1" fmla="*/ 1120 h 1120"/>
              <a:gd name="T2" fmla="*/ 53 w 1414"/>
              <a:gd name="T3" fmla="*/ 836 h 1120"/>
              <a:gd name="T4" fmla="*/ 130 w 1414"/>
              <a:gd name="T5" fmla="*/ 644 h 1120"/>
              <a:gd name="T6" fmla="*/ 301 w 1414"/>
              <a:gd name="T7" fmla="*/ 365 h 1120"/>
              <a:gd name="T8" fmla="*/ 525 w 1414"/>
              <a:gd name="T9" fmla="*/ 211 h 1120"/>
              <a:gd name="T10" fmla="*/ 741 w 1414"/>
              <a:gd name="T11" fmla="*/ 112 h 1120"/>
              <a:gd name="T12" fmla="*/ 1084 w 1414"/>
              <a:gd name="T13" fmla="*/ 31 h 1120"/>
              <a:gd name="T14" fmla="*/ 1414 w 1414"/>
              <a:gd name="T15" fmla="*/ 0 h 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14" h="1120">
                <a:moveTo>
                  <a:pt x="0" y="1120"/>
                </a:moveTo>
                <a:cubicBezTo>
                  <a:pt x="16" y="1018"/>
                  <a:pt x="32" y="915"/>
                  <a:pt x="53" y="836"/>
                </a:cubicBezTo>
                <a:cubicBezTo>
                  <a:pt x="75" y="756"/>
                  <a:pt x="88" y="722"/>
                  <a:pt x="130" y="644"/>
                </a:cubicBezTo>
                <a:cubicBezTo>
                  <a:pt x="171" y="565"/>
                  <a:pt x="235" y="438"/>
                  <a:pt x="301" y="365"/>
                </a:cubicBezTo>
                <a:cubicBezTo>
                  <a:pt x="366" y="293"/>
                  <a:pt x="451" y="253"/>
                  <a:pt x="525" y="211"/>
                </a:cubicBezTo>
                <a:cubicBezTo>
                  <a:pt x="598" y="168"/>
                  <a:pt x="648" y="141"/>
                  <a:pt x="741" y="112"/>
                </a:cubicBezTo>
                <a:cubicBezTo>
                  <a:pt x="834" y="82"/>
                  <a:pt x="972" y="50"/>
                  <a:pt x="1084" y="31"/>
                </a:cubicBezTo>
                <a:cubicBezTo>
                  <a:pt x="1196" y="13"/>
                  <a:pt x="1306" y="8"/>
                  <a:pt x="1414" y="0"/>
                </a:cubicBezTo>
              </a:path>
            </a:pathLst>
          </a:custGeom>
          <a:noFill/>
          <a:ln w="20638" cap="flat">
            <a:solidFill>
              <a:srgbClr val="C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" name="Freeform 178">
            <a:extLst>
              <a:ext uri="{FF2B5EF4-FFF2-40B4-BE49-F238E27FC236}">
                <a16:creationId xmlns:a16="http://schemas.microsoft.com/office/drawing/2014/main" id="{A75538B0-6810-4ABE-BDD3-D1DFCC3CA97E}"/>
              </a:ext>
            </a:extLst>
          </p:cNvPr>
          <p:cNvSpPr>
            <a:spLocks/>
          </p:cNvSpPr>
          <p:nvPr/>
        </p:nvSpPr>
        <p:spPr bwMode="auto">
          <a:xfrm>
            <a:off x="5035550" y="1498600"/>
            <a:ext cx="1627188" cy="1635125"/>
          </a:xfrm>
          <a:custGeom>
            <a:avLst/>
            <a:gdLst>
              <a:gd name="T0" fmla="*/ 0 w 3760"/>
              <a:gd name="T1" fmla="*/ 3706 h 3777"/>
              <a:gd name="T2" fmla="*/ 545 w 3760"/>
              <a:gd name="T3" fmla="*/ 3727 h 3777"/>
              <a:gd name="T4" fmla="*/ 1180 w 3760"/>
              <a:gd name="T5" fmla="*/ 3706 h 3777"/>
              <a:gd name="T6" fmla="*/ 1673 w 3760"/>
              <a:gd name="T7" fmla="*/ 3299 h 3777"/>
              <a:gd name="T8" fmla="*/ 2127 w 3760"/>
              <a:gd name="T9" fmla="*/ 2699 h 3777"/>
              <a:gd name="T10" fmla="*/ 2892 w 3760"/>
              <a:gd name="T11" fmla="*/ 1478 h 3777"/>
              <a:gd name="T12" fmla="*/ 3760 w 3760"/>
              <a:gd name="T13" fmla="*/ 0 h 3777"/>
              <a:gd name="T14" fmla="*/ 3760 w 3760"/>
              <a:gd name="T15" fmla="*/ 0 h 3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60" h="3777">
                <a:moveTo>
                  <a:pt x="0" y="3706"/>
                </a:moveTo>
                <a:cubicBezTo>
                  <a:pt x="174" y="3717"/>
                  <a:pt x="348" y="3727"/>
                  <a:pt x="545" y="3727"/>
                </a:cubicBezTo>
                <a:cubicBezTo>
                  <a:pt x="742" y="3727"/>
                  <a:pt x="992" y="3777"/>
                  <a:pt x="1180" y="3706"/>
                </a:cubicBezTo>
                <a:cubicBezTo>
                  <a:pt x="1368" y="3635"/>
                  <a:pt x="1515" y="3467"/>
                  <a:pt x="1673" y="3299"/>
                </a:cubicBezTo>
                <a:cubicBezTo>
                  <a:pt x="1831" y="3131"/>
                  <a:pt x="1924" y="3003"/>
                  <a:pt x="2127" y="2699"/>
                </a:cubicBezTo>
                <a:cubicBezTo>
                  <a:pt x="2330" y="2396"/>
                  <a:pt x="2620" y="1928"/>
                  <a:pt x="2892" y="1478"/>
                </a:cubicBezTo>
                <a:cubicBezTo>
                  <a:pt x="3164" y="1029"/>
                  <a:pt x="3760" y="0"/>
                  <a:pt x="3760" y="0"/>
                </a:cubicBezTo>
                <a:lnTo>
                  <a:pt x="3760" y="0"/>
                </a:lnTo>
              </a:path>
            </a:pathLst>
          </a:custGeom>
          <a:noFill/>
          <a:ln w="20638" cap="flat">
            <a:solidFill>
              <a:srgbClr val="C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" name="Rectangle 179">
            <a:extLst>
              <a:ext uri="{FF2B5EF4-FFF2-40B4-BE49-F238E27FC236}">
                <a16:creationId xmlns:a16="http://schemas.microsoft.com/office/drawing/2014/main" id="{152D235E-4B23-4666-8C83-773C84F02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063" y="1506538"/>
            <a:ext cx="4921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static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1" name="Rectangle 180">
            <a:extLst>
              <a:ext uri="{FF2B5EF4-FFF2-40B4-BE49-F238E27FC236}">
                <a16:creationId xmlns:a16="http://schemas.microsoft.com/office/drawing/2014/main" id="{E5F4D4BA-0205-4882-BE70-3FDF79FBF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863" y="1595438"/>
            <a:ext cx="4921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static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2" name="Freeform 181">
            <a:extLst>
              <a:ext uri="{FF2B5EF4-FFF2-40B4-BE49-F238E27FC236}">
                <a16:creationId xmlns:a16="http://schemas.microsoft.com/office/drawing/2014/main" id="{F243F734-F476-4865-9239-34F752290893}"/>
              </a:ext>
            </a:extLst>
          </p:cNvPr>
          <p:cNvSpPr>
            <a:spLocks noEditPoints="1"/>
          </p:cNvSpPr>
          <p:nvPr/>
        </p:nvSpPr>
        <p:spPr bwMode="auto">
          <a:xfrm>
            <a:off x="5241925" y="5789613"/>
            <a:ext cx="1192213" cy="55562"/>
          </a:xfrm>
          <a:custGeom>
            <a:avLst/>
            <a:gdLst>
              <a:gd name="T0" fmla="*/ 0 w 751"/>
              <a:gd name="T1" fmla="*/ 16 h 35"/>
              <a:gd name="T2" fmla="*/ 723 w 751"/>
              <a:gd name="T3" fmla="*/ 16 h 35"/>
              <a:gd name="T4" fmla="*/ 723 w 751"/>
              <a:gd name="T5" fmla="*/ 20 h 35"/>
              <a:gd name="T6" fmla="*/ 0 w 751"/>
              <a:gd name="T7" fmla="*/ 20 h 35"/>
              <a:gd name="T8" fmla="*/ 0 w 751"/>
              <a:gd name="T9" fmla="*/ 16 h 35"/>
              <a:gd name="T10" fmla="*/ 717 w 751"/>
              <a:gd name="T11" fmla="*/ 0 h 35"/>
              <a:gd name="T12" fmla="*/ 751 w 751"/>
              <a:gd name="T13" fmla="*/ 18 h 35"/>
              <a:gd name="T14" fmla="*/ 717 w 751"/>
              <a:gd name="T15" fmla="*/ 35 h 35"/>
              <a:gd name="T16" fmla="*/ 717 w 751"/>
              <a:gd name="T17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51" h="35">
                <a:moveTo>
                  <a:pt x="0" y="16"/>
                </a:moveTo>
                <a:lnTo>
                  <a:pt x="723" y="16"/>
                </a:lnTo>
                <a:lnTo>
                  <a:pt x="723" y="20"/>
                </a:lnTo>
                <a:lnTo>
                  <a:pt x="0" y="20"/>
                </a:lnTo>
                <a:lnTo>
                  <a:pt x="0" y="16"/>
                </a:lnTo>
                <a:close/>
                <a:moveTo>
                  <a:pt x="717" y="0"/>
                </a:moveTo>
                <a:lnTo>
                  <a:pt x="751" y="18"/>
                </a:lnTo>
                <a:lnTo>
                  <a:pt x="717" y="35"/>
                </a:lnTo>
                <a:lnTo>
                  <a:pt x="717" y="0"/>
                </a:lnTo>
                <a:close/>
              </a:path>
            </a:pathLst>
          </a:custGeom>
          <a:solidFill>
            <a:srgbClr val="4472C4"/>
          </a:solidFill>
          <a:ln w="0" cap="flat">
            <a:solidFill>
              <a:srgbClr val="4472C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" name="Rectangle 182">
            <a:extLst>
              <a:ext uri="{FF2B5EF4-FFF2-40B4-BE49-F238E27FC236}">
                <a16:creationId xmlns:a16="http://schemas.microsoft.com/office/drawing/2014/main" id="{925B18D5-8891-4EBA-BC73-5653CFF15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825" y="5715000"/>
            <a:ext cx="4286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time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4" name="Freeform 183">
            <a:extLst>
              <a:ext uri="{FF2B5EF4-FFF2-40B4-BE49-F238E27FC236}">
                <a16:creationId xmlns:a16="http://schemas.microsoft.com/office/drawing/2014/main" id="{6B6F6A9E-3C38-475A-B3ED-F5634E6E8975}"/>
              </a:ext>
            </a:extLst>
          </p:cNvPr>
          <p:cNvSpPr>
            <a:spLocks noEditPoints="1"/>
          </p:cNvSpPr>
          <p:nvPr/>
        </p:nvSpPr>
        <p:spPr bwMode="auto">
          <a:xfrm>
            <a:off x="6356350" y="1676400"/>
            <a:ext cx="350838" cy="160337"/>
          </a:xfrm>
          <a:custGeom>
            <a:avLst/>
            <a:gdLst>
              <a:gd name="T0" fmla="*/ 2 w 221"/>
              <a:gd name="T1" fmla="*/ 0 h 101"/>
              <a:gd name="T2" fmla="*/ 196 w 221"/>
              <a:gd name="T3" fmla="*/ 86 h 101"/>
              <a:gd name="T4" fmla="*/ 194 w 221"/>
              <a:gd name="T5" fmla="*/ 89 h 101"/>
              <a:gd name="T6" fmla="*/ 0 w 221"/>
              <a:gd name="T7" fmla="*/ 4 h 101"/>
              <a:gd name="T8" fmla="*/ 2 w 221"/>
              <a:gd name="T9" fmla="*/ 0 h 101"/>
              <a:gd name="T10" fmla="*/ 196 w 221"/>
              <a:gd name="T11" fmla="*/ 69 h 101"/>
              <a:gd name="T12" fmla="*/ 221 w 221"/>
              <a:gd name="T13" fmla="*/ 99 h 101"/>
              <a:gd name="T14" fmla="*/ 182 w 221"/>
              <a:gd name="T15" fmla="*/ 101 h 101"/>
              <a:gd name="T16" fmla="*/ 196 w 221"/>
              <a:gd name="T17" fmla="*/ 6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1" h="101">
                <a:moveTo>
                  <a:pt x="2" y="0"/>
                </a:moveTo>
                <a:lnTo>
                  <a:pt x="196" y="86"/>
                </a:lnTo>
                <a:lnTo>
                  <a:pt x="194" y="89"/>
                </a:lnTo>
                <a:lnTo>
                  <a:pt x="0" y="4"/>
                </a:lnTo>
                <a:lnTo>
                  <a:pt x="2" y="0"/>
                </a:lnTo>
                <a:close/>
                <a:moveTo>
                  <a:pt x="196" y="69"/>
                </a:moveTo>
                <a:lnTo>
                  <a:pt x="221" y="99"/>
                </a:lnTo>
                <a:lnTo>
                  <a:pt x="182" y="101"/>
                </a:lnTo>
                <a:lnTo>
                  <a:pt x="196" y="69"/>
                </a:lnTo>
                <a:close/>
              </a:path>
            </a:pathLst>
          </a:custGeom>
          <a:solidFill>
            <a:srgbClr val="4472C4"/>
          </a:solidFill>
          <a:ln w="0" cap="flat">
            <a:solidFill>
              <a:srgbClr val="4472C4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5" name="Line 184">
            <a:extLst>
              <a:ext uri="{FF2B5EF4-FFF2-40B4-BE49-F238E27FC236}">
                <a16:creationId xmlns:a16="http://schemas.microsoft.com/office/drawing/2014/main" id="{118EE86D-A45D-49A7-801F-1FF2B08C13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55725" y="1498600"/>
            <a:ext cx="254000" cy="1598612"/>
          </a:xfrm>
          <a:prstGeom prst="line">
            <a:avLst/>
          </a:prstGeom>
          <a:noFill/>
          <a:ln w="6350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6" name="Rectangle 185">
            <a:extLst>
              <a:ext uri="{FF2B5EF4-FFF2-40B4-BE49-F238E27FC236}">
                <a16:creationId xmlns:a16="http://schemas.microsoft.com/office/drawing/2014/main" id="{1F582913-279B-478E-9E36-2210A56C7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1409700"/>
            <a:ext cx="1936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7" name="Rectangle 186">
            <a:extLst>
              <a:ext uri="{FF2B5EF4-FFF2-40B4-BE49-F238E27FC236}">
                <a16:creationId xmlns:a16="http://schemas.microsoft.com/office/drawing/2014/main" id="{A9B53E70-8D21-432C-8898-7397379A8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7675" y="1500188"/>
            <a:ext cx="255588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8" name="Line 187">
            <a:extLst>
              <a:ext uri="{FF2B5EF4-FFF2-40B4-BE49-F238E27FC236}">
                <a16:creationId xmlns:a16="http://schemas.microsoft.com/office/drawing/2014/main" id="{AD54B5D2-A2B7-4768-B756-DCB2805A63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38825" y="2647950"/>
            <a:ext cx="384175" cy="508000"/>
          </a:xfrm>
          <a:prstGeom prst="line">
            <a:avLst/>
          </a:prstGeom>
          <a:noFill/>
          <a:ln w="6350" cap="flat">
            <a:solidFill>
              <a:srgbClr val="4472C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9" name="Rectangle 188">
            <a:extLst>
              <a:ext uri="{FF2B5EF4-FFF2-40B4-BE49-F238E27FC236}">
                <a16:creationId xmlns:a16="http://schemas.microsoft.com/office/drawing/2014/main" id="{B3B6B3B8-4E08-49BB-998E-276498146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2897188"/>
            <a:ext cx="187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0" name="Rectangle 189">
            <a:extLst>
              <a:ext uri="{FF2B5EF4-FFF2-40B4-BE49-F238E27FC236}">
                <a16:creationId xmlns:a16="http://schemas.microsoft.com/office/drawing/2014/main" id="{45755E02-6FFC-42DC-A5C4-70192DA7C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3463" y="2984500"/>
            <a:ext cx="11906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21" name="Audio 320">
            <a:hlinkClick r:id="" action="ppaction://media"/>
            <a:extLst>
              <a:ext uri="{FF2B5EF4-FFF2-40B4-BE49-F238E27FC236}">
                <a16:creationId xmlns:a16="http://schemas.microsoft.com/office/drawing/2014/main" id="{1135D908-EB69-451E-B1AB-2E5D6AE78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39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74"/>
    </mc:Choice>
    <mc:Fallback>
      <p:transition spd="slow" advTm="50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AD968-F2A5-4820-978B-58655D30A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Issues related space usage of GaN HEMTs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06CCE-C1F3-497B-A9CD-6D3D090CFE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lingering concerns not yet fully understood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4FA857-ACA5-4712-BC6A-E6314CBD4F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more data needed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3DCA43-4E4E-44C9-B08A-44241DADF9BA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Moisture-induced Corrosion</a:t>
            </a:r>
          </a:p>
          <a:p>
            <a:pPr lvl="1"/>
            <a:r>
              <a:rPr lang="en-US" dirty="0"/>
              <a:t>An electrochemical reaction between the gate metal and the AlGaN barrier has been shown to generate pits or corrosion sites in the presence of moisture</a:t>
            </a:r>
          </a:p>
          <a:p>
            <a:pPr lvl="1"/>
            <a:r>
              <a:rPr lang="en-US" dirty="0"/>
              <a:t>Raises concerns about the traditional 5000 </a:t>
            </a:r>
            <a:r>
              <a:rPr lang="en-US" dirty="0" err="1"/>
              <a:t>ppmV</a:t>
            </a:r>
            <a:r>
              <a:rPr lang="en-US" dirty="0"/>
              <a:t> moisture level deemed acceptable in hermetic modules</a:t>
            </a:r>
          </a:p>
          <a:p>
            <a:r>
              <a:rPr lang="en-US" dirty="0"/>
              <a:t>Ammonia</a:t>
            </a:r>
          </a:p>
          <a:p>
            <a:pPr lvl="1"/>
            <a:r>
              <a:rPr lang="en-US" dirty="0"/>
              <a:t>High temperature advanced packaging materials such as AlN are under consideration for space usage</a:t>
            </a:r>
          </a:p>
          <a:p>
            <a:pPr lvl="1"/>
            <a:r>
              <a:rPr lang="en-US" dirty="0"/>
              <a:t>in the presence of moisture, the reaction AlN + 3H</a:t>
            </a:r>
            <a:r>
              <a:rPr lang="en-US" baseline="-25000" dirty="0"/>
              <a:t>2</a:t>
            </a:r>
            <a:r>
              <a:rPr lang="en-US" dirty="0"/>
              <a:t>O → Al(OH)</a:t>
            </a:r>
            <a:r>
              <a:rPr lang="en-US" baseline="-25000" dirty="0"/>
              <a:t>3</a:t>
            </a:r>
            <a:r>
              <a:rPr lang="en-US" dirty="0"/>
              <a:t> + NH</a:t>
            </a:r>
            <a:r>
              <a:rPr lang="en-US" baseline="-25000" dirty="0"/>
              <a:t>3 </a:t>
            </a:r>
            <a:r>
              <a:rPr lang="en-US" dirty="0"/>
              <a:t>may ensue</a:t>
            </a:r>
          </a:p>
          <a:p>
            <a:pPr lvl="1"/>
            <a:r>
              <a:rPr lang="en-US" dirty="0"/>
              <a:t>also a reaction with GaN die </a:t>
            </a:r>
            <a:r>
              <a:rPr lang="x-none" dirty="0"/>
              <a:t>2GaN + 3H</a:t>
            </a:r>
            <a:r>
              <a:rPr lang="x-none" baseline="-25000" dirty="0"/>
              <a:t>2</a:t>
            </a:r>
            <a:r>
              <a:rPr lang="x-none" dirty="0"/>
              <a:t>O → Ga</a:t>
            </a:r>
            <a:r>
              <a:rPr lang="x-none" baseline="-25000" dirty="0"/>
              <a:t>2</a:t>
            </a:r>
            <a:r>
              <a:rPr lang="x-none" dirty="0"/>
              <a:t>O</a:t>
            </a:r>
            <a:r>
              <a:rPr lang="x-none" baseline="-25000" dirty="0"/>
              <a:t>3</a:t>
            </a:r>
            <a:r>
              <a:rPr lang="x-none" dirty="0"/>
              <a:t> + 2NH</a:t>
            </a:r>
            <a:r>
              <a:rPr lang="x-none" baseline="-25000" dirty="0"/>
              <a:t>3</a:t>
            </a:r>
            <a:r>
              <a:rPr lang="en-US" dirty="0"/>
              <a:t> may ensue</a:t>
            </a:r>
          </a:p>
          <a:p>
            <a:pPr lvl="1"/>
            <a:r>
              <a:rPr lang="en-US" dirty="0"/>
              <a:t>ammonia may potentially be extremely deleterious</a:t>
            </a:r>
          </a:p>
          <a:p>
            <a:r>
              <a:rPr lang="en-US" dirty="0"/>
              <a:t>Hydrogen Poisoning</a:t>
            </a:r>
          </a:p>
          <a:p>
            <a:pPr lvl="1"/>
            <a:r>
              <a:rPr lang="en-US" dirty="0"/>
              <a:t> GaN HEMTs may experience hydrogen poisoning by a mechanism similar to GaAs</a:t>
            </a:r>
          </a:p>
          <a:p>
            <a:pPr lvl="1"/>
            <a:r>
              <a:rPr lang="en-US" dirty="0"/>
              <a:t>hydrogen typically evolves from Au/Ni plated Kovar housings commonly used</a:t>
            </a:r>
          </a:p>
          <a:p>
            <a:pPr lvl="1"/>
            <a:r>
              <a:rPr lang="en-US" dirty="0"/>
              <a:t>requires gettering or other amelioration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100ED32-7A47-4EDB-8EDD-445ABD3DB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8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03"/>
    </mc:Choice>
    <mc:Fallback>
      <p:transition spd="slow" advTm="65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5"/>
          </p:nvPr>
        </p:nvSpPr>
        <p:spPr>
          <a:xfrm>
            <a:off x="228598" y="1072842"/>
            <a:ext cx="4126046" cy="4798717"/>
          </a:xfrm>
        </p:spPr>
        <p:txBody>
          <a:bodyPr/>
          <a:lstStyle/>
          <a:p>
            <a:r>
              <a:rPr lang="en-US" sz="1600" dirty="0"/>
              <a:t>Robustness</a:t>
            </a:r>
          </a:p>
          <a:p>
            <a:pPr lvl="1"/>
            <a:r>
              <a:rPr lang="en-US" sz="1400" dirty="0"/>
              <a:t>SOA (safe operating area)</a:t>
            </a:r>
          </a:p>
          <a:p>
            <a:pPr lvl="1"/>
            <a:r>
              <a:rPr lang="en-US" sz="1400" dirty="0"/>
              <a:t>Gate burnout</a:t>
            </a:r>
          </a:p>
          <a:p>
            <a:pPr lvl="1"/>
            <a:r>
              <a:rPr lang="en-US" sz="1400" dirty="0"/>
              <a:t>RF burnout</a:t>
            </a:r>
          </a:p>
          <a:p>
            <a:pPr lvl="1"/>
            <a:r>
              <a:rPr lang="en-US" sz="1400" dirty="0"/>
              <a:t>ESD</a:t>
            </a:r>
          </a:p>
          <a:p>
            <a:pPr lvl="1"/>
            <a:r>
              <a:rPr lang="en-US" sz="1400" dirty="0"/>
              <a:t>Temperature cycling</a:t>
            </a:r>
          </a:p>
          <a:p>
            <a:pPr lvl="1"/>
            <a:r>
              <a:rPr lang="en-US" sz="1400" dirty="0"/>
              <a:t>Power cycling</a:t>
            </a:r>
          </a:p>
          <a:p>
            <a:pPr lvl="1"/>
            <a:r>
              <a:rPr lang="en-US" sz="1400" dirty="0"/>
              <a:t>Off-state voltage screening</a:t>
            </a:r>
          </a:p>
          <a:p>
            <a:r>
              <a:rPr lang="en-US" sz="1600" dirty="0"/>
              <a:t>Intrinsic Reliability</a:t>
            </a:r>
          </a:p>
          <a:p>
            <a:pPr lvl="1"/>
            <a:r>
              <a:rPr lang="en-US" sz="1400" dirty="0"/>
              <a:t>DC lifetesting (4 Q-points)</a:t>
            </a:r>
          </a:p>
          <a:p>
            <a:pPr lvl="1"/>
            <a:r>
              <a:rPr lang="en-US" sz="1400" dirty="0"/>
              <a:t>RF lifetesting</a:t>
            </a:r>
          </a:p>
          <a:p>
            <a:pPr lvl="1"/>
            <a:r>
              <a:rPr lang="en-US" sz="1400" dirty="0"/>
              <a:t>Step stressing</a:t>
            </a:r>
          </a:p>
          <a:p>
            <a:pPr lvl="1"/>
            <a:r>
              <a:rPr lang="en-US" sz="1400" dirty="0"/>
              <a:t>TLYF (</a:t>
            </a:r>
            <a:r>
              <a:rPr lang="en-US" sz="1400" u="sng" dirty="0"/>
              <a:t>T</a:t>
            </a:r>
            <a:r>
              <a:rPr lang="en-US" sz="1400" dirty="0"/>
              <a:t>est </a:t>
            </a:r>
            <a:r>
              <a:rPr lang="en-US" sz="1400" u="sng" dirty="0"/>
              <a:t>L</a:t>
            </a:r>
            <a:r>
              <a:rPr lang="en-US" sz="1400" dirty="0"/>
              <a:t>ike </a:t>
            </a:r>
            <a:r>
              <a:rPr lang="en-US" sz="1400" u="sng" dirty="0"/>
              <a:t>Y</a:t>
            </a:r>
            <a:r>
              <a:rPr lang="en-US" sz="1400" dirty="0"/>
              <a:t>ou </a:t>
            </a:r>
            <a:r>
              <a:rPr lang="en-US" sz="1400" u="sng" dirty="0"/>
              <a:t>F</a:t>
            </a:r>
            <a:r>
              <a:rPr lang="en-US" sz="1400" dirty="0"/>
              <a:t>ly)</a:t>
            </a:r>
          </a:p>
          <a:p>
            <a:pPr lvl="1"/>
            <a:r>
              <a:rPr lang="en-US" sz="1400" dirty="0"/>
              <a:t>Thin film resistors</a:t>
            </a:r>
          </a:p>
          <a:p>
            <a:pPr lvl="1"/>
            <a:r>
              <a:rPr lang="en-US" sz="1400" dirty="0"/>
              <a:t>Electromigration</a:t>
            </a:r>
          </a:p>
          <a:p>
            <a:r>
              <a:rPr lang="en-US" sz="1600" dirty="0"/>
              <a:t>Environmental Effects</a:t>
            </a:r>
          </a:p>
          <a:p>
            <a:pPr lvl="1"/>
            <a:r>
              <a:rPr lang="en-US" sz="1400" dirty="0"/>
              <a:t>Moisture sensitivity</a:t>
            </a:r>
          </a:p>
          <a:p>
            <a:pPr lvl="1"/>
            <a:r>
              <a:rPr lang="en-US" sz="1400" dirty="0"/>
              <a:t>Hydrogen sensitivity</a:t>
            </a:r>
          </a:p>
          <a:p>
            <a:pPr lvl="1"/>
            <a:r>
              <a:rPr lang="en-US" sz="1400" dirty="0"/>
              <a:t>Air Sensitivity</a:t>
            </a:r>
          </a:p>
          <a:p>
            <a:pPr lvl="1"/>
            <a:endParaRPr lang="en-US" sz="1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Guidelines are provided on these topics and more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Recommendations &amp; Test Protocols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228600" y="626040"/>
            <a:ext cx="8352924" cy="446802"/>
          </a:xfrm>
        </p:spPr>
        <p:txBody>
          <a:bodyPr/>
          <a:lstStyle/>
          <a:p>
            <a:r>
              <a:rPr lang="en-US" dirty="0"/>
              <a:t>Topics to consider for space qualification of GaN (as delineated in TOR)</a:t>
            </a:r>
          </a:p>
          <a:p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455478" y="1225565"/>
            <a:ext cx="4126046" cy="4798717"/>
          </a:xfrm>
          <a:prstGeom prst="rect">
            <a:avLst/>
          </a:prstGeom>
        </p:spPr>
        <p:txBody>
          <a:bodyPr vert="horz"/>
          <a:lstStyle>
            <a:lvl1pPr marL="282575" indent="-282575" algn="l" defTabSz="457200" rtl="0" eaLnBrk="1" latinLnBrk="0" hangingPunct="1">
              <a:spcBef>
                <a:spcPct val="20000"/>
              </a:spcBef>
              <a:buSzPct val="130000"/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17525" indent="-227013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00100" indent="-176213" algn="l" defTabSz="457200" rtl="0" eaLnBrk="1" latinLnBrk="0" hangingPunct="1">
              <a:spcBef>
                <a:spcPct val="20000"/>
              </a:spcBef>
              <a:buSzPct val="125000"/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01738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430338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Extrinsic Defects</a:t>
            </a:r>
          </a:p>
          <a:p>
            <a:pPr lvl="1"/>
            <a:r>
              <a:rPr lang="en-US" sz="1400" dirty="0"/>
              <a:t>MIMCAPs</a:t>
            </a:r>
          </a:p>
          <a:p>
            <a:pPr lvl="1"/>
            <a:r>
              <a:rPr lang="en-US" sz="1400" dirty="0"/>
              <a:t>Gate Defects</a:t>
            </a:r>
          </a:p>
          <a:p>
            <a:pPr lvl="1"/>
            <a:r>
              <a:rPr lang="en-US" sz="1400" dirty="0"/>
              <a:t>Airbridge Defects</a:t>
            </a:r>
          </a:p>
          <a:p>
            <a:pPr lvl="1"/>
            <a:r>
              <a:rPr lang="en-US" sz="1400" dirty="0"/>
              <a:t>Backside Via defects</a:t>
            </a:r>
          </a:p>
          <a:p>
            <a:r>
              <a:rPr lang="en-US" sz="1600" dirty="0"/>
              <a:t>Mechanical</a:t>
            </a:r>
          </a:p>
          <a:p>
            <a:pPr lvl="1"/>
            <a:r>
              <a:rPr lang="en-US" sz="1400" dirty="0"/>
              <a:t>Backside metal adhesion</a:t>
            </a:r>
          </a:p>
          <a:p>
            <a:pPr lvl="1"/>
            <a:r>
              <a:rPr lang="en-US" sz="1400" dirty="0"/>
              <a:t>Bondpull tests</a:t>
            </a:r>
          </a:p>
          <a:p>
            <a:pPr lvl="1"/>
            <a:r>
              <a:rPr lang="en-US" sz="1400" dirty="0"/>
              <a:t>Die shear tests</a:t>
            </a:r>
          </a:p>
          <a:p>
            <a:pPr lvl="1"/>
            <a:r>
              <a:rPr lang="en-US" sz="1400" dirty="0"/>
              <a:t>Step Coverage</a:t>
            </a:r>
          </a:p>
          <a:p>
            <a:pPr lvl="1"/>
            <a:r>
              <a:rPr lang="en-US" sz="1400" dirty="0"/>
              <a:t>Low Frequency Oscillations</a:t>
            </a:r>
          </a:p>
          <a:p>
            <a:r>
              <a:rPr lang="en-US" sz="1600" dirty="0"/>
              <a:t>Radiation Effects</a:t>
            </a:r>
          </a:p>
          <a:p>
            <a:pPr lvl="1"/>
            <a:r>
              <a:rPr lang="en-US" sz="1400" dirty="0"/>
              <a:t>Total Ionizing Dose</a:t>
            </a:r>
          </a:p>
          <a:p>
            <a:pPr lvl="1"/>
            <a:r>
              <a:rPr lang="en-US" sz="1400" dirty="0"/>
              <a:t>Dose Rate</a:t>
            </a:r>
          </a:p>
          <a:p>
            <a:pPr lvl="1"/>
            <a:r>
              <a:rPr lang="en-US" sz="1400" dirty="0"/>
              <a:t>Singe Event Effects SEE, SEB</a:t>
            </a:r>
          </a:p>
          <a:p>
            <a:pPr lvl="1"/>
            <a:r>
              <a:rPr lang="en-US" sz="1400" dirty="0"/>
              <a:t>Displacement Damage</a:t>
            </a:r>
          </a:p>
          <a:p>
            <a:pPr lvl="1"/>
            <a:r>
              <a:rPr lang="en-US" sz="1400" dirty="0"/>
              <a:t>GaN dosimetry, LET</a:t>
            </a:r>
          </a:p>
          <a:p>
            <a:r>
              <a:rPr lang="en-US" sz="1600" dirty="0"/>
              <a:t>Ratings and Derating</a:t>
            </a:r>
          </a:p>
          <a:p>
            <a:pPr lvl="1"/>
            <a:r>
              <a:rPr lang="en-US" sz="1400" dirty="0"/>
              <a:t>Reliability, burnout and SEB considerations</a:t>
            </a:r>
          </a:p>
          <a:p>
            <a:pPr lvl="1"/>
            <a:endParaRPr lang="en-US" sz="1400" dirty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3EA417-F9BE-4EBB-A5E2-A3A84598A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3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22"/>
    </mc:Choice>
    <mc:Fallback>
      <p:transition spd="slow" advTm="65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5"/>
          </p:nvPr>
        </p:nvSpPr>
        <p:spPr>
          <a:xfrm>
            <a:off x="228599" y="725693"/>
            <a:ext cx="8453761" cy="4798717"/>
          </a:xfrm>
        </p:spPr>
        <p:txBody>
          <a:bodyPr/>
          <a:lstStyle/>
          <a:p>
            <a:r>
              <a:rPr lang="en-US" dirty="0"/>
              <a:t>A peer-reviewed and vetted space qualification methodology for GaN power HEMTs and MMICs is available</a:t>
            </a:r>
          </a:p>
          <a:p>
            <a:r>
              <a:rPr lang="en-US" dirty="0"/>
              <a:t>TOR-2018-00691(A) “Guidelines for Space Qualification of GaN HEMT Technologies” J. Scarpulla, C. Gee</a:t>
            </a:r>
          </a:p>
          <a:p>
            <a:pPr lvl="1"/>
            <a:r>
              <a:rPr lang="en-US" dirty="0"/>
              <a:t>Please contact  </a:t>
            </a:r>
            <a:r>
              <a:rPr lang="en-US" dirty="0">
                <a:solidFill>
                  <a:srgbClr val="00B0F0"/>
                </a:solidFill>
                <a:hlinkClick r:id="rId4"/>
              </a:rPr>
              <a:t>heather.power@aero.org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/>
              <a:t>to join GaN working group / receive a copy</a:t>
            </a:r>
          </a:p>
          <a:p>
            <a:r>
              <a:rPr lang="en-US" dirty="0"/>
              <a:t>DC and RF-driven lifetesting is in progress </a:t>
            </a:r>
          </a:p>
          <a:p>
            <a:r>
              <a:rPr lang="en-US" dirty="0"/>
              <a:t>to confirm the recommendations in the TOR</a:t>
            </a:r>
          </a:p>
          <a:p>
            <a:pPr lvl="1"/>
            <a:r>
              <a:rPr lang="en-US" dirty="0"/>
              <a:t>funded by a combination of HiRev and Aerospace IRAD</a:t>
            </a:r>
          </a:p>
          <a:p>
            <a:pPr lvl="1"/>
            <a:endParaRPr lang="en-US" dirty="0"/>
          </a:p>
          <a:p>
            <a:r>
              <a:rPr lang="en-US" dirty="0"/>
              <a:t>ACKNOWLEDGEMENTS</a:t>
            </a:r>
          </a:p>
          <a:p>
            <a:pPr lvl="1"/>
            <a:r>
              <a:rPr lang="en-US" dirty="0"/>
              <a:t>Jeremy Bonsall</a:t>
            </a:r>
          </a:p>
          <a:p>
            <a:pPr lvl="1"/>
            <a:r>
              <a:rPr lang="en-US" dirty="0"/>
              <a:t>Chris Clark</a:t>
            </a:r>
          </a:p>
          <a:p>
            <a:pPr lvl="1"/>
            <a:r>
              <a:rPr lang="en-US" dirty="0"/>
              <a:t>Brendan Foran</a:t>
            </a:r>
          </a:p>
          <a:p>
            <a:pPr lvl="1"/>
            <a:r>
              <a:rPr lang="en-US" dirty="0"/>
              <a:t>Albert Young</a:t>
            </a:r>
          </a:p>
          <a:p>
            <a:pPr lvl="1"/>
            <a:r>
              <a:rPr lang="en-US" dirty="0"/>
              <a:t>AFRL’s HIREV GaN Team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THANK YOU!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858551-15CE-4361-A76A-D45F1C67B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48"/>
    </mc:Choice>
    <mc:Fallback>
      <p:transition spd="slow" advTm="29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DDCA8-E08E-4208-9FED-FD20BAFB4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4321EF-AA76-414D-BF1A-D31FB7E08D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Status of space qual of GaN RF/Microwave HEMT technology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CDD62-8DD7-4531-8E3E-DEF176FC12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8601" y="6040152"/>
            <a:ext cx="8476059" cy="584760"/>
          </a:xfrm>
        </p:spPr>
        <p:txBody>
          <a:bodyPr/>
          <a:lstStyle/>
          <a:p>
            <a:r>
              <a:rPr lang="en-US" dirty="0"/>
              <a:t>Please request TOR-2018-00691(A) “Guidelines for Space Qualification of GaN HEMT Technologies” J. Scarpulla, C. Gee </a:t>
            </a:r>
            <a:r>
              <a:rPr lang="en-US" sz="1400" dirty="0">
                <a:solidFill>
                  <a:srgbClr val="00B0F0"/>
                </a:solidFill>
              </a:rPr>
              <a:t>from “heather.power@aero.org”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DB0F74-B9FF-4E8B-8B88-09D0C923A36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50899" y="1028060"/>
            <a:ext cx="8453761" cy="4798717"/>
          </a:xfrm>
        </p:spPr>
        <p:txBody>
          <a:bodyPr/>
          <a:lstStyle/>
          <a:p>
            <a:r>
              <a:rPr lang="en-US" dirty="0"/>
              <a:t>GaN RF/microwave HEMTs and MMICs are beginning to find their way into Class A and B space missions</a:t>
            </a:r>
          </a:p>
          <a:p>
            <a:pPr lvl="1"/>
            <a:r>
              <a:rPr lang="en-US" dirty="0"/>
              <a:t>GaN HEMT advantages:</a:t>
            </a:r>
          </a:p>
          <a:p>
            <a:pPr lvl="2"/>
            <a:r>
              <a:rPr lang="en-US" dirty="0"/>
              <a:t>High power density 			High temperature operation</a:t>
            </a:r>
          </a:p>
          <a:p>
            <a:pPr lvl="2"/>
            <a:r>
              <a:rPr lang="en-US" dirty="0"/>
              <a:t>High voltage capability		Radiation hard</a:t>
            </a:r>
          </a:p>
          <a:p>
            <a:pPr lvl="1"/>
            <a:r>
              <a:rPr lang="en-US" dirty="0"/>
              <a:t>GaN HEMT issues</a:t>
            </a:r>
          </a:p>
          <a:p>
            <a:pPr lvl="2"/>
            <a:r>
              <a:rPr lang="en-US" dirty="0"/>
              <a:t>Trapping phenomena causes new problems</a:t>
            </a:r>
          </a:p>
          <a:p>
            <a:pPr lvl="2"/>
            <a:r>
              <a:rPr lang="en-US" dirty="0"/>
              <a:t>Current collapse, pulse-to-pulse instability, low frequency noise etc.</a:t>
            </a:r>
          </a:p>
          <a:p>
            <a:pPr lvl="2"/>
            <a:r>
              <a:rPr lang="en-US" dirty="0"/>
              <a:t>Piezoelectric effects at high voltage may generate even more traps</a:t>
            </a:r>
          </a:p>
          <a:p>
            <a:r>
              <a:rPr lang="en-US" dirty="0"/>
              <a:t>No official GaN government standards presently exist for qualification in space</a:t>
            </a:r>
          </a:p>
          <a:p>
            <a:pPr lvl="1"/>
            <a:r>
              <a:rPr lang="en-US" dirty="0"/>
              <a:t>Existing standards cover Si, GaAs devices</a:t>
            </a:r>
          </a:p>
          <a:p>
            <a:r>
              <a:rPr lang="en-US" dirty="0"/>
              <a:t>Aerospace TOR (Tech. Operating Report) was an attempt to fill this gap</a:t>
            </a:r>
          </a:p>
          <a:p>
            <a:r>
              <a:rPr lang="en-US" dirty="0"/>
              <a:t> Now holding GaN working group discussions</a:t>
            </a:r>
          </a:p>
          <a:p>
            <a:pPr lvl="1"/>
            <a:r>
              <a:rPr lang="en-US" dirty="0"/>
              <a:t>continue to improve and update TOR</a:t>
            </a:r>
          </a:p>
          <a:p>
            <a:pPr lvl="1"/>
            <a:r>
              <a:rPr lang="en-US" dirty="0"/>
              <a:t>demonstrate the test protocols as recommended in the TOR</a:t>
            </a:r>
          </a:p>
          <a:p>
            <a:pPr lvl="2"/>
            <a:r>
              <a:rPr lang="en-US" dirty="0"/>
              <a:t>DC tests HiRev-funded / RF tests Aerospace IRAD-funded</a:t>
            </a:r>
          </a:p>
          <a:p>
            <a:pPr lvl="1"/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142EA77-314B-4101-A3C0-7121C7D65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9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184"/>
    </mc:Choice>
    <mc:Fallback>
      <p:transition spd="slow" advTm="94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BDDE9-8645-453C-84BA-A1FA34A4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 Mechanisms in GaN HEMTs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0018B-D6BA-4C15-9FE6-A82E8A919F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Understanding of the failure modes guides qual testing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FEE16-4998-4A0C-AB32-5CA79CD642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Different failure modes operate in different electrical regimes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EFD5186E-2ED6-4223-AB95-ECC534ADF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2357"/>
            <a:ext cx="9144000" cy="4713286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363365D4-1E57-4B7D-8FD4-4CC4BFB84D2D}"/>
              </a:ext>
            </a:extLst>
          </p:cNvPr>
          <p:cNvSpPr txBox="1"/>
          <p:nvPr/>
        </p:nvSpPr>
        <p:spPr>
          <a:xfrm>
            <a:off x="6856398" y="5270152"/>
            <a:ext cx="2000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Electron currents indicated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DA784B5-6BDB-44C9-8EB9-83E060B24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14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33"/>
    </mc:Choice>
    <mc:Fallback>
      <p:transition spd="slow" advTm="73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BAC3B6-8022-43FB-9037-3E0CB458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233088"/>
            <a:ext cx="7909561" cy="618654"/>
          </a:xfrm>
        </p:spPr>
        <p:txBody>
          <a:bodyPr/>
          <a:lstStyle/>
          <a:p>
            <a:r>
              <a:rPr lang="en-US" dirty="0"/>
              <a:t>MIL PRF 19500 vis-a-vis TOR-002018-00691(A)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523275-3827-4CFC-BAF7-58FE796A78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older mil procurement spec. inadequate for GaN RF/</a:t>
            </a:r>
            <a:r>
              <a:rPr lang="en-US" dirty="0">
                <a:sym typeface="Symbol" panose="05050102010706020507" pitchFamily="18" charset="2"/>
              </a:rPr>
              <a:t>W transistor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24F6D8D-D373-4D9D-BFC3-DEEC7E7AE5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Need to modify many requirements from MIL PRF 19500 to apply to GaN HEMT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182398-8D2A-41A1-8A72-B08A4EBE6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5697"/>
            <a:ext cx="1675761" cy="3444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5A3B6-ED86-464D-9DEF-F14332781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542" y="1616925"/>
            <a:ext cx="1500192" cy="23919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71E844-6BC0-4DE4-820C-75234A6CF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8656" y="1621417"/>
            <a:ext cx="1809670" cy="32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33CC24-6432-4E3B-8D29-5751664DE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6285" y="1616925"/>
            <a:ext cx="1773000" cy="30551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D424B5-E8A0-46E0-8A35-A6BE24A66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1587" y="1616925"/>
            <a:ext cx="1963319" cy="4203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26947D-E0D4-4069-9D9A-D32B037BD309}"/>
              </a:ext>
            </a:extLst>
          </p:cNvPr>
          <p:cNvSpPr txBox="1"/>
          <p:nvPr/>
        </p:nvSpPr>
        <p:spPr>
          <a:xfrm>
            <a:off x="242828" y="1005747"/>
            <a:ext cx="890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  screening                   Group A                       Group B                               Group B                                        Group C</a:t>
            </a:r>
          </a:p>
          <a:p>
            <a:r>
              <a:rPr lang="en-US" sz="1200" dirty="0"/>
              <a:t>			   inspection                    inspection (JANS)     inspection (JAN,JANTX,JANTXV)            periodic inspection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9385AA-A845-466F-86EC-58EFB57013AC}"/>
              </a:ext>
            </a:extLst>
          </p:cNvPr>
          <p:cNvSpPr txBox="1"/>
          <p:nvPr/>
        </p:nvSpPr>
        <p:spPr>
          <a:xfrm>
            <a:off x="177466" y="5015935"/>
            <a:ext cx="60644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items in work: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list of things that are missing from MIL-PRF 19500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extend to MIL PRF 38535 ICs (eg. MMICs)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TOR addresses the major disconnects (red items)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63A3C2-7F70-414A-B41B-CE642B25C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81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91"/>
    </mc:Choice>
    <mc:Fallback>
      <p:transition spd="slow" advTm="65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18954-5FB3-428A-B7A0-F039D0763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Operating Area for a GaN HEMT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B1517-38E9-44A4-896C-EEDCE91C52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burnout points must be far removed from area of operation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1D062-CB49-4CF8-98DB-6F1F1172FB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GaN HEMTs do not have a sustainable breakdown voltage – must derate severely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1723DF-9AEB-4447-A96B-11E76F2F02D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1" y="1137725"/>
            <a:ext cx="8879435" cy="5012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70F4A78-AC76-4EED-BADA-73733D7BB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1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12"/>
    </mc:Choice>
    <mc:Fallback>
      <p:transition spd="slow" advTm="45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AC00D-8D22-4991-8F83-D3FBC69C1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IV Plane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24002-397F-4562-BEB3-F90D682A86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Recommendations for accelerated life testing (ALT)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61E06-7FB3-4B5F-8371-F04DB44468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The “DC vs. RF” question – can DC rel testing be sufficient for an RF device?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8C060-5D2D-47EB-BA76-3B7957FCE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16" y="1046693"/>
            <a:ext cx="7021925" cy="519643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2443035-5264-4AC0-AECD-3FD8B8F03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0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31"/>
    </mc:Choice>
    <mc:Fallback>
      <p:transition spd="slow" advTm="66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99A14-FE97-40F3-9F8F-D95D0E46E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Models for GaN HEMT reliability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DA43F-3669-489F-821B-7793629289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these proposed models are under investigation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60DCEC-DEE1-44E4-B90A-839684D32641}"/>
              </a:ext>
            </a:extLst>
          </p:cNvPr>
          <p:cNvGrpSpPr/>
          <p:nvPr/>
        </p:nvGrpSpPr>
        <p:grpSpPr>
          <a:xfrm>
            <a:off x="0" y="1967293"/>
            <a:ext cx="5517188" cy="4138165"/>
            <a:chOff x="3725730" y="1407088"/>
            <a:chExt cx="4110425" cy="31007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9F899A-D0EA-421A-8E0E-372FB12D2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4230" y="1407088"/>
              <a:ext cx="3971925" cy="296227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7DB6B6-A2FF-4F21-A785-D7903702FF4C}"/>
                </a:ext>
              </a:extLst>
            </p:cNvPr>
            <p:cNvSpPr txBox="1"/>
            <p:nvPr/>
          </p:nvSpPr>
          <p:spPr>
            <a:xfrm>
              <a:off x="5160732" y="4230863"/>
              <a:ext cx="17157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Drain voltage, </a:t>
              </a:r>
              <a:r>
                <a:rPr lang="en-US" sz="1200" i="1" dirty="0"/>
                <a:t>V</a:t>
              </a:r>
              <a:r>
                <a:rPr lang="en-US" sz="1200" i="1" baseline="-25000" dirty="0"/>
                <a:t>DS</a:t>
              </a:r>
              <a:r>
                <a:rPr lang="en-US" sz="1200" dirty="0"/>
                <a:t> (Volts)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0B2A44-8C9D-4797-B663-375624E34799}"/>
                </a:ext>
              </a:extLst>
            </p:cNvPr>
            <p:cNvSpPr txBox="1"/>
            <p:nvPr/>
          </p:nvSpPr>
          <p:spPr>
            <a:xfrm rot="16200000">
              <a:off x="2822470" y="2637693"/>
              <a:ext cx="2083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Median time to fail, </a:t>
              </a:r>
              <a:r>
                <a:rPr lang="en-US" sz="1200" i="1" dirty="0"/>
                <a:t>t</a:t>
              </a:r>
              <a:r>
                <a:rPr lang="en-US" sz="1200" baseline="-25000" dirty="0"/>
                <a:t>50</a:t>
              </a:r>
              <a:r>
                <a:rPr lang="en-US" sz="1200" dirty="0"/>
                <a:t> (hours)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E1323E7-D4B1-43E4-998B-44050260A91A}"/>
                </a:ext>
              </a:extLst>
            </p:cNvPr>
            <p:cNvCxnSpPr>
              <a:cxnSpLocks/>
            </p:cNvCxnSpPr>
            <p:nvPr/>
          </p:nvCxnSpPr>
          <p:spPr>
            <a:xfrm>
              <a:off x="4403188" y="2056322"/>
              <a:ext cx="3238255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265BAB7-D6C9-43FC-A8AC-B0B5D686E50B}"/>
                </a:ext>
              </a:extLst>
            </p:cNvPr>
            <p:cNvCxnSpPr>
              <a:cxnSpLocks/>
            </p:cNvCxnSpPr>
            <p:nvPr/>
          </p:nvCxnSpPr>
          <p:spPr>
            <a:xfrm>
              <a:off x="5212078" y="1849902"/>
              <a:ext cx="0" cy="8278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445B4B-F436-4618-8F7B-BB946F484079}"/>
                </a:ext>
              </a:extLst>
            </p:cNvPr>
            <p:cNvSpPr txBox="1"/>
            <p:nvPr/>
          </p:nvSpPr>
          <p:spPr>
            <a:xfrm>
              <a:off x="4876727" y="1663207"/>
              <a:ext cx="7473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/>
                <a:t>V</a:t>
              </a:r>
              <a:r>
                <a:rPr lang="en-US" sz="1100" i="1" baseline="-25000" dirty="0"/>
                <a:t>crit</a:t>
              </a:r>
              <a:r>
                <a:rPr lang="en-US" sz="1100" dirty="0"/>
                <a:t> = 25V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0C9AE9-F375-4E61-88B2-5E833F79F780}"/>
                </a:ext>
              </a:extLst>
            </p:cNvPr>
            <p:cNvSpPr txBox="1"/>
            <p:nvPr/>
          </p:nvSpPr>
          <p:spPr>
            <a:xfrm>
              <a:off x="4760302" y="2324915"/>
              <a:ext cx="6767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V-power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9AF5C3-C61B-401D-B1B7-76AE201D698B}"/>
                </a:ext>
              </a:extLst>
            </p:cNvPr>
            <p:cNvSpPr txBox="1"/>
            <p:nvPr/>
          </p:nvSpPr>
          <p:spPr>
            <a:xfrm>
              <a:off x="4389417" y="3701136"/>
              <a:ext cx="8226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/>
                <a:t>T</a:t>
              </a:r>
              <a:r>
                <a:rPr lang="en-US" sz="1100" i="1" baseline="-25000" dirty="0"/>
                <a:t>ch</a:t>
              </a:r>
              <a:r>
                <a:rPr lang="en-US" sz="1100" dirty="0"/>
                <a:t> = 200</a:t>
              </a:r>
              <a:r>
                <a:rPr lang="en-US" sz="1100" dirty="0">
                  <a:sym typeface="Symbol" panose="05050102010706020507" pitchFamily="18" charset="2"/>
                </a:rPr>
                <a:t>C</a:t>
              </a:r>
              <a:endParaRPr lang="en-US" sz="11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28565D-BDCE-45B9-9C58-35BE8E6E0983}"/>
                </a:ext>
              </a:extLst>
            </p:cNvPr>
            <p:cNvSpPr txBox="1"/>
            <p:nvPr/>
          </p:nvSpPr>
          <p:spPr>
            <a:xfrm>
              <a:off x="5739682" y="1713783"/>
              <a:ext cx="6319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V-indep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845DCE-0A80-4237-BDE2-4B0A429CAD6B}"/>
                </a:ext>
              </a:extLst>
            </p:cNvPr>
            <p:cNvSpPr txBox="1"/>
            <p:nvPr/>
          </p:nvSpPr>
          <p:spPr>
            <a:xfrm>
              <a:off x="4631422" y="2782362"/>
              <a:ext cx="141374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coupled V-exp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F16CE53-78DE-4BBB-9C32-DBFF56E589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62592" y="1853566"/>
              <a:ext cx="136446" cy="1841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F21BC0-7834-4729-BF27-06ED5FD0CC83}"/>
                </a:ext>
              </a:extLst>
            </p:cNvPr>
            <p:cNvSpPr txBox="1"/>
            <p:nvPr/>
          </p:nvSpPr>
          <p:spPr>
            <a:xfrm>
              <a:off x="4840029" y="2560363"/>
              <a:ext cx="14534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V-exp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F2CC7B5-7C19-4EE5-929A-CCB16223B2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5744" y="2219406"/>
              <a:ext cx="357121" cy="2127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08789BD-65CA-40C2-9C83-CDFE1A7F1C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5122" y="2361303"/>
              <a:ext cx="401254" cy="3307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7F9F367-46E2-46B9-9A7C-ABCD4A4BA7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9222" y="2477142"/>
              <a:ext cx="354504" cy="3431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21D2563-1D99-40EC-86DE-FA027699EF0F}"/>
                  </a:ext>
                </a:extLst>
              </p:cNvPr>
              <p:cNvSpPr/>
              <p:nvPr/>
            </p:nvSpPr>
            <p:spPr>
              <a:xfrm>
                <a:off x="5427358" y="1889454"/>
                <a:ext cx="1956848" cy="6167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50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21D2563-1D99-40EC-86DE-FA027699EF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7358" y="1889454"/>
                <a:ext cx="1956848" cy="6167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0934D78-9340-4BBB-9BBA-F579B271B4DB}"/>
                  </a:ext>
                </a:extLst>
              </p:cNvPr>
              <p:cNvSpPr/>
              <p:nvPr/>
            </p:nvSpPr>
            <p:spPr>
              <a:xfrm>
                <a:off x="5384076" y="2979017"/>
                <a:ext cx="2977610" cy="7468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50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𝐷𝑆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𝑐𝑟𝑖𝑡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0934D78-9340-4BBB-9BBA-F579B271B4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076" y="2979017"/>
                <a:ext cx="2977610" cy="7468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E6619EB-9F4C-4B7B-90D1-18E97C9FB2BE}"/>
                  </a:ext>
                </a:extLst>
              </p:cNvPr>
              <p:cNvSpPr/>
              <p:nvPr/>
            </p:nvSpPr>
            <p:spPr>
              <a:xfrm>
                <a:off x="5384076" y="3784571"/>
                <a:ext cx="3867149" cy="7468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50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𝑉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𝐷𝑆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𝑉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𝑐𝑟𝑖𝑡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E6619EB-9F4C-4B7B-90D1-18E97C9FB2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076" y="3784571"/>
                <a:ext cx="3867149" cy="7468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499B4FF-0ABB-4024-BEC8-684A18456F02}"/>
                  </a:ext>
                </a:extLst>
              </p:cNvPr>
              <p:cNvSpPr/>
              <p:nvPr/>
            </p:nvSpPr>
            <p:spPr>
              <a:xfrm>
                <a:off x="5430419" y="4819329"/>
                <a:ext cx="3713581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50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𝐷𝑆</m:t>
                                          </m:r>
                                        </m:sub>
                                      </m:s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𝑐𝑟𝑖𝑡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499B4FF-0ABB-4024-BEC8-684A18456F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419" y="4819329"/>
                <a:ext cx="3713581" cy="7146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52A73F67-7BD7-45C9-A347-F6D11A4A37EF}"/>
              </a:ext>
            </a:extLst>
          </p:cNvPr>
          <p:cNvSpPr txBox="1"/>
          <p:nvPr/>
        </p:nvSpPr>
        <p:spPr>
          <a:xfrm>
            <a:off x="5488750" y="1597323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voltage-independent: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94F396-22C2-40E1-A0B0-1FD96AD4D1C8}"/>
              </a:ext>
            </a:extLst>
          </p:cNvPr>
          <p:cNvSpPr txBox="1"/>
          <p:nvPr/>
        </p:nvSpPr>
        <p:spPr>
          <a:xfrm>
            <a:off x="5478010" y="2555428"/>
            <a:ext cx="343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voltage-dependent for </a:t>
            </a:r>
            <a:r>
              <a:rPr lang="en-US" i="1" dirty="0"/>
              <a:t>V</a:t>
            </a:r>
            <a:r>
              <a:rPr lang="en-US" dirty="0"/>
              <a:t> &gt; </a:t>
            </a:r>
            <a:r>
              <a:rPr lang="en-US" i="1" dirty="0"/>
              <a:t>V</a:t>
            </a:r>
            <a:r>
              <a:rPr lang="en-US" i="1" baseline="-25000" dirty="0"/>
              <a:t>crit</a:t>
            </a:r>
            <a:r>
              <a:rPr lang="en-US" dirty="0"/>
              <a:t>: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853BDC8-0F90-4D30-8AEB-1BB6B3CA0B28}"/>
              </a:ext>
            </a:extLst>
          </p:cNvPr>
          <p:cNvCxnSpPr>
            <a:cxnSpLocks/>
          </p:cNvCxnSpPr>
          <p:nvPr/>
        </p:nvCxnSpPr>
        <p:spPr>
          <a:xfrm flipV="1">
            <a:off x="4704522" y="2184574"/>
            <a:ext cx="812666" cy="598617"/>
          </a:xfrm>
          <a:prstGeom prst="line">
            <a:avLst/>
          </a:prstGeom>
          <a:ln w="127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DDA6053-EE95-4EA7-A866-4207E480C5E5}"/>
              </a:ext>
            </a:extLst>
          </p:cNvPr>
          <p:cNvCxnSpPr>
            <a:cxnSpLocks/>
          </p:cNvCxnSpPr>
          <p:nvPr/>
        </p:nvCxnSpPr>
        <p:spPr>
          <a:xfrm>
            <a:off x="2953812" y="3108514"/>
            <a:ext cx="2492627" cy="233020"/>
          </a:xfrm>
          <a:prstGeom prst="line">
            <a:avLst/>
          </a:prstGeom>
          <a:ln w="127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A29DCDA-B2D4-4E38-B104-F6D57CB06CD2}"/>
              </a:ext>
            </a:extLst>
          </p:cNvPr>
          <p:cNvCxnSpPr>
            <a:cxnSpLocks/>
          </p:cNvCxnSpPr>
          <p:nvPr/>
        </p:nvCxnSpPr>
        <p:spPr>
          <a:xfrm>
            <a:off x="4985873" y="3461439"/>
            <a:ext cx="557593" cy="715051"/>
          </a:xfrm>
          <a:prstGeom prst="line">
            <a:avLst/>
          </a:prstGeom>
          <a:ln w="127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D5E1110-D42C-40AD-9E58-2789225BDE76}"/>
              </a:ext>
            </a:extLst>
          </p:cNvPr>
          <p:cNvCxnSpPr>
            <a:cxnSpLocks/>
          </p:cNvCxnSpPr>
          <p:nvPr/>
        </p:nvCxnSpPr>
        <p:spPr>
          <a:xfrm>
            <a:off x="2650435" y="3986343"/>
            <a:ext cx="2854725" cy="1160841"/>
          </a:xfrm>
          <a:prstGeom prst="line">
            <a:avLst/>
          </a:prstGeom>
          <a:ln w="127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10903EA-FD3D-4129-A146-8C66B7A7FD38}"/>
              </a:ext>
            </a:extLst>
          </p:cNvPr>
          <p:cNvCxnSpPr/>
          <p:nvPr/>
        </p:nvCxnSpPr>
        <p:spPr>
          <a:xfrm flipH="1" flipV="1">
            <a:off x="2715079" y="3240749"/>
            <a:ext cx="2292333" cy="229310"/>
          </a:xfrm>
          <a:prstGeom prst="line">
            <a:avLst/>
          </a:prstGeom>
          <a:ln w="127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BC9567B-9443-4F63-A950-68FCA9965DB3}"/>
              </a:ext>
            </a:extLst>
          </p:cNvPr>
          <p:cNvCxnSpPr>
            <a:cxnSpLocks/>
          </p:cNvCxnSpPr>
          <p:nvPr/>
        </p:nvCxnSpPr>
        <p:spPr>
          <a:xfrm flipV="1">
            <a:off x="2673725" y="3407183"/>
            <a:ext cx="109158" cy="594978"/>
          </a:xfrm>
          <a:prstGeom prst="line">
            <a:avLst/>
          </a:prstGeom>
          <a:ln w="127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4">
            <a:extLst>
              <a:ext uri="{FF2B5EF4-FFF2-40B4-BE49-F238E27FC236}">
                <a16:creationId xmlns:a16="http://schemas.microsoft.com/office/drawing/2014/main" id="{67682CF6-90F0-468D-BA41-C7B3AE18CD32}"/>
              </a:ext>
            </a:extLst>
          </p:cNvPr>
          <p:cNvSpPr txBox="1">
            <a:spLocks/>
          </p:cNvSpPr>
          <p:nvPr/>
        </p:nvSpPr>
        <p:spPr>
          <a:xfrm>
            <a:off x="-1" y="708087"/>
            <a:ext cx="8453761" cy="73958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median times to failure </a:t>
            </a:r>
            <a:r>
              <a:rPr lang="en-US" i="1" dirty="0"/>
              <a:t>t</a:t>
            </a:r>
            <a:r>
              <a:rPr lang="en-US" baseline="-25000" dirty="0"/>
              <a:t>50</a:t>
            </a:r>
            <a:r>
              <a:rPr lang="en-US" dirty="0"/>
              <a:t> are found to change in characteristic above a certain critical drain voltage, </a:t>
            </a:r>
            <a:r>
              <a:rPr lang="en-US" i="1" dirty="0"/>
              <a:t>V</a:t>
            </a:r>
            <a:r>
              <a:rPr lang="en-US" i="1" baseline="-25000" dirty="0"/>
              <a:t>crit</a:t>
            </a:r>
          </a:p>
          <a:p>
            <a:r>
              <a:rPr lang="en-US" dirty="0"/>
              <a:t>above </a:t>
            </a:r>
            <a:r>
              <a:rPr lang="en-US" i="1" dirty="0"/>
              <a:t>V</a:t>
            </a:r>
            <a:r>
              <a:rPr lang="en-US" i="1" baseline="-25000" dirty="0"/>
              <a:t>crit</a:t>
            </a:r>
            <a:r>
              <a:rPr lang="en-US" dirty="0"/>
              <a:t> there may be a TDDB effect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642BAD7-3438-402D-B9BD-DAD46DED08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4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70"/>
    </mc:Choice>
    <mc:Fallback>
      <p:transition spd="slow" advTm="50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C9A8A-76E2-49A2-9737-566A69A9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 plan for life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7C093-94C8-4617-A034-091E5F0530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experimental “cells” to extract model parameters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1E97D-B5EB-4BBF-89E0-9D7C589A09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DC testing voltage/temperature combinations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3CFDEA-2E47-4564-825C-B439263070FF}"/>
              </a:ext>
            </a:extLst>
          </p:cNvPr>
          <p:cNvGrpSpPr/>
          <p:nvPr/>
        </p:nvGrpSpPr>
        <p:grpSpPr>
          <a:xfrm>
            <a:off x="789709" y="1252318"/>
            <a:ext cx="8132549" cy="4459865"/>
            <a:chOff x="1429135" y="347074"/>
            <a:chExt cx="10683079" cy="5858568"/>
          </a:xfrm>
        </p:grpSpPr>
        <p:sp>
          <p:nvSpPr>
            <p:cNvPr id="6" name="Star: 4 Points 5">
              <a:extLst>
                <a:ext uri="{FF2B5EF4-FFF2-40B4-BE49-F238E27FC236}">
                  <a16:creationId xmlns:a16="http://schemas.microsoft.com/office/drawing/2014/main" id="{9C927CCF-3741-4699-8D39-E7D734020818}"/>
                </a:ext>
              </a:extLst>
            </p:cNvPr>
            <p:cNvSpPr/>
            <p:nvPr/>
          </p:nvSpPr>
          <p:spPr>
            <a:xfrm>
              <a:off x="7730543" y="2808230"/>
              <a:ext cx="494063" cy="476250"/>
            </a:xfrm>
            <a:prstGeom prst="star4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Star: 5 Points 33">
              <a:extLst>
                <a:ext uri="{FF2B5EF4-FFF2-40B4-BE49-F238E27FC236}">
                  <a16:creationId xmlns:a16="http://schemas.microsoft.com/office/drawing/2014/main" id="{8F5ED6FC-045D-403E-BF63-B5E0694C62C3}"/>
                </a:ext>
              </a:extLst>
            </p:cNvPr>
            <p:cNvSpPr/>
            <p:nvPr/>
          </p:nvSpPr>
          <p:spPr>
            <a:xfrm>
              <a:off x="6244430" y="1387636"/>
              <a:ext cx="304794" cy="304800"/>
            </a:xfrm>
            <a:prstGeom prst="star5">
              <a:avLst/>
            </a:prstGeom>
            <a:solidFill>
              <a:srgbClr val="FFFFFF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Star: 5 Points 37">
              <a:extLst>
                <a:ext uri="{FF2B5EF4-FFF2-40B4-BE49-F238E27FC236}">
                  <a16:creationId xmlns:a16="http://schemas.microsoft.com/office/drawing/2014/main" id="{DED2DE78-F26D-4709-AE08-FA691EF232B0}"/>
                </a:ext>
              </a:extLst>
            </p:cNvPr>
            <p:cNvSpPr/>
            <p:nvPr/>
          </p:nvSpPr>
          <p:spPr>
            <a:xfrm>
              <a:off x="6244430" y="2838158"/>
              <a:ext cx="304794" cy="304800"/>
            </a:xfrm>
            <a:prstGeom prst="star5">
              <a:avLst/>
            </a:prstGeom>
            <a:solidFill>
              <a:srgbClr val="FFFFFF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Star: 5 Points 38">
              <a:extLst>
                <a:ext uri="{FF2B5EF4-FFF2-40B4-BE49-F238E27FC236}">
                  <a16:creationId xmlns:a16="http://schemas.microsoft.com/office/drawing/2014/main" id="{3AB7A054-055D-4E37-AD3C-CC2E414C8A8B}"/>
                </a:ext>
              </a:extLst>
            </p:cNvPr>
            <p:cNvSpPr/>
            <p:nvPr/>
          </p:nvSpPr>
          <p:spPr>
            <a:xfrm>
              <a:off x="7743945" y="1403965"/>
              <a:ext cx="304794" cy="304800"/>
            </a:xfrm>
            <a:prstGeom prst="star5">
              <a:avLst/>
            </a:prstGeom>
            <a:solidFill>
              <a:srgbClr val="FFFFFF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Star: 5 Points 40">
              <a:extLst>
                <a:ext uri="{FF2B5EF4-FFF2-40B4-BE49-F238E27FC236}">
                  <a16:creationId xmlns:a16="http://schemas.microsoft.com/office/drawing/2014/main" id="{40870D27-CE51-4092-A3EA-8E9194985236}"/>
                </a:ext>
              </a:extLst>
            </p:cNvPr>
            <p:cNvSpPr/>
            <p:nvPr/>
          </p:nvSpPr>
          <p:spPr>
            <a:xfrm>
              <a:off x="9080168" y="1403965"/>
              <a:ext cx="304794" cy="304800"/>
            </a:xfrm>
            <a:prstGeom prst="star5">
              <a:avLst/>
            </a:prstGeom>
            <a:solidFill>
              <a:srgbClr val="FFFFFF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Star: 5 Points 41">
              <a:extLst>
                <a:ext uri="{FF2B5EF4-FFF2-40B4-BE49-F238E27FC236}">
                  <a16:creationId xmlns:a16="http://schemas.microsoft.com/office/drawing/2014/main" id="{78E8551D-97CE-42C1-AE98-C100B7DBE5DF}"/>
                </a:ext>
              </a:extLst>
            </p:cNvPr>
            <p:cNvSpPr/>
            <p:nvPr/>
          </p:nvSpPr>
          <p:spPr>
            <a:xfrm>
              <a:off x="6244430" y="3956665"/>
              <a:ext cx="304794" cy="304800"/>
            </a:xfrm>
            <a:prstGeom prst="star5">
              <a:avLst/>
            </a:prstGeom>
            <a:solidFill>
              <a:srgbClr val="FFFFFF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FD75962-92F1-4434-8DA6-13C81CE79E00}"/>
                </a:ext>
              </a:extLst>
            </p:cNvPr>
            <p:cNvCxnSpPr>
              <a:cxnSpLocks/>
            </p:cNvCxnSpPr>
            <p:nvPr/>
          </p:nvCxnSpPr>
          <p:spPr>
            <a:xfrm>
              <a:off x="2634343" y="347074"/>
              <a:ext cx="10886" cy="462769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C902352-DE36-43AC-AB7D-96EFC5451470}"/>
                </a:ext>
              </a:extLst>
            </p:cNvPr>
            <p:cNvCxnSpPr>
              <a:cxnSpLocks/>
            </p:cNvCxnSpPr>
            <p:nvPr/>
          </p:nvCxnSpPr>
          <p:spPr>
            <a:xfrm>
              <a:off x="2634343" y="4963886"/>
              <a:ext cx="7522028" cy="1088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3DB1D35B-F1AB-4582-AC36-6BD33F2903AC}"/>
                </a:ext>
              </a:extLst>
            </p:cNvPr>
            <p:cNvSpPr/>
            <p:nvPr/>
          </p:nvSpPr>
          <p:spPr>
            <a:xfrm>
              <a:off x="2888684" y="1502620"/>
              <a:ext cx="304794" cy="3048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B62F9C94-B6AE-46F9-8675-6C2C13372DF9}"/>
                </a:ext>
              </a:extLst>
            </p:cNvPr>
            <p:cNvSpPr/>
            <p:nvPr/>
          </p:nvSpPr>
          <p:spPr>
            <a:xfrm>
              <a:off x="2888684" y="2953142"/>
              <a:ext cx="304794" cy="3048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9E4E5C14-4E98-4363-AB1F-9A09E736FEE1}"/>
                </a:ext>
              </a:extLst>
            </p:cNvPr>
            <p:cNvSpPr/>
            <p:nvPr/>
          </p:nvSpPr>
          <p:spPr>
            <a:xfrm>
              <a:off x="2888684" y="4071649"/>
              <a:ext cx="304794" cy="3048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96E324-269F-460B-9597-06239031A662}"/>
                </a:ext>
              </a:extLst>
            </p:cNvPr>
            <p:cNvSpPr txBox="1"/>
            <p:nvPr/>
          </p:nvSpPr>
          <p:spPr>
            <a:xfrm rot="16200000">
              <a:off x="471039" y="2590952"/>
              <a:ext cx="2285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Channel Temperature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221D49-8963-44C6-9DB9-6E4945DC4C28}"/>
                </a:ext>
              </a:extLst>
            </p:cNvPr>
            <p:cNvSpPr txBox="1"/>
            <p:nvPr/>
          </p:nvSpPr>
          <p:spPr>
            <a:xfrm>
              <a:off x="4651309" y="5836310"/>
              <a:ext cx="1851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Drain Voltage, </a:t>
              </a:r>
              <a:r>
                <a:rPr lang="en-US" i="1" dirty="0"/>
                <a:t>V</a:t>
              </a:r>
              <a:r>
                <a:rPr lang="en-US" i="1" baseline="-25000" dirty="0"/>
                <a:t>DS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F9538B-9C6E-4ABB-A2CD-C50B0956373F}"/>
                </a:ext>
              </a:extLst>
            </p:cNvPr>
            <p:cNvCxnSpPr/>
            <p:nvPr/>
          </p:nvCxnSpPr>
          <p:spPr>
            <a:xfrm>
              <a:off x="5132597" y="4798447"/>
              <a:ext cx="0" cy="3926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FF7DCD9-A02C-45CF-9996-43DE4261D5AB}"/>
                </a:ext>
              </a:extLst>
            </p:cNvPr>
            <p:cNvCxnSpPr/>
            <p:nvPr/>
          </p:nvCxnSpPr>
          <p:spPr>
            <a:xfrm>
              <a:off x="7877289" y="4832278"/>
              <a:ext cx="0" cy="3926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324975-9E30-4944-A752-B196CB0F017B}"/>
                </a:ext>
              </a:extLst>
            </p:cNvPr>
            <p:cNvSpPr txBox="1"/>
            <p:nvPr/>
          </p:nvSpPr>
          <p:spPr>
            <a:xfrm>
              <a:off x="4877751" y="5191116"/>
              <a:ext cx="509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  <a:r>
                <a:rPr lang="en-US" i="1" baseline="-25000" dirty="0"/>
                <a:t>cri</a:t>
              </a:r>
              <a:r>
                <a:rPr lang="en-US" baseline="-25000" dirty="0"/>
                <a:t>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2ACAD-CC95-497F-B3BE-97254445A700}"/>
                </a:ext>
              </a:extLst>
            </p:cNvPr>
            <p:cNvSpPr txBox="1"/>
            <p:nvPr/>
          </p:nvSpPr>
          <p:spPr>
            <a:xfrm>
              <a:off x="7534410" y="5171889"/>
              <a:ext cx="865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  <a:r>
                <a:rPr lang="en-US" i="1" baseline="-25000" dirty="0"/>
                <a:t>max.safe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1213B85-5A86-4F94-B66C-01B8CA9AE4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03326" y="4224049"/>
              <a:ext cx="7653045" cy="374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C5F378D-5B71-4DAC-8DDD-91394D7D6B40}"/>
                </a:ext>
              </a:extLst>
            </p:cNvPr>
            <p:cNvSpPr txBox="1"/>
            <p:nvPr/>
          </p:nvSpPr>
          <p:spPr>
            <a:xfrm>
              <a:off x="2111471" y="4049486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T1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B1AB0C9-CB12-40FC-8888-E8BD56B70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1526" y="1693708"/>
              <a:ext cx="3160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B876D78-4FC9-41D6-A179-A9FC506791A6}"/>
                </a:ext>
              </a:extLst>
            </p:cNvPr>
            <p:cNvSpPr txBox="1"/>
            <p:nvPr/>
          </p:nvSpPr>
          <p:spPr>
            <a:xfrm>
              <a:off x="2089671" y="1519145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T3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27B400-F5AA-462E-8FBC-AFC6122833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76306" y="3126335"/>
              <a:ext cx="3160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363D278-758C-42F8-A852-2568676925F3}"/>
                </a:ext>
              </a:extLst>
            </p:cNvPr>
            <p:cNvSpPr txBox="1"/>
            <p:nvPr/>
          </p:nvSpPr>
          <p:spPr>
            <a:xfrm>
              <a:off x="2084451" y="2951772"/>
              <a:ext cx="413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T2</a:t>
              </a:r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2CB140F6-426A-40F9-918F-4623FC69952C}"/>
                </a:ext>
              </a:extLst>
            </p:cNvPr>
            <p:cNvSpPr/>
            <p:nvPr/>
          </p:nvSpPr>
          <p:spPr>
            <a:xfrm>
              <a:off x="4438528" y="1533318"/>
              <a:ext cx="304794" cy="3048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Star: 5 Points 29">
              <a:extLst>
                <a:ext uri="{FF2B5EF4-FFF2-40B4-BE49-F238E27FC236}">
                  <a16:creationId xmlns:a16="http://schemas.microsoft.com/office/drawing/2014/main" id="{78A1BD42-21CE-4CCB-BA5F-A6E8AFDD964F}"/>
                </a:ext>
              </a:extLst>
            </p:cNvPr>
            <p:cNvSpPr/>
            <p:nvPr/>
          </p:nvSpPr>
          <p:spPr>
            <a:xfrm>
              <a:off x="4438528" y="2983840"/>
              <a:ext cx="304794" cy="3048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Star: 5 Points 30">
              <a:extLst>
                <a:ext uri="{FF2B5EF4-FFF2-40B4-BE49-F238E27FC236}">
                  <a16:creationId xmlns:a16="http://schemas.microsoft.com/office/drawing/2014/main" id="{BF57C656-FD4E-437C-B890-1C5935CE63E6}"/>
                </a:ext>
              </a:extLst>
            </p:cNvPr>
            <p:cNvSpPr/>
            <p:nvPr/>
          </p:nvSpPr>
          <p:spPr>
            <a:xfrm>
              <a:off x="4438528" y="4080575"/>
              <a:ext cx="304794" cy="3048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Star: 5 Points 31">
              <a:extLst>
                <a:ext uri="{FF2B5EF4-FFF2-40B4-BE49-F238E27FC236}">
                  <a16:creationId xmlns:a16="http://schemas.microsoft.com/office/drawing/2014/main" id="{DC9363BD-604A-4D0F-8514-36D58AD8610E}"/>
                </a:ext>
              </a:extLst>
            </p:cNvPr>
            <p:cNvSpPr/>
            <p:nvPr/>
          </p:nvSpPr>
          <p:spPr>
            <a:xfrm>
              <a:off x="6162784" y="1502620"/>
              <a:ext cx="304794" cy="3048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Star: 5 Points 32">
              <a:extLst>
                <a:ext uri="{FF2B5EF4-FFF2-40B4-BE49-F238E27FC236}">
                  <a16:creationId xmlns:a16="http://schemas.microsoft.com/office/drawing/2014/main" id="{7AFA1093-6EA0-4341-BF55-2F644A1B237A}"/>
                </a:ext>
              </a:extLst>
            </p:cNvPr>
            <p:cNvSpPr/>
            <p:nvPr/>
          </p:nvSpPr>
          <p:spPr>
            <a:xfrm>
              <a:off x="6162784" y="2953142"/>
              <a:ext cx="304794" cy="3048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Star: 5 Points 33">
              <a:extLst>
                <a:ext uri="{FF2B5EF4-FFF2-40B4-BE49-F238E27FC236}">
                  <a16:creationId xmlns:a16="http://schemas.microsoft.com/office/drawing/2014/main" id="{37D7CFF1-7DE3-49A1-88AF-930D50040082}"/>
                </a:ext>
              </a:extLst>
            </p:cNvPr>
            <p:cNvSpPr/>
            <p:nvPr/>
          </p:nvSpPr>
          <p:spPr>
            <a:xfrm>
              <a:off x="7662299" y="1518949"/>
              <a:ext cx="304794" cy="3048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Star: 5 Points 34">
              <a:extLst>
                <a:ext uri="{FF2B5EF4-FFF2-40B4-BE49-F238E27FC236}">
                  <a16:creationId xmlns:a16="http://schemas.microsoft.com/office/drawing/2014/main" id="{AB5F6209-AF4D-47BB-BF30-57A6C38A576C}"/>
                </a:ext>
              </a:extLst>
            </p:cNvPr>
            <p:cNvSpPr/>
            <p:nvPr/>
          </p:nvSpPr>
          <p:spPr>
            <a:xfrm>
              <a:off x="8998522" y="1518949"/>
              <a:ext cx="304794" cy="3048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Star: 5 Points 35">
              <a:extLst>
                <a:ext uri="{FF2B5EF4-FFF2-40B4-BE49-F238E27FC236}">
                  <a16:creationId xmlns:a16="http://schemas.microsoft.com/office/drawing/2014/main" id="{29686D4B-5FB0-409E-9135-125DBF8D3E83}"/>
                </a:ext>
              </a:extLst>
            </p:cNvPr>
            <p:cNvSpPr/>
            <p:nvPr/>
          </p:nvSpPr>
          <p:spPr>
            <a:xfrm>
              <a:off x="6162784" y="4071649"/>
              <a:ext cx="304794" cy="3048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7B50EE0-EE99-4D0C-B2C6-9863FF552E70}"/>
                </a:ext>
              </a:extLst>
            </p:cNvPr>
            <p:cNvSpPr/>
            <p:nvPr/>
          </p:nvSpPr>
          <p:spPr>
            <a:xfrm>
              <a:off x="2726876" y="1085558"/>
              <a:ext cx="645254" cy="3810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A7DD7EA-86E6-4231-B0AF-F4E089DDD3B7}"/>
                </a:ext>
              </a:extLst>
            </p:cNvPr>
            <p:cNvSpPr/>
            <p:nvPr/>
          </p:nvSpPr>
          <p:spPr>
            <a:xfrm>
              <a:off x="4258814" y="1045714"/>
              <a:ext cx="645254" cy="3810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7142756-314A-445A-BC19-20D99AA85081}"/>
                </a:ext>
              </a:extLst>
            </p:cNvPr>
            <p:cNvSpPr/>
            <p:nvPr/>
          </p:nvSpPr>
          <p:spPr>
            <a:xfrm>
              <a:off x="5021340" y="990992"/>
              <a:ext cx="5445209" cy="387433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98EDC15-3122-4C03-BACD-D59AD938167B}"/>
                </a:ext>
              </a:extLst>
            </p:cNvPr>
            <p:cNvSpPr txBox="1"/>
            <p:nvPr/>
          </p:nvSpPr>
          <p:spPr>
            <a:xfrm rot="20354009">
              <a:off x="4328737" y="947486"/>
              <a:ext cx="1567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Q1 (IV central)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1467276-163D-4C4D-AA56-5398B1BCBCD6}"/>
                </a:ext>
              </a:extLst>
            </p:cNvPr>
            <p:cNvSpPr txBox="1"/>
            <p:nvPr/>
          </p:nvSpPr>
          <p:spPr>
            <a:xfrm rot="20537522">
              <a:off x="2819199" y="827553"/>
              <a:ext cx="18353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Q2 (I high, V low)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9089933-604D-439D-9046-F572F4B65252}"/>
                </a:ext>
              </a:extLst>
            </p:cNvPr>
            <p:cNvGrpSpPr/>
            <p:nvPr/>
          </p:nvGrpSpPr>
          <p:grpSpPr>
            <a:xfrm>
              <a:off x="8574827" y="1610090"/>
              <a:ext cx="3537387" cy="1245309"/>
              <a:chOff x="5557827" y="1348039"/>
              <a:chExt cx="3537387" cy="1245309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1D818DF-02B0-4182-9D99-ED5649F3AC5C}"/>
                  </a:ext>
                </a:extLst>
              </p:cNvPr>
              <p:cNvSpPr txBox="1"/>
              <p:nvPr/>
            </p:nvSpPr>
            <p:spPr>
              <a:xfrm rot="20354009">
                <a:off x="5557827" y="1348039"/>
                <a:ext cx="33969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Q3 (I low, V high-dark points)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061A95A-9693-4CF5-802E-DD0CE5BC0BF6}"/>
                  </a:ext>
                </a:extLst>
              </p:cNvPr>
              <p:cNvSpPr txBox="1"/>
              <p:nvPr/>
            </p:nvSpPr>
            <p:spPr>
              <a:xfrm rot="20354009">
                <a:off x="6181220" y="2224016"/>
                <a:ext cx="29139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Q4 (I =0, V high-light points)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0747DF4-692D-45AC-8B6E-24E764EF2C35}"/>
                  </a:ext>
                </a:extLst>
              </p:cNvPr>
              <p:cNvSpPr txBox="1"/>
              <p:nvPr/>
            </p:nvSpPr>
            <p:spPr>
              <a:xfrm rot="19690193">
                <a:off x="7003394" y="1948603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&amp;</a:t>
                </a:r>
              </a:p>
            </p:txBody>
          </p:sp>
        </p:grp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25545E3-200B-491C-AC54-441BBB7CCF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40634" y="1698087"/>
              <a:ext cx="7653045" cy="374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07E59D8-449E-4B92-90BE-103F90B76C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97867" y="3140502"/>
              <a:ext cx="7653045" cy="374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Star: 4 Points 44">
              <a:extLst>
                <a:ext uri="{FF2B5EF4-FFF2-40B4-BE49-F238E27FC236}">
                  <a16:creationId xmlns:a16="http://schemas.microsoft.com/office/drawing/2014/main" id="{1B92D221-351A-42CB-8588-1BB7F5BCE3F9}"/>
                </a:ext>
              </a:extLst>
            </p:cNvPr>
            <p:cNvSpPr/>
            <p:nvPr/>
          </p:nvSpPr>
          <p:spPr>
            <a:xfrm>
              <a:off x="7622725" y="2888210"/>
              <a:ext cx="494063" cy="476250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Star: 4 Points 45">
              <a:extLst>
                <a:ext uri="{FF2B5EF4-FFF2-40B4-BE49-F238E27FC236}">
                  <a16:creationId xmlns:a16="http://schemas.microsoft.com/office/drawing/2014/main" id="{854D53CC-2F66-4606-B3D4-CA0A36CD1469}"/>
                </a:ext>
              </a:extLst>
            </p:cNvPr>
            <p:cNvSpPr/>
            <p:nvPr/>
          </p:nvSpPr>
          <p:spPr>
            <a:xfrm>
              <a:off x="9115961" y="3896979"/>
              <a:ext cx="494063" cy="476250"/>
            </a:xfrm>
            <a:prstGeom prst="star4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Star: 4 Points 46">
              <a:extLst>
                <a:ext uri="{FF2B5EF4-FFF2-40B4-BE49-F238E27FC236}">
                  <a16:creationId xmlns:a16="http://schemas.microsoft.com/office/drawing/2014/main" id="{D66C75BC-E683-4C91-B194-71E919E75583}"/>
                </a:ext>
              </a:extLst>
            </p:cNvPr>
            <p:cNvSpPr/>
            <p:nvPr/>
          </p:nvSpPr>
          <p:spPr>
            <a:xfrm>
              <a:off x="9008143" y="3976959"/>
              <a:ext cx="494063" cy="476250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1" name="Audio 50">
            <a:hlinkClick r:id="" action="ppaction://media"/>
            <a:extLst>
              <a:ext uri="{FF2B5EF4-FFF2-40B4-BE49-F238E27FC236}">
                <a16:creationId xmlns:a16="http://schemas.microsoft.com/office/drawing/2014/main" id="{D59C5371-487F-48CB-9A0B-9EF4B0BAD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4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25"/>
    </mc:Choice>
    <mc:Fallback>
      <p:transition spd="slow" advTm="76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55BF8149-1DB9-4FC8-A7FA-F3FF707C22C2}"/>
              </a:ext>
            </a:extLst>
          </p:cNvPr>
          <p:cNvSpPr/>
          <p:nvPr/>
        </p:nvSpPr>
        <p:spPr>
          <a:xfrm>
            <a:off x="6996823" y="1815964"/>
            <a:ext cx="1858142" cy="3168471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DB4F23-61E8-400C-9572-81A9B8FCD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41" y="188155"/>
            <a:ext cx="8295706" cy="581597"/>
          </a:xfrm>
        </p:spPr>
        <p:txBody>
          <a:bodyPr/>
          <a:lstStyle/>
          <a:p>
            <a:r>
              <a:rPr lang="en-US" dirty="0"/>
              <a:t>Test plan answering the “DC v. RF” reliability question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CD7BA3-2BCE-4E5E-B05C-7089D74460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69267" y="4959024"/>
            <a:ext cx="8476059" cy="452437"/>
          </a:xfrm>
        </p:spPr>
        <p:txBody>
          <a:bodyPr/>
          <a:lstStyle/>
          <a:p>
            <a:r>
              <a:rPr lang="en-US" dirty="0"/>
              <a:t>DC stress conditions .         						Correlation sought 														to RF usage	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312FF03-6493-45C1-AD8F-B1F9ED8376EA}"/>
              </a:ext>
            </a:extLst>
          </p:cNvPr>
          <p:cNvSpPr txBox="1"/>
          <p:nvPr/>
        </p:nvSpPr>
        <p:spPr>
          <a:xfrm>
            <a:off x="1143334" y="733851"/>
            <a:ext cx="1373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Q4 off state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E87BA98-EF21-4F36-9904-EABFBF7528D8}"/>
              </a:ext>
            </a:extLst>
          </p:cNvPr>
          <p:cNvSpPr txBox="1"/>
          <p:nvPr/>
        </p:nvSpPr>
        <p:spPr>
          <a:xfrm>
            <a:off x="2607669" y="635516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Q3 semi-on</a:t>
            </a:r>
          </a:p>
          <a:p>
            <a:r>
              <a:rPr lang="en-US" dirty="0"/>
              <a:t> state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025CDEE-83F5-4EC6-9C03-4D3976D431D8}"/>
              </a:ext>
            </a:extLst>
          </p:cNvPr>
          <p:cNvSpPr txBox="1"/>
          <p:nvPr/>
        </p:nvSpPr>
        <p:spPr>
          <a:xfrm>
            <a:off x="3984969" y="681379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Q2 hi current/low </a:t>
            </a:r>
          </a:p>
          <a:p>
            <a:r>
              <a:rPr lang="en-US" dirty="0"/>
              <a:t>voltage state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A539273-6860-4837-A198-B8EC104CB537}"/>
              </a:ext>
            </a:extLst>
          </p:cNvPr>
          <p:cNvSpPr txBox="1"/>
          <p:nvPr/>
        </p:nvSpPr>
        <p:spPr>
          <a:xfrm>
            <a:off x="0" y="1131570"/>
            <a:ext cx="1120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Stresses</a:t>
            </a:r>
          </a:p>
          <a:p>
            <a:r>
              <a:rPr lang="en-US" dirty="0"/>
              <a:t>(SS)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CE1A3A2-F662-436C-8F13-4A570D6F6FE4}"/>
              </a:ext>
            </a:extLst>
          </p:cNvPr>
          <p:cNvSpPr/>
          <p:nvPr/>
        </p:nvSpPr>
        <p:spPr>
          <a:xfrm>
            <a:off x="0" y="3231564"/>
            <a:ext cx="1405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Constant Stress Accelerated Tests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8F65D396-3DB5-4DAB-8941-A08148D15D9C}"/>
              </a:ext>
            </a:extLst>
          </p:cNvPr>
          <p:cNvSpPr txBox="1"/>
          <p:nvPr/>
        </p:nvSpPr>
        <p:spPr>
          <a:xfrm>
            <a:off x="4668057" y="1380016"/>
            <a:ext cx="752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100mA</a:t>
            </a:r>
          </a:p>
          <a:p>
            <a:r>
              <a:rPr lang="en-US" sz="1400" dirty="0"/>
              <a:t> steps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5D6B67-236B-4D10-945A-FC9B4D2DD89A}"/>
              </a:ext>
            </a:extLst>
          </p:cNvPr>
          <p:cNvGrpSpPr/>
          <p:nvPr/>
        </p:nvGrpSpPr>
        <p:grpSpPr>
          <a:xfrm>
            <a:off x="1646879" y="1180114"/>
            <a:ext cx="285507" cy="624584"/>
            <a:chOff x="1360170" y="1234440"/>
            <a:chExt cx="346710" cy="758190"/>
          </a:xfrm>
        </p:grpSpPr>
        <p:sp>
          <p:nvSpPr>
            <p:cNvPr id="10" name="Multiplication Sign 9">
              <a:extLst>
                <a:ext uri="{FF2B5EF4-FFF2-40B4-BE49-F238E27FC236}">
                  <a16:creationId xmlns:a16="http://schemas.microsoft.com/office/drawing/2014/main" id="{98328CF1-1C99-4CBE-BAF3-7F31BDDB82D1}"/>
                </a:ext>
              </a:extLst>
            </p:cNvPr>
            <p:cNvSpPr/>
            <p:nvPr/>
          </p:nvSpPr>
          <p:spPr>
            <a:xfrm>
              <a:off x="1360170" y="1234440"/>
              <a:ext cx="342900" cy="365760"/>
            </a:xfrm>
            <a:prstGeom prst="mathMultiply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Multiplication Sign 10">
              <a:extLst>
                <a:ext uri="{FF2B5EF4-FFF2-40B4-BE49-F238E27FC236}">
                  <a16:creationId xmlns:a16="http://schemas.microsoft.com/office/drawing/2014/main" id="{175DA065-3CBF-45A1-98F9-782366BEBB6B}"/>
                </a:ext>
              </a:extLst>
            </p:cNvPr>
            <p:cNvSpPr/>
            <p:nvPr/>
          </p:nvSpPr>
          <p:spPr>
            <a:xfrm>
              <a:off x="1363980" y="1626870"/>
              <a:ext cx="342900" cy="365760"/>
            </a:xfrm>
            <a:prstGeom prst="mathMultiply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664BCC-48DE-414A-A259-DE6E2D989371}"/>
              </a:ext>
            </a:extLst>
          </p:cNvPr>
          <p:cNvGrpSpPr/>
          <p:nvPr/>
        </p:nvGrpSpPr>
        <p:grpSpPr>
          <a:xfrm>
            <a:off x="3075448" y="1262748"/>
            <a:ext cx="285507" cy="624584"/>
            <a:chOff x="1360170" y="1234440"/>
            <a:chExt cx="346710" cy="758190"/>
          </a:xfrm>
        </p:grpSpPr>
        <p:sp>
          <p:nvSpPr>
            <p:cNvPr id="14" name="Multiplication Sign 13">
              <a:extLst>
                <a:ext uri="{FF2B5EF4-FFF2-40B4-BE49-F238E27FC236}">
                  <a16:creationId xmlns:a16="http://schemas.microsoft.com/office/drawing/2014/main" id="{D97F3DA8-7557-44DD-B479-6A80F82C358C}"/>
                </a:ext>
              </a:extLst>
            </p:cNvPr>
            <p:cNvSpPr/>
            <p:nvPr/>
          </p:nvSpPr>
          <p:spPr>
            <a:xfrm>
              <a:off x="1360170" y="1234440"/>
              <a:ext cx="342900" cy="365760"/>
            </a:xfrm>
            <a:prstGeom prst="mathMultiply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Multiplication Sign 14">
              <a:extLst>
                <a:ext uri="{FF2B5EF4-FFF2-40B4-BE49-F238E27FC236}">
                  <a16:creationId xmlns:a16="http://schemas.microsoft.com/office/drawing/2014/main" id="{ABE98472-EF72-4FDC-9CFD-576CF1325553}"/>
                </a:ext>
              </a:extLst>
            </p:cNvPr>
            <p:cNvSpPr/>
            <p:nvPr/>
          </p:nvSpPr>
          <p:spPr>
            <a:xfrm>
              <a:off x="1363980" y="1626870"/>
              <a:ext cx="342900" cy="365760"/>
            </a:xfrm>
            <a:prstGeom prst="mathMultiply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B3FF1B-62BB-4AB8-B5FD-85B51AB796E9}"/>
              </a:ext>
            </a:extLst>
          </p:cNvPr>
          <p:cNvGrpSpPr/>
          <p:nvPr/>
        </p:nvGrpSpPr>
        <p:grpSpPr>
          <a:xfrm>
            <a:off x="1304605" y="2217683"/>
            <a:ext cx="912996" cy="640278"/>
            <a:chOff x="1455420" y="2472690"/>
            <a:chExt cx="1108710" cy="77724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4929B77-9600-44A7-B28C-80F61DD417D6}"/>
                </a:ext>
              </a:extLst>
            </p:cNvPr>
            <p:cNvGrpSpPr/>
            <p:nvPr/>
          </p:nvGrpSpPr>
          <p:grpSpPr>
            <a:xfrm>
              <a:off x="1455420" y="2472690"/>
              <a:ext cx="346710" cy="758190"/>
              <a:chOff x="1360170" y="1234440"/>
              <a:chExt cx="346710" cy="758190"/>
            </a:xfrm>
          </p:grpSpPr>
          <p:sp>
            <p:nvSpPr>
              <p:cNvPr id="20" name="Multiplication Sign 19">
                <a:extLst>
                  <a:ext uri="{FF2B5EF4-FFF2-40B4-BE49-F238E27FC236}">
                    <a16:creationId xmlns:a16="http://schemas.microsoft.com/office/drawing/2014/main" id="{ED0EF666-E2C4-49D1-A737-2B3A61331941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Multiplication Sign 20">
                <a:extLst>
                  <a:ext uri="{FF2B5EF4-FFF2-40B4-BE49-F238E27FC236}">
                    <a16:creationId xmlns:a16="http://schemas.microsoft.com/office/drawing/2014/main" id="{365EC4B5-57F8-44A6-8227-76CAD2F1067B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CEDD396-AC41-45C8-B303-A5F0A32DD0DB}"/>
                </a:ext>
              </a:extLst>
            </p:cNvPr>
            <p:cNvGrpSpPr/>
            <p:nvPr/>
          </p:nvGrpSpPr>
          <p:grpSpPr>
            <a:xfrm>
              <a:off x="1836420" y="2487930"/>
              <a:ext cx="346710" cy="758190"/>
              <a:chOff x="1360170" y="1234440"/>
              <a:chExt cx="346710" cy="758190"/>
            </a:xfrm>
          </p:grpSpPr>
          <p:sp>
            <p:nvSpPr>
              <p:cNvPr id="23" name="Multiplication Sign 22">
                <a:extLst>
                  <a:ext uri="{FF2B5EF4-FFF2-40B4-BE49-F238E27FC236}">
                    <a16:creationId xmlns:a16="http://schemas.microsoft.com/office/drawing/2014/main" id="{D145F118-0B1A-4005-8FF3-9CA377CCC5D9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Multiplication Sign 23">
                <a:extLst>
                  <a:ext uri="{FF2B5EF4-FFF2-40B4-BE49-F238E27FC236}">
                    <a16:creationId xmlns:a16="http://schemas.microsoft.com/office/drawing/2014/main" id="{95C08DA5-D28A-46DC-9975-3CD548BB83DB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8C62F6F-691A-4F8E-B74D-6B1A0A0E04C2}"/>
                </a:ext>
              </a:extLst>
            </p:cNvPr>
            <p:cNvGrpSpPr/>
            <p:nvPr/>
          </p:nvGrpSpPr>
          <p:grpSpPr>
            <a:xfrm>
              <a:off x="2217420" y="2491740"/>
              <a:ext cx="346710" cy="758190"/>
              <a:chOff x="1360170" y="1234440"/>
              <a:chExt cx="346710" cy="758190"/>
            </a:xfrm>
          </p:grpSpPr>
          <p:sp>
            <p:nvSpPr>
              <p:cNvPr id="26" name="Multiplication Sign 25">
                <a:extLst>
                  <a:ext uri="{FF2B5EF4-FFF2-40B4-BE49-F238E27FC236}">
                    <a16:creationId xmlns:a16="http://schemas.microsoft.com/office/drawing/2014/main" id="{54DEC164-C4F2-4B18-B3E6-F85EE96B7DE0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Multiplication Sign 26">
                <a:extLst>
                  <a:ext uri="{FF2B5EF4-FFF2-40B4-BE49-F238E27FC236}">
                    <a16:creationId xmlns:a16="http://schemas.microsoft.com/office/drawing/2014/main" id="{0544B396-1561-44A0-80DC-41CC4D58CCE0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149B8728-EBE4-4395-93A6-25F3D13B9665}"/>
              </a:ext>
            </a:extLst>
          </p:cNvPr>
          <p:cNvSpPr txBox="1"/>
          <p:nvPr/>
        </p:nvSpPr>
        <p:spPr>
          <a:xfrm>
            <a:off x="1326860" y="2055788"/>
            <a:ext cx="867527" cy="253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250</a:t>
            </a:r>
            <a:r>
              <a:rPr lang="en-US" sz="1400" dirty="0">
                <a:sym typeface="Symbol" panose="05050102010706020507" pitchFamily="18" charset="2"/>
              </a:rPr>
              <a:t>C 75V</a:t>
            </a:r>
            <a:endParaRPr lang="en-US" sz="1400" dirty="0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52B8BA5-A763-49A0-88FC-37C2E283E27D}"/>
              </a:ext>
            </a:extLst>
          </p:cNvPr>
          <p:cNvSpPr txBox="1"/>
          <p:nvPr/>
        </p:nvSpPr>
        <p:spPr>
          <a:xfrm>
            <a:off x="1301760" y="2953432"/>
            <a:ext cx="867527" cy="253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250</a:t>
            </a:r>
            <a:r>
              <a:rPr lang="en-US" sz="1400" dirty="0">
                <a:sym typeface="Symbol" panose="05050102010706020507" pitchFamily="18" charset="2"/>
              </a:rPr>
              <a:t>C 85V</a:t>
            </a:r>
            <a:endParaRPr lang="en-US" sz="1400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D592207-C8F4-4AD2-97F6-109D1F1CE825}"/>
              </a:ext>
            </a:extLst>
          </p:cNvPr>
          <p:cNvSpPr txBox="1"/>
          <p:nvPr/>
        </p:nvSpPr>
        <p:spPr>
          <a:xfrm>
            <a:off x="1351959" y="3982898"/>
            <a:ext cx="867527" cy="253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250</a:t>
            </a:r>
            <a:r>
              <a:rPr lang="en-US" sz="1400" dirty="0">
                <a:sym typeface="Symbol" panose="05050102010706020507" pitchFamily="18" charset="2"/>
              </a:rPr>
              <a:t>C 95V</a:t>
            </a:r>
            <a:endParaRPr lang="en-US" sz="1400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9F93CCA0-C8A7-4589-A855-597C36F4C7FB}"/>
              </a:ext>
            </a:extLst>
          </p:cNvPr>
          <p:cNvSpPr txBox="1"/>
          <p:nvPr/>
        </p:nvSpPr>
        <p:spPr>
          <a:xfrm>
            <a:off x="2821315" y="2110174"/>
            <a:ext cx="867527" cy="253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325</a:t>
            </a:r>
            <a:r>
              <a:rPr lang="en-US" sz="1400" dirty="0">
                <a:sym typeface="Symbol" panose="05050102010706020507" pitchFamily="18" charset="2"/>
              </a:rPr>
              <a:t>C 75V</a:t>
            </a:r>
            <a:endParaRPr lang="en-US" sz="1400" dirty="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FA0379C-DF8F-4402-9148-C0BA006D685D}"/>
              </a:ext>
            </a:extLst>
          </p:cNvPr>
          <p:cNvSpPr txBox="1"/>
          <p:nvPr/>
        </p:nvSpPr>
        <p:spPr>
          <a:xfrm>
            <a:off x="2805628" y="3026650"/>
            <a:ext cx="867527" cy="253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300</a:t>
            </a:r>
            <a:r>
              <a:rPr lang="en-US" sz="1400" dirty="0">
                <a:sym typeface="Symbol" panose="05050102010706020507" pitchFamily="18" charset="2"/>
              </a:rPr>
              <a:t>C 85V</a:t>
            </a:r>
            <a:endParaRPr lang="en-US" sz="1400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2380CB9-5EDE-4A67-8332-AF2126C4ED4A}"/>
              </a:ext>
            </a:extLst>
          </p:cNvPr>
          <p:cNvSpPr txBox="1"/>
          <p:nvPr/>
        </p:nvSpPr>
        <p:spPr>
          <a:xfrm>
            <a:off x="2874651" y="4046700"/>
            <a:ext cx="867527" cy="253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275</a:t>
            </a:r>
            <a:r>
              <a:rPr lang="en-US" sz="1400" dirty="0">
                <a:sym typeface="Symbol" panose="05050102010706020507" pitchFamily="18" charset="2"/>
              </a:rPr>
              <a:t>C 95V</a:t>
            </a:r>
            <a:endParaRPr lang="en-US" sz="1400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E07BF7B-881D-40AD-881C-5FF82BE1DD2A}"/>
              </a:ext>
            </a:extLst>
          </p:cNvPr>
          <p:cNvSpPr txBox="1"/>
          <p:nvPr/>
        </p:nvSpPr>
        <p:spPr>
          <a:xfrm>
            <a:off x="4298531" y="2140530"/>
            <a:ext cx="785684" cy="253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325</a:t>
            </a:r>
            <a:r>
              <a:rPr lang="en-US" sz="1400" dirty="0">
                <a:sym typeface="Symbol" panose="05050102010706020507" pitchFamily="18" charset="2"/>
              </a:rPr>
              <a:t>C 1A</a:t>
            </a:r>
            <a:endParaRPr lang="en-US" sz="1400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BA6410C-DE32-4171-AF22-4B8C4B560F45}"/>
              </a:ext>
            </a:extLst>
          </p:cNvPr>
          <p:cNvSpPr txBox="1"/>
          <p:nvPr/>
        </p:nvSpPr>
        <p:spPr>
          <a:xfrm>
            <a:off x="4318030" y="3064984"/>
            <a:ext cx="785684" cy="253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300</a:t>
            </a:r>
            <a:r>
              <a:rPr lang="en-US" sz="1400" dirty="0">
                <a:sym typeface="Symbol" panose="05050102010706020507" pitchFamily="18" charset="2"/>
              </a:rPr>
              <a:t>C 1A</a:t>
            </a:r>
            <a:endParaRPr lang="en-US" sz="1400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0084A364-4A8D-4B0A-8AFD-5923F66A3C94}"/>
              </a:ext>
            </a:extLst>
          </p:cNvPr>
          <p:cNvSpPr txBox="1"/>
          <p:nvPr/>
        </p:nvSpPr>
        <p:spPr>
          <a:xfrm>
            <a:off x="4257808" y="4050922"/>
            <a:ext cx="785684" cy="253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275</a:t>
            </a:r>
            <a:r>
              <a:rPr lang="en-US" sz="1400" dirty="0">
                <a:sym typeface="Symbol" panose="05050102010706020507" pitchFamily="18" charset="2"/>
              </a:rPr>
              <a:t>C 1A</a:t>
            </a:r>
            <a:endParaRPr lang="en-US" sz="1400" dirty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CFD0A6F-C9B7-4D30-841C-63E4F1E6BF37}"/>
              </a:ext>
            </a:extLst>
          </p:cNvPr>
          <p:cNvSpPr txBox="1"/>
          <p:nvPr/>
        </p:nvSpPr>
        <p:spPr>
          <a:xfrm>
            <a:off x="1891599" y="1321352"/>
            <a:ext cx="726283" cy="253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5V steps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AC08EDAB-E6A4-4ADE-971E-8AF1E5C62EAA}"/>
              </a:ext>
            </a:extLst>
          </p:cNvPr>
          <p:cNvSpPr txBox="1"/>
          <p:nvPr/>
        </p:nvSpPr>
        <p:spPr>
          <a:xfrm>
            <a:off x="3282519" y="1441649"/>
            <a:ext cx="726283" cy="253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5V steps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0386F44C-3CC3-49C4-B3D9-FD575DCBDD52}"/>
              </a:ext>
            </a:extLst>
          </p:cNvPr>
          <p:cNvGrpSpPr/>
          <p:nvPr/>
        </p:nvGrpSpPr>
        <p:grpSpPr>
          <a:xfrm>
            <a:off x="4496190" y="1359015"/>
            <a:ext cx="285507" cy="624584"/>
            <a:chOff x="1360170" y="1234440"/>
            <a:chExt cx="346710" cy="758190"/>
          </a:xfrm>
        </p:grpSpPr>
        <p:sp>
          <p:nvSpPr>
            <p:cNvPr id="157" name="Multiplication Sign 156">
              <a:extLst>
                <a:ext uri="{FF2B5EF4-FFF2-40B4-BE49-F238E27FC236}">
                  <a16:creationId xmlns:a16="http://schemas.microsoft.com/office/drawing/2014/main" id="{B0FEC8EC-C3DB-4BF5-B5AE-4CCEFBCF6CB2}"/>
                </a:ext>
              </a:extLst>
            </p:cNvPr>
            <p:cNvSpPr/>
            <p:nvPr/>
          </p:nvSpPr>
          <p:spPr>
            <a:xfrm>
              <a:off x="1360170" y="1234440"/>
              <a:ext cx="342900" cy="365760"/>
            </a:xfrm>
            <a:prstGeom prst="mathMultiply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8" name="Multiplication Sign 157">
              <a:extLst>
                <a:ext uri="{FF2B5EF4-FFF2-40B4-BE49-F238E27FC236}">
                  <a16:creationId xmlns:a16="http://schemas.microsoft.com/office/drawing/2014/main" id="{1ADF6506-4A9D-4508-B197-B4F8EE1C6631}"/>
                </a:ext>
              </a:extLst>
            </p:cNvPr>
            <p:cNvSpPr/>
            <p:nvPr/>
          </p:nvSpPr>
          <p:spPr>
            <a:xfrm>
              <a:off x="1363980" y="1626870"/>
              <a:ext cx="342900" cy="365760"/>
            </a:xfrm>
            <a:prstGeom prst="mathMultiply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44C5BEAB-B5B1-4819-9AF5-E467A0A4AA40}"/>
              </a:ext>
            </a:extLst>
          </p:cNvPr>
          <p:cNvGrpSpPr/>
          <p:nvPr/>
        </p:nvGrpSpPr>
        <p:grpSpPr>
          <a:xfrm>
            <a:off x="2816791" y="2273164"/>
            <a:ext cx="912996" cy="640278"/>
            <a:chOff x="1455420" y="2472690"/>
            <a:chExt cx="1108710" cy="777240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F5217CD4-59CA-4AE9-9B54-16FAA9BC8DA8}"/>
                </a:ext>
              </a:extLst>
            </p:cNvPr>
            <p:cNvGrpSpPr/>
            <p:nvPr/>
          </p:nvGrpSpPr>
          <p:grpSpPr>
            <a:xfrm>
              <a:off x="1455420" y="2472690"/>
              <a:ext cx="346710" cy="758190"/>
              <a:chOff x="1360170" y="1234440"/>
              <a:chExt cx="346710" cy="758190"/>
            </a:xfrm>
          </p:grpSpPr>
          <p:sp>
            <p:nvSpPr>
              <p:cNvPr id="166" name="Multiplication Sign 165">
                <a:extLst>
                  <a:ext uri="{FF2B5EF4-FFF2-40B4-BE49-F238E27FC236}">
                    <a16:creationId xmlns:a16="http://schemas.microsoft.com/office/drawing/2014/main" id="{97E04EC0-B167-4ACF-B70F-468DA4D16E57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Multiplication Sign 166">
                <a:extLst>
                  <a:ext uri="{FF2B5EF4-FFF2-40B4-BE49-F238E27FC236}">
                    <a16:creationId xmlns:a16="http://schemas.microsoft.com/office/drawing/2014/main" id="{EE75DF7E-8469-415D-B48E-1EE38F7EE95F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584196E1-3C6A-41C0-A192-FB242F631E10}"/>
                </a:ext>
              </a:extLst>
            </p:cNvPr>
            <p:cNvGrpSpPr/>
            <p:nvPr/>
          </p:nvGrpSpPr>
          <p:grpSpPr>
            <a:xfrm>
              <a:off x="1836420" y="2487930"/>
              <a:ext cx="346710" cy="758190"/>
              <a:chOff x="1360170" y="1234440"/>
              <a:chExt cx="346710" cy="758190"/>
            </a:xfrm>
          </p:grpSpPr>
          <p:sp>
            <p:nvSpPr>
              <p:cNvPr id="164" name="Multiplication Sign 163">
                <a:extLst>
                  <a:ext uri="{FF2B5EF4-FFF2-40B4-BE49-F238E27FC236}">
                    <a16:creationId xmlns:a16="http://schemas.microsoft.com/office/drawing/2014/main" id="{48816E40-0157-44BD-B2A1-3BE05F29CC27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Multiplication Sign 164">
                <a:extLst>
                  <a:ext uri="{FF2B5EF4-FFF2-40B4-BE49-F238E27FC236}">
                    <a16:creationId xmlns:a16="http://schemas.microsoft.com/office/drawing/2014/main" id="{E3DC7D44-9296-4B76-8DC3-0E915AE19FFF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4B4684F0-A4DA-4AA1-8A38-23C96E80C315}"/>
                </a:ext>
              </a:extLst>
            </p:cNvPr>
            <p:cNvGrpSpPr/>
            <p:nvPr/>
          </p:nvGrpSpPr>
          <p:grpSpPr>
            <a:xfrm>
              <a:off x="2217420" y="2491740"/>
              <a:ext cx="346710" cy="758190"/>
              <a:chOff x="1360170" y="1234440"/>
              <a:chExt cx="346710" cy="758190"/>
            </a:xfrm>
          </p:grpSpPr>
          <p:sp>
            <p:nvSpPr>
              <p:cNvPr id="162" name="Multiplication Sign 161">
                <a:extLst>
                  <a:ext uri="{FF2B5EF4-FFF2-40B4-BE49-F238E27FC236}">
                    <a16:creationId xmlns:a16="http://schemas.microsoft.com/office/drawing/2014/main" id="{114C8AD7-1D9C-4278-88D3-50E2E7445DD1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Multiplication Sign 162">
                <a:extLst>
                  <a:ext uri="{FF2B5EF4-FFF2-40B4-BE49-F238E27FC236}">
                    <a16:creationId xmlns:a16="http://schemas.microsoft.com/office/drawing/2014/main" id="{0E1202E9-354E-4700-8818-A539DB0E9FB4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E3B0520E-3920-4637-895E-A5835C0582D6}"/>
              </a:ext>
            </a:extLst>
          </p:cNvPr>
          <p:cNvGrpSpPr/>
          <p:nvPr/>
        </p:nvGrpSpPr>
        <p:grpSpPr>
          <a:xfrm>
            <a:off x="4229434" y="2324760"/>
            <a:ext cx="912996" cy="640278"/>
            <a:chOff x="1455420" y="2472690"/>
            <a:chExt cx="1108710" cy="777240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BB4BC14E-F960-43FA-983F-0A41A7F5DAFB}"/>
                </a:ext>
              </a:extLst>
            </p:cNvPr>
            <p:cNvGrpSpPr/>
            <p:nvPr/>
          </p:nvGrpSpPr>
          <p:grpSpPr>
            <a:xfrm>
              <a:off x="1455420" y="2472690"/>
              <a:ext cx="346710" cy="758190"/>
              <a:chOff x="1360170" y="1234440"/>
              <a:chExt cx="346710" cy="758190"/>
            </a:xfrm>
          </p:grpSpPr>
          <p:sp>
            <p:nvSpPr>
              <p:cNvPr id="176" name="Multiplication Sign 175">
                <a:extLst>
                  <a:ext uri="{FF2B5EF4-FFF2-40B4-BE49-F238E27FC236}">
                    <a16:creationId xmlns:a16="http://schemas.microsoft.com/office/drawing/2014/main" id="{ABAEE315-1EE1-4287-9520-BCBC4347EE7C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Multiplication Sign 176">
                <a:extLst>
                  <a:ext uri="{FF2B5EF4-FFF2-40B4-BE49-F238E27FC236}">
                    <a16:creationId xmlns:a16="http://schemas.microsoft.com/office/drawing/2014/main" id="{811959D4-B29F-4CA1-90AC-3706311B23D7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748ABD64-57A9-48D5-B261-1724ED5666CB}"/>
                </a:ext>
              </a:extLst>
            </p:cNvPr>
            <p:cNvGrpSpPr/>
            <p:nvPr/>
          </p:nvGrpSpPr>
          <p:grpSpPr>
            <a:xfrm>
              <a:off x="1836420" y="2487930"/>
              <a:ext cx="346710" cy="758190"/>
              <a:chOff x="1360170" y="1234440"/>
              <a:chExt cx="346710" cy="758190"/>
            </a:xfrm>
          </p:grpSpPr>
          <p:sp>
            <p:nvSpPr>
              <p:cNvPr id="174" name="Multiplication Sign 173">
                <a:extLst>
                  <a:ext uri="{FF2B5EF4-FFF2-40B4-BE49-F238E27FC236}">
                    <a16:creationId xmlns:a16="http://schemas.microsoft.com/office/drawing/2014/main" id="{96CF5595-8DAD-4355-BF0E-A92B54FCA5B0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Multiplication Sign 174">
                <a:extLst>
                  <a:ext uri="{FF2B5EF4-FFF2-40B4-BE49-F238E27FC236}">
                    <a16:creationId xmlns:a16="http://schemas.microsoft.com/office/drawing/2014/main" id="{C13C3F4E-A1E2-4BBA-96BE-ACE00917139E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3575F635-9E39-4B49-A078-4065A7C10C6D}"/>
                </a:ext>
              </a:extLst>
            </p:cNvPr>
            <p:cNvGrpSpPr/>
            <p:nvPr/>
          </p:nvGrpSpPr>
          <p:grpSpPr>
            <a:xfrm>
              <a:off x="2217420" y="2491740"/>
              <a:ext cx="346710" cy="758190"/>
              <a:chOff x="1360170" y="1234440"/>
              <a:chExt cx="346710" cy="758190"/>
            </a:xfrm>
          </p:grpSpPr>
          <p:sp>
            <p:nvSpPr>
              <p:cNvPr id="172" name="Multiplication Sign 171">
                <a:extLst>
                  <a:ext uri="{FF2B5EF4-FFF2-40B4-BE49-F238E27FC236}">
                    <a16:creationId xmlns:a16="http://schemas.microsoft.com/office/drawing/2014/main" id="{B809FB98-2B91-42BD-9DA9-02CC0DDFFC0D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Multiplication Sign 172">
                <a:extLst>
                  <a:ext uri="{FF2B5EF4-FFF2-40B4-BE49-F238E27FC236}">
                    <a16:creationId xmlns:a16="http://schemas.microsoft.com/office/drawing/2014/main" id="{0AB1F2E5-38EA-4180-896C-6207922ADD45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A5C318D0-1276-440D-B5A3-E07F28EAE0B0}"/>
              </a:ext>
            </a:extLst>
          </p:cNvPr>
          <p:cNvGrpSpPr/>
          <p:nvPr/>
        </p:nvGrpSpPr>
        <p:grpSpPr>
          <a:xfrm>
            <a:off x="1295850" y="3242476"/>
            <a:ext cx="912996" cy="640278"/>
            <a:chOff x="1455420" y="2472690"/>
            <a:chExt cx="1108710" cy="777240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9C1EACA1-3B87-46AE-B1D6-3CC2FDFD33A9}"/>
                </a:ext>
              </a:extLst>
            </p:cNvPr>
            <p:cNvGrpSpPr/>
            <p:nvPr/>
          </p:nvGrpSpPr>
          <p:grpSpPr>
            <a:xfrm>
              <a:off x="1455420" y="2472690"/>
              <a:ext cx="346710" cy="758190"/>
              <a:chOff x="1360170" y="1234440"/>
              <a:chExt cx="346710" cy="758190"/>
            </a:xfrm>
          </p:grpSpPr>
          <p:sp>
            <p:nvSpPr>
              <p:cNvPr id="186" name="Multiplication Sign 185">
                <a:extLst>
                  <a:ext uri="{FF2B5EF4-FFF2-40B4-BE49-F238E27FC236}">
                    <a16:creationId xmlns:a16="http://schemas.microsoft.com/office/drawing/2014/main" id="{54634214-F98A-4D66-9512-AF00E4D65931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7" name="Multiplication Sign 186">
                <a:extLst>
                  <a:ext uri="{FF2B5EF4-FFF2-40B4-BE49-F238E27FC236}">
                    <a16:creationId xmlns:a16="http://schemas.microsoft.com/office/drawing/2014/main" id="{7E11153C-551C-4BAE-A0B3-87B712EA1CAE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38D689AC-FA79-41D1-A063-3C660C54FDFD}"/>
                </a:ext>
              </a:extLst>
            </p:cNvPr>
            <p:cNvGrpSpPr/>
            <p:nvPr/>
          </p:nvGrpSpPr>
          <p:grpSpPr>
            <a:xfrm>
              <a:off x="1836420" y="2487930"/>
              <a:ext cx="346710" cy="758190"/>
              <a:chOff x="1360170" y="1234440"/>
              <a:chExt cx="346710" cy="758190"/>
            </a:xfrm>
          </p:grpSpPr>
          <p:sp>
            <p:nvSpPr>
              <p:cNvPr id="184" name="Multiplication Sign 183">
                <a:extLst>
                  <a:ext uri="{FF2B5EF4-FFF2-40B4-BE49-F238E27FC236}">
                    <a16:creationId xmlns:a16="http://schemas.microsoft.com/office/drawing/2014/main" id="{07A48022-9425-4CE5-B3D8-02C6685216DB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Multiplication Sign 184">
                <a:extLst>
                  <a:ext uri="{FF2B5EF4-FFF2-40B4-BE49-F238E27FC236}">
                    <a16:creationId xmlns:a16="http://schemas.microsoft.com/office/drawing/2014/main" id="{FA169604-76EB-40D4-83CD-4338D7E309BE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97C181AA-40C1-4146-A0C1-B43DDE919E21}"/>
                </a:ext>
              </a:extLst>
            </p:cNvPr>
            <p:cNvGrpSpPr/>
            <p:nvPr/>
          </p:nvGrpSpPr>
          <p:grpSpPr>
            <a:xfrm>
              <a:off x="2217420" y="2491740"/>
              <a:ext cx="346710" cy="758190"/>
              <a:chOff x="1360170" y="1234440"/>
              <a:chExt cx="346710" cy="758190"/>
            </a:xfrm>
          </p:grpSpPr>
          <p:sp>
            <p:nvSpPr>
              <p:cNvPr id="182" name="Multiplication Sign 181">
                <a:extLst>
                  <a:ext uri="{FF2B5EF4-FFF2-40B4-BE49-F238E27FC236}">
                    <a16:creationId xmlns:a16="http://schemas.microsoft.com/office/drawing/2014/main" id="{7823AABD-C6C3-4EDF-9231-0F40E6641367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Multiplication Sign 182">
                <a:extLst>
                  <a:ext uri="{FF2B5EF4-FFF2-40B4-BE49-F238E27FC236}">
                    <a16:creationId xmlns:a16="http://schemas.microsoft.com/office/drawing/2014/main" id="{0FC46E8C-74F5-41E1-BBEB-9412C16AA29A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EE083449-F4C2-4B6E-B398-E5629E1C5F48}"/>
              </a:ext>
            </a:extLst>
          </p:cNvPr>
          <p:cNvGrpSpPr/>
          <p:nvPr/>
        </p:nvGrpSpPr>
        <p:grpSpPr>
          <a:xfrm>
            <a:off x="2841390" y="3219544"/>
            <a:ext cx="912996" cy="640278"/>
            <a:chOff x="1455420" y="2472690"/>
            <a:chExt cx="1108710" cy="777240"/>
          </a:xfrm>
        </p:grpSpPr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61B619D9-EB35-4931-82F0-E592F1E28675}"/>
                </a:ext>
              </a:extLst>
            </p:cNvPr>
            <p:cNvGrpSpPr/>
            <p:nvPr/>
          </p:nvGrpSpPr>
          <p:grpSpPr>
            <a:xfrm>
              <a:off x="1455420" y="2472690"/>
              <a:ext cx="346710" cy="758190"/>
              <a:chOff x="1360170" y="1234440"/>
              <a:chExt cx="346710" cy="758190"/>
            </a:xfrm>
          </p:grpSpPr>
          <p:sp>
            <p:nvSpPr>
              <p:cNvPr id="196" name="Multiplication Sign 195">
                <a:extLst>
                  <a:ext uri="{FF2B5EF4-FFF2-40B4-BE49-F238E27FC236}">
                    <a16:creationId xmlns:a16="http://schemas.microsoft.com/office/drawing/2014/main" id="{5392296D-1A20-4E07-90FD-B3F5D147A58D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Multiplication Sign 196">
                <a:extLst>
                  <a:ext uri="{FF2B5EF4-FFF2-40B4-BE49-F238E27FC236}">
                    <a16:creationId xmlns:a16="http://schemas.microsoft.com/office/drawing/2014/main" id="{94BE8C79-CDD3-486E-828E-11E88DB0DED5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ABC8B1D4-09DA-48D4-922A-865651B6007A}"/>
                </a:ext>
              </a:extLst>
            </p:cNvPr>
            <p:cNvGrpSpPr/>
            <p:nvPr/>
          </p:nvGrpSpPr>
          <p:grpSpPr>
            <a:xfrm>
              <a:off x="1836420" y="2487930"/>
              <a:ext cx="346710" cy="758190"/>
              <a:chOff x="1360170" y="1234440"/>
              <a:chExt cx="346710" cy="758190"/>
            </a:xfrm>
          </p:grpSpPr>
          <p:sp>
            <p:nvSpPr>
              <p:cNvPr id="194" name="Multiplication Sign 193">
                <a:extLst>
                  <a:ext uri="{FF2B5EF4-FFF2-40B4-BE49-F238E27FC236}">
                    <a16:creationId xmlns:a16="http://schemas.microsoft.com/office/drawing/2014/main" id="{8E7F558B-835F-43BA-8044-C0146E47A631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Multiplication Sign 194">
                <a:extLst>
                  <a:ext uri="{FF2B5EF4-FFF2-40B4-BE49-F238E27FC236}">
                    <a16:creationId xmlns:a16="http://schemas.microsoft.com/office/drawing/2014/main" id="{33C6B464-EE52-48CE-8A99-CDBBD8B9E1C0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71804B5C-7765-4850-A75F-EEE99FE4A52F}"/>
                </a:ext>
              </a:extLst>
            </p:cNvPr>
            <p:cNvGrpSpPr/>
            <p:nvPr/>
          </p:nvGrpSpPr>
          <p:grpSpPr>
            <a:xfrm>
              <a:off x="2217420" y="2491740"/>
              <a:ext cx="346710" cy="758190"/>
              <a:chOff x="1360170" y="1234440"/>
              <a:chExt cx="346710" cy="758190"/>
            </a:xfrm>
          </p:grpSpPr>
          <p:sp>
            <p:nvSpPr>
              <p:cNvPr id="192" name="Multiplication Sign 191">
                <a:extLst>
                  <a:ext uri="{FF2B5EF4-FFF2-40B4-BE49-F238E27FC236}">
                    <a16:creationId xmlns:a16="http://schemas.microsoft.com/office/drawing/2014/main" id="{7A9084E2-BD2E-4FCD-9A68-2F46C75FBFA1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Multiplication Sign 192">
                <a:extLst>
                  <a:ext uri="{FF2B5EF4-FFF2-40B4-BE49-F238E27FC236}">
                    <a16:creationId xmlns:a16="http://schemas.microsoft.com/office/drawing/2014/main" id="{847AB15F-94DA-47C7-A253-B20DA5E8CDC4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CFFFD527-0633-416B-B1D3-6E82DDF97818}"/>
              </a:ext>
            </a:extLst>
          </p:cNvPr>
          <p:cNvGrpSpPr/>
          <p:nvPr/>
        </p:nvGrpSpPr>
        <p:grpSpPr>
          <a:xfrm>
            <a:off x="4255942" y="3249547"/>
            <a:ext cx="912996" cy="640278"/>
            <a:chOff x="1455420" y="2472690"/>
            <a:chExt cx="1108710" cy="777240"/>
          </a:xfrm>
        </p:grpSpPr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01DB3938-17F1-4F9E-B239-4D28DD698E70}"/>
                </a:ext>
              </a:extLst>
            </p:cNvPr>
            <p:cNvGrpSpPr/>
            <p:nvPr/>
          </p:nvGrpSpPr>
          <p:grpSpPr>
            <a:xfrm>
              <a:off x="1455420" y="2472690"/>
              <a:ext cx="346710" cy="758190"/>
              <a:chOff x="1360170" y="1234440"/>
              <a:chExt cx="346710" cy="758190"/>
            </a:xfrm>
          </p:grpSpPr>
          <p:sp>
            <p:nvSpPr>
              <p:cNvPr id="206" name="Multiplication Sign 205">
                <a:extLst>
                  <a:ext uri="{FF2B5EF4-FFF2-40B4-BE49-F238E27FC236}">
                    <a16:creationId xmlns:a16="http://schemas.microsoft.com/office/drawing/2014/main" id="{5D3D159A-80DF-4519-8D22-C17B54042AD3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Multiplication Sign 206">
                <a:extLst>
                  <a:ext uri="{FF2B5EF4-FFF2-40B4-BE49-F238E27FC236}">
                    <a16:creationId xmlns:a16="http://schemas.microsoft.com/office/drawing/2014/main" id="{1E999E48-8B01-4A90-B545-094C3613C037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12DC107B-9A2A-4558-9D8F-6AFC7A8F3EFE}"/>
                </a:ext>
              </a:extLst>
            </p:cNvPr>
            <p:cNvGrpSpPr/>
            <p:nvPr/>
          </p:nvGrpSpPr>
          <p:grpSpPr>
            <a:xfrm>
              <a:off x="1836420" y="2487930"/>
              <a:ext cx="346710" cy="758190"/>
              <a:chOff x="1360170" y="1234440"/>
              <a:chExt cx="346710" cy="758190"/>
            </a:xfrm>
          </p:grpSpPr>
          <p:sp>
            <p:nvSpPr>
              <p:cNvPr id="204" name="Multiplication Sign 203">
                <a:extLst>
                  <a:ext uri="{FF2B5EF4-FFF2-40B4-BE49-F238E27FC236}">
                    <a16:creationId xmlns:a16="http://schemas.microsoft.com/office/drawing/2014/main" id="{41B889AE-8E49-407B-B5C8-B2477CBD8DE4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Multiplication Sign 204">
                <a:extLst>
                  <a:ext uri="{FF2B5EF4-FFF2-40B4-BE49-F238E27FC236}">
                    <a16:creationId xmlns:a16="http://schemas.microsoft.com/office/drawing/2014/main" id="{237E1F01-4BDB-43CE-A33D-4CC4BBCF2CF0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3483AC50-7E3B-406D-A41B-0F0A83F3B1A0}"/>
                </a:ext>
              </a:extLst>
            </p:cNvPr>
            <p:cNvGrpSpPr/>
            <p:nvPr/>
          </p:nvGrpSpPr>
          <p:grpSpPr>
            <a:xfrm>
              <a:off x="2217420" y="2491740"/>
              <a:ext cx="346710" cy="758190"/>
              <a:chOff x="1360170" y="1234440"/>
              <a:chExt cx="346710" cy="758190"/>
            </a:xfrm>
          </p:grpSpPr>
          <p:sp>
            <p:nvSpPr>
              <p:cNvPr id="202" name="Multiplication Sign 201">
                <a:extLst>
                  <a:ext uri="{FF2B5EF4-FFF2-40B4-BE49-F238E27FC236}">
                    <a16:creationId xmlns:a16="http://schemas.microsoft.com/office/drawing/2014/main" id="{B89B59EE-5068-43BD-BBDA-7BD39723EA6D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3" name="Multiplication Sign 202">
                <a:extLst>
                  <a:ext uri="{FF2B5EF4-FFF2-40B4-BE49-F238E27FC236}">
                    <a16:creationId xmlns:a16="http://schemas.microsoft.com/office/drawing/2014/main" id="{540044BD-9F58-415A-A0A5-744E7D5ACD32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C3FE385F-3D87-4206-90BC-B6F5C383AEA1}"/>
              </a:ext>
            </a:extLst>
          </p:cNvPr>
          <p:cNvGrpSpPr/>
          <p:nvPr/>
        </p:nvGrpSpPr>
        <p:grpSpPr>
          <a:xfrm>
            <a:off x="4274444" y="4264613"/>
            <a:ext cx="912996" cy="640278"/>
            <a:chOff x="1455420" y="2472690"/>
            <a:chExt cx="1108710" cy="777240"/>
          </a:xfrm>
        </p:grpSpPr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2B644494-C0E8-4F70-A807-2D84434FB31D}"/>
                </a:ext>
              </a:extLst>
            </p:cNvPr>
            <p:cNvGrpSpPr/>
            <p:nvPr/>
          </p:nvGrpSpPr>
          <p:grpSpPr>
            <a:xfrm>
              <a:off x="1455420" y="2472690"/>
              <a:ext cx="346710" cy="758190"/>
              <a:chOff x="1360170" y="1234440"/>
              <a:chExt cx="346710" cy="758190"/>
            </a:xfrm>
          </p:grpSpPr>
          <p:sp>
            <p:nvSpPr>
              <p:cNvPr id="216" name="Multiplication Sign 215">
                <a:extLst>
                  <a:ext uri="{FF2B5EF4-FFF2-40B4-BE49-F238E27FC236}">
                    <a16:creationId xmlns:a16="http://schemas.microsoft.com/office/drawing/2014/main" id="{183491E9-D23A-4BFD-90DE-E49109EBD481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7" name="Multiplication Sign 216">
                <a:extLst>
                  <a:ext uri="{FF2B5EF4-FFF2-40B4-BE49-F238E27FC236}">
                    <a16:creationId xmlns:a16="http://schemas.microsoft.com/office/drawing/2014/main" id="{56C3937D-897B-4C39-95F9-ED52670F3115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B0D91444-3C39-4106-BAAC-B73FD0C17144}"/>
                </a:ext>
              </a:extLst>
            </p:cNvPr>
            <p:cNvGrpSpPr/>
            <p:nvPr/>
          </p:nvGrpSpPr>
          <p:grpSpPr>
            <a:xfrm>
              <a:off x="1836420" y="2487930"/>
              <a:ext cx="346710" cy="758190"/>
              <a:chOff x="1360170" y="1234440"/>
              <a:chExt cx="346710" cy="758190"/>
            </a:xfrm>
          </p:grpSpPr>
          <p:sp>
            <p:nvSpPr>
              <p:cNvPr id="214" name="Multiplication Sign 213">
                <a:extLst>
                  <a:ext uri="{FF2B5EF4-FFF2-40B4-BE49-F238E27FC236}">
                    <a16:creationId xmlns:a16="http://schemas.microsoft.com/office/drawing/2014/main" id="{BFA06CFC-AB39-44F7-AD0D-C16FA60036A8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Multiplication Sign 214">
                <a:extLst>
                  <a:ext uri="{FF2B5EF4-FFF2-40B4-BE49-F238E27FC236}">
                    <a16:creationId xmlns:a16="http://schemas.microsoft.com/office/drawing/2014/main" id="{0CEC20D1-BA0E-4AF5-A29C-8C02A518FBF1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A358E8C7-14DD-4163-9EF9-E191BF55F6CC}"/>
                </a:ext>
              </a:extLst>
            </p:cNvPr>
            <p:cNvGrpSpPr/>
            <p:nvPr/>
          </p:nvGrpSpPr>
          <p:grpSpPr>
            <a:xfrm>
              <a:off x="2217420" y="2491740"/>
              <a:ext cx="346710" cy="758190"/>
              <a:chOff x="1360170" y="1234440"/>
              <a:chExt cx="346710" cy="758190"/>
            </a:xfrm>
          </p:grpSpPr>
          <p:sp>
            <p:nvSpPr>
              <p:cNvPr id="212" name="Multiplication Sign 211">
                <a:extLst>
                  <a:ext uri="{FF2B5EF4-FFF2-40B4-BE49-F238E27FC236}">
                    <a16:creationId xmlns:a16="http://schemas.microsoft.com/office/drawing/2014/main" id="{B442E4B1-89E3-4A95-87DE-CDE733E6C93B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Multiplication Sign 212">
                <a:extLst>
                  <a:ext uri="{FF2B5EF4-FFF2-40B4-BE49-F238E27FC236}">
                    <a16:creationId xmlns:a16="http://schemas.microsoft.com/office/drawing/2014/main" id="{19A6F4B6-2160-48EC-92A3-E7AA325D7BDB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2A83DB28-B8DB-4E69-8483-82213E5270E1}"/>
              </a:ext>
            </a:extLst>
          </p:cNvPr>
          <p:cNvGrpSpPr/>
          <p:nvPr/>
        </p:nvGrpSpPr>
        <p:grpSpPr>
          <a:xfrm>
            <a:off x="2841391" y="4244338"/>
            <a:ext cx="912996" cy="640278"/>
            <a:chOff x="1455420" y="2472690"/>
            <a:chExt cx="1108710" cy="777240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C7AEF09D-B4A9-411C-9C0F-3613AF55B9AC}"/>
                </a:ext>
              </a:extLst>
            </p:cNvPr>
            <p:cNvGrpSpPr/>
            <p:nvPr/>
          </p:nvGrpSpPr>
          <p:grpSpPr>
            <a:xfrm>
              <a:off x="1455420" y="2472690"/>
              <a:ext cx="346710" cy="758190"/>
              <a:chOff x="1360170" y="1234440"/>
              <a:chExt cx="346710" cy="758190"/>
            </a:xfrm>
          </p:grpSpPr>
          <p:sp>
            <p:nvSpPr>
              <p:cNvPr id="226" name="Multiplication Sign 225">
                <a:extLst>
                  <a:ext uri="{FF2B5EF4-FFF2-40B4-BE49-F238E27FC236}">
                    <a16:creationId xmlns:a16="http://schemas.microsoft.com/office/drawing/2014/main" id="{884D238A-3C0D-44CE-99DA-C32C510D17B4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7" name="Multiplication Sign 226">
                <a:extLst>
                  <a:ext uri="{FF2B5EF4-FFF2-40B4-BE49-F238E27FC236}">
                    <a16:creationId xmlns:a16="http://schemas.microsoft.com/office/drawing/2014/main" id="{E05EA779-4C82-4B30-BCDB-C4C6E5953A39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741C4E81-9C01-466B-8822-69885960A47A}"/>
                </a:ext>
              </a:extLst>
            </p:cNvPr>
            <p:cNvGrpSpPr/>
            <p:nvPr/>
          </p:nvGrpSpPr>
          <p:grpSpPr>
            <a:xfrm>
              <a:off x="1836420" y="2487930"/>
              <a:ext cx="346710" cy="758190"/>
              <a:chOff x="1360170" y="1234440"/>
              <a:chExt cx="346710" cy="758190"/>
            </a:xfrm>
          </p:grpSpPr>
          <p:sp>
            <p:nvSpPr>
              <p:cNvPr id="224" name="Multiplication Sign 223">
                <a:extLst>
                  <a:ext uri="{FF2B5EF4-FFF2-40B4-BE49-F238E27FC236}">
                    <a16:creationId xmlns:a16="http://schemas.microsoft.com/office/drawing/2014/main" id="{7AA79537-F148-4FBC-9F1D-9AF210AFDAF4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5" name="Multiplication Sign 224">
                <a:extLst>
                  <a:ext uri="{FF2B5EF4-FFF2-40B4-BE49-F238E27FC236}">
                    <a16:creationId xmlns:a16="http://schemas.microsoft.com/office/drawing/2014/main" id="{AE1FA16E-35F2-438D-B0D3-F6756A53DAAC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8614B3CC-B040-4FE7-BF32-718F1B3AF529}"/>
                </a:ext>
              </a:extLst>
            </p:cNvPr>
            <p:cNvGrpSpPr/>
            <p:nvPr/>
          </p:nvGrpSpPr>
          <p:grpSpPr>
            <a:xfrm>
              <a:off x="2217420" y="2491740"/>
              <a:ext cx="346710" cy="758190"/>
              <a:chOff x="1360170" y="1234440"/>
              <a:chExt cx="346710" cy="758190"/>
            </a:xfrm>
          </p:grpSpPr>
          <p:sp>
            <p:nvSpPr>
              <p:cNvPr id="222" name="Multiplication Sign 221">
                <a:extLst>
                  <a:ext uri="{FF2B5EF4-FFF2-40B4-BE49-F238E27FC236}">
                    <a16:creationId xmlns:a16="http://schemas.microsoft.com/office/drawing/2014/main" id="{9B455FA2-7E2B-4CAE-A888-C091569B594C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3" name="Multiplication Sign 222">
                <a:extLst>
                  <a:ext uri="{FF2B5EF4-FFF2-40B4-BE49-F238E27FC236}">
                    <a16:creationId xmlns:a16="http://schemas.microsoft.com/office/drawing/2014/main" id="{715DC3AF-35ED-47A8-8A05-EA453AD3BA2F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B66AD353-41FE-496C-B54D-9F5E5E67ADE5}"/>
              </a:ext>
            </a:extLst>
          </p:cNvPr>
          <p:cNvGrpSpPr/>
          <p:nvPr/>
        </p:nvGrpSpPr>
        <p:grpSpPr>
          <a:xfrm>
            <a:off x="1317531" y="4256008"/>
            <a:ext cx="912996" cy="640278"/>
            <a:chOff x="1455420" y="2472690"/>
            <a:chExt cx="1108710" cy="777240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EC4BE766-0C74-4880-A2EA-85955A6E5C5E}"/>
                </a:ext>
              </a:extLst>
            </p:cNvPr>
            <p:cNvGrpSpPr/>
            <p:nvPr/>
          </p:nvGrpSpPr>
          <p:grpSpPr>
            <a:xfrm>
              <a:off x="1455420" y="2472690"/>
              <a:ext cx="346710" cy="758190"/>
              <a:chOff x="1360170" y="1234440"/>
              <a:chExt cx="346710" cy="758190"/>
            </a:xfrm>
          </p:grpSpPr>
          <p:sp>
            <p:nvSpPr>
              <p:cNvPr id="236" name="Multiplication Sign 235">
                <a:extLst>
                  <a:ext uri="{FF2B5EF4-FFF2-40B4-BE49-F238E27FC236}">
                    <a16:creationId xmlns:a16="http://schemas.microsoft.com/office/drawing/2014/main" id="{12562100-E8CE-460C-9E3B-1A3532B1857A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7" name="Multiplication Sign 236">
                <a:extLst>
                  <a:ext uri="{FF2B5EF4-FFF2-40B4-BE49-F238E27FC236}">
                    <a16:creationId xmlns:a16="http://schemas.microsoft.com/office/drawing/2014/main" id="{EDE398D9-65B0-4EF0-95F7-389AC0E05001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32594FD6-CC73-4535-B132-9CE8F5500FD5}"/>
                </a:ext>
              </a:extLst>
            </p:cNvPr>
            <p:cNvGrpSpPr/>
            <p:nvPr/>
          </p:nvGrpSpPr>
          <p:grpSpPr>
            <a:xfrm>
              <a:off x="1836420" y="2487930"/>
              <a:ext cx="346710" cy="758190"/>
              <a:chOff x="1360170" y="1234440"/>
              <a:chExt cx="346710" cy="758190"/>
            </a:xfrm>
          </p:grpSpPr>
          <p:sp>
            <p:nvSpPr>
              <p:cNvPr id="234" name="Multiplication Sign 233">
                <a:extLst>
                  <a:ext uri="{FF2B5EF4-FFF2-40B4-BE49-F238E27FC236}">
                    <a16:creationId xmlns:a16="http://schemas.microsoft.com/office/drawing/2014/main" id="{14422EA0-D83D-42A3-9EFC-884180FD2E18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5" name="Multiplication Sign 234">
                <a:extLst>
                  <a:ext uri="{FF2B5EF4-FFF2-40B4-BE49-F238E27FC236}">
                    <a16:creationId xmlns:a16="http://schemas.microsoft.com/office/drawing/2014/main" id="{34256230-E2B3-4E5B-B83C-5558EABE3042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1E6536F5-0A7B-46C9-BA04-A5E11E989075}"/>
                </a:ext>
              </a:extLst>
            </p:cNvPr>
            <p:cNvGrpSpPr/>
            <p:nvPr/>
          </p:nvGrpSpPr>
          <p:grpSpPr>
            <a:xfrm>
              <a:off x="2217420" y="2491740"/>
              <a:ext cx="346710" cy="758190"/>
              <a:chOff x="1360170" y="1234440"/>
              <a:chExt cx="346710" cy="758190"/>
            </a:xfrm>
          </p:grpSpPr>
          <p:sp>
            <p:nvSpPr>
              <p:cNvPr id="232" name="Multiplication Sign 231">
                <a:extLst>
                  <a:ext uri="{FF2B5EF4-FFF2-40B4-BE49-F238E27FC236}">
                    <a16:creationId xmlns:a16="http://schemas.microsoft.com/office/drawing/2014/main" id="{A225D53C-6F05-439F-984A-1B03FB9DC56B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3" name="Multiplication Sign 232">
                <a:extLst>
                  <a:ext uri="{FF2B5EF4-FFF2-40B4-BE49-F238E27FC236}">
                    <a16:creationId xmlns:a16="http://schemas.microsoft.com/office/drawing/2014/main" id="{1027A6C8-7BFF-4CF7-AAE8-007358100643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34FD6C6-A666-4FDB-A589-75DEA0A9DEF2}"/>
              </a:ext>
            </a:extLst>
          </p:cNvPr>
          <p:cNvSpPr/>
          <p:nvPr/>
        </p:nvSpPr>
        <p:spPr>
          <a:xfrm>
            <a:off x="1120140" y="1125630"/>
            <a:ext cx="1693867" cy="774711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9A0578-12EF-4317-BDB2-2FC7790C6E58}"/>
              </a:ext>
            </a:extLst>
          </p:cNvPr>
          <p:cNvSpPr txBox="1"/>
          <p:nvPr/>
        </p:nvSpPr>
        <p:spPr>
          <a:xfrm rot="19536463">
            <a:off x="68722" y="2161865"/>
            <a:ext cx="2035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STARTING HERE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3738378-7CF8-4374-915C-14AFBD44D321}"/>
              </a:ext>
            </a:extLst>
          </p:cNvPr>
          <p:cNvGrpSpPr/>
          <p:nvPr/>
        </p:nvGrpSpPr>
        <p:grpSpPr>
          <a:xfrm>
            <a:off x="7512363" y="3209392"/>
            <a:ext cx="727710" cy="773430"/>
            <a:chOff x="1455420" y="2472690"/>
            <a:chExt cx="727710" cy="773430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7FC0AAD2-9FD6-4671-9435-F15DC1545082}"/>
                </a:ext>
              </a:extLst>
            </p:cNvPr>
            <p:cNvGrpSpPr/>
            <p:nvPr/>
          </p:nvGrpSpPr>
          <p:grpSpPr>
            <a:xfrm>
              <a:off x="1455420" y="2472690"/>
              <a:ext cx="346710" cy="758190"/>
              <a:chOff x="1360170" y="1234440"/>
              <a:chExt cx="346710" cy="758190"/>
            </a:xfrm>
          </p:grpSpPr>
          <p:sp>
            <p:nvSpPr>
              <p:cNvPr id="130" name="Multiplication Sign 129">
                <a:extLst>
                  <a:ext uri="{FF2B5EF4-FFF2-40B4-BE49-F238E27FC236}">
                    <a16:creationId xmlns:a16="http://schemas.microsoft.com/office/drawing/2014/main" id="{C228118B-1787-4CB7-932C-2024F1B9CEFD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accent3">
                  <a:lumMod val="75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Multiplication Sign 130">
                <a:extLst>
                  <a:ext uri="{FF2B5EF4-FFF2-40B4-BE49-F238E27FC236}">
                    <a16:creationId xmlns:a16="http://schemas.microsoft.com/office/drawing/2014/main" id="{41A0CFDF-BB90-4CDF-A1D9-7632BCE415CE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accent3">
                  <a:lumMod val="75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94F997D-0EC2-4AB4-8E37-EA7A7F91477B}"/>
                </a:ext>
              </a:extLst>
            </p:cNvPr>
            <p:cNvGrpSpPr/>
            <p:nvPr/>
          </p:nvGrpSpPr>
          <p:grpSpPr>
            <a:xfrm>
              <a:off x="1836420" y="2487930"/>
              <a:ext cx="346710" cy="758190"/>
              <a:chOff x="1360170" y="1234440"/>
              <a:chExt cx="346710" cy="758190"/>
            </a:xfrm>
          </p:grpSpPr>
          <p:sp>
            <p:nvSpPr>
              <p:cNvPr id="128" name="Multiplication Sign 127">
                <a:extLst>
                  <a:ext uri="{FF2B5EF4-FFF2-40B4-BE49-F238E27FC236}">
                    <a16:creationId xmlns:a16="http://schemas.microsoft.com/office/drawing/2014/main" id="{9E9ED7E0-B40A-456B-83C0-CF75F063CC60}"/>
                  </a:ext>
                </a:extLst>
              </p:cNvPr>
              <p:cNvSpPr/>
              <p:nvPr/>
            </p:nvSpPr>
            <p:spPr>
              <a:xfrm>
                <a:off x="1360170" y="1234440"/>
                <a:ext cx="342900" cy="365760"/>
              </a:xfrm>
              <a:prstGeom prst="mathMultiply">
                <a:avLst/>
              </a:prstGeom>
              <a:solidFill>
                <a:schemeClr val="accent3">
                  <a:lumMod val="75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Multiplication Sign 128">
                <a:extLst>
                  <a:ext uri="{FF2B5EF4-FFF2-40B4-BE49-F238E27FC236}">
                    <a16:creationId xmlns:a16="http://schemas.microsoft.com/office/drawing/2014/main" id="{D9056C24-EED8-4FE9-B526-8116BEA07047}"/>
                  </a:ext>
                </a:extLst>
              </p:cNvPr>
              <p:cNvSpPr/>
              <p:nvPr/>
            </p:nvSpPr>
            <p:spPr>
              <a:xfrm>
                <a:off x="1363980" y="1626870"/>
                <a:ext cx="342900" cy="365760"/>
              </a:xfrm>
              <a:prstGeom prst="mathMultiply">
                <a:avLst/>
              </a:prstGeom>
              <a:solidFill>
                <a:schemeClr val="accent3">
                  <a:lumMod val="75000"/>
                </a:schemeClr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1E77FF60-865C-4878-8364-AF7CE798DD5E}"/>
              </a:ext>
            </a:extLst>
          </p:cNvPr>
          <p:cNvSpPr txBox="1"/>
          <p:nvPr/>
        </p:nvSpPr>
        <p:spPr>
          <a:xfrm>
            <a:off x="7526386" y="2866058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250</a:t>
            </a:r>
            <a:r>
              <a:rPr lang="en-US" sz="1400" dirty="0">
                <a:sym typeface="Symbol" panose="05050102010706020507" pitchFamily="18" charset="2"/>
              </a:rPr>
              <a:t>C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7E7742-6470-4D6D-A1C9-F240009E9759}"/>
              </a:ext>
            </a:extLst>
          </p:cNvPr>
          <p:cNvSpPr txBox="1"/>
          <p:nvPr/>
        </p:nvSpPr>
        <p:spPr>
          <a:xfrm>
            <a:off x="7198980" y="4056950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multi-power level</a:t>
            </a:r>
          </a:p>
          <a:p>
            <a:r>
              <a:rPr lang="en-US" sz="1400" dirty="0"/>
              <a:t>RF stress test.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4820F2F-481C-4A01-8432-4B387D7BE661}"/>
              </a:ext>
            </a:extLst>
          </p:cNvPr>
          <p:cNvSpPr txBox="1"/>
          <p:nvPr/>
        </p:nvSpPr>
        <p:spPr>
          <a:xfrm>
            <a:off x="7262421" y="244140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RF-driven 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319B2EB-D4D8-4A66-9C23-390F19495F01}"/>
              </a:ext>
            </a:extLst>
          </p:cNvPr>
          <p:cNvSpPr txBox="1"/>
          <p:nvPr/>
        </p:nvSpPr>
        <p:spPr>
          <a:xfrm>
            <a:off x="5297316" y="2198526"/>
            <a:ext cx="15946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Q1 traditional</a:t>
            </a:r>
          </a:p>
          <a:p>
            <a:r>
              <a:rPr lang="en-US" dirty="0"/>
              <a:t>DC mid voltage/mid current state</a:t>
            </a:r>
          </a:p>
          <a:p>
            <a:r>
              <a:rPr lang="en-US" dirty="0"/>
              <a:t>(already available)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AB878D1-90E6-45F8-9E1D-1C9E073A4882}"/>
              </a:ext>
            </a:extLst>
          </p:cNvPr>
          <p:cNvSpPr/>
          <p:nvPr/>
        </p:nvSpPr>
        <p:spPr>
          <a:xfrm>
            <a:off x="5317424" y="1853453"/>
            <a:ext cx="1478282" cy="3051438"/>
          </a:xfrm>
          <a:prstGeom prst="round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6" name="Content Placeholder 4">
            <a:extLst>
              <a:ext uri="{FF2B5EF4-FFF2-40B4-BE49-F238E27FC236}">
                <a16:creationId xmlns:a16="http://schemas.microsoft.com/office/drawing/2014/main" id="{D5A8DA5A-F0ED-4A61-B292-8F0D310DDC7D}"/>
              </a:ext>
            </a:extLst>
          </p:cNvPr>
          <p:cNvSpPr txBox="1">
            <a:spLocks/>
          </p:cNvSpPr>
          <p:nvPr/>
        </p:nvSpPr>
        <p:spPr>
          <a:xfrm>
            <a:off x="778367" y="5440541"/>
            <a:ext cx="4352943" cy="100367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i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Test vehicle Cree/Wolfspeed CGH60008D 8W, 6GHz GaN HEMT die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27B92C-2BD9-470D-A9F9-0FF595444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373" y="5237951"/>
            <a:ext cx="1623900" cy="146851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A7EB0CD-126D-46C3-867E-FCABAC6F1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516"/>
    </mc:Choice>
    <mc:Fallback>
      <p:transition spd="slow" advTm="112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orporate Template">
  <a:themeElements>
    <a:clrScheme name="Aerospace New Colors">
      <a:dk1>
        <a:srgbClr val="000000"/>
      </a:dk1>
      <a:lt1>
        <a:sysClr val="window" lastClr="FFFFFF"/>
      </a:lt1>
      <a:dk2>
        <a:srgbClr val="6F6F70"/>
      </a:dk2>
      <a:lt2>
        <a:srgbClr val="2E008B"/>
      </a:lt2>
      <a:accent1>
        <a:srgbClr val="5E8AB4"/>
      </a:accent1>
      <a:accent2>
        <a:srgbClr val="9B7793"/>
      </a:accent2>
      <a:accent3>
        <a:srgbClr val="FF8F1C"/>
      </a:accent3>
      <a:accent4>
        <a:srgbClr val="FFC72C"/>
      </a:accent4>
      <a:accent5>
        <a:srgbClr val="4F868E"/>
      </a:accent5>
      <a:accent6>
        <a:srgbClr val="A4D65E"/>
      </a:accent6>
      <a:hlink>
        <a:srgbClr val="5E8AB4"/>
      </a:hlink>
      <a:folHlink>
        <a:srgbClr val="4F868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tx1"/>
          </a:solidFill>
        </a:ln>
        <a:effectLst/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Master_2020 4-3" id="{256A9F7A-67BA-1B47-971B-1E6F57976416}" vid="{CEE8B450-24DF-B846-8F79-F27BC662B0A9}"/>
    </a:ext>
  </a:extLst>
</a:theme>
</file>

<file path=ppt/theme/theme2.xml><?xml version="1.0" encoding="utf-8"?>
<a:theme xmlns:a="http://schemas.openxmlformats.org/drawingml/2006/main" name="2_Corporate Template_Security Markings">
  <a:themeElements>
    <a:clrScheme name="Aerospace New Colors">
      <a:dk1>
        <a:srgbClr val="000000"/>
      </a:dk1>
      <a:lt1>
        <a:sysClr val="window" lastClr="FFFFFF"/>
      </a:lt1>
      <a:dk2>
        <a:srgbClr val="6F6F70"/>
      </a:dk2>
      <a:lt2>
        <a:srgbClr val="2E008B"/>
      </a:lt2>
      <a:accent1>
        <a:srgbClr val="5E8AB4"/>
      </a:accent1>
      <a:accent2>
        <a:srgbClr val="9B7793"/>
      </a:accent2>
      <a:accent3>
        <a:srgbClr val="FF8F1C"/>
      </a:accent3>
      <a:accent4>
        <a:srgbClr val="FFC72C"/>
      </a:accent4>
      <a:accent5>
        <a:srgbClr val="4F868E"/>
      </a:accent5>
      <a:accent6>
        <a:srgbClr val="A4D65E"/>
      </a:accent6>
      <a:hlink>
        <a:srgbClr val="5E8AB4"/>
      </a:hlink>
      <a:folHlink>
        <a:srgbClr val="4F868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tx1"/>
          </a:solidFill>
        </a:ln>
        <a:effectLst/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Master_2020 4-3" id="{256A9F7A-67BA-1B47-971B-1E6F57976416}" vid="{3DBF08A6-9183-0045-BE20-72E099ADB970}"/>
    </a:ext>
  </a:extLst>
</a:theme>
</file>

<file path=ppt/theme/theme3.xml><?xml version="1.0" encoding="utf-8"?>
<a:theme xmlns:a="http://schemas.openxmlformats.org/drawingml/2006/main" name="3_Standard Title ">
  <a:themeElements>
    <a:clrScheme name="1">
      <a:dk1>
        <a:srgbClr val="000000"/>
      </a:dk1>
      <a:lt1>
        <a:srgbClr val="FFFFFF"/>
      </a:lt1>
      <a:dk2>
        <a:srgbClr val="6F6F6F"/>
      </a:dk2>
      <a:lt2>
        <a:srgbClr val="EEECE1"/>
      </a:lt2>
      <a:accent1>
        <a:srgbClr val="5E8AB3"/>
      </a:accent1>
      <a:accent2>
        <a:srgbClr val="9B7793"/>
      </a:accent2>
      <a:accent3>
        <a:srgbClr val="FF8F1C"/>
      </a:accent3>
      <a:accent4>
        <a:srgbClr val="FFC72C"/>
      </a:accent4>
      <a:accent5>
        <a:srgbClr val="4F868E"/>
      </a:accent5>
      <a:accent6>
        <a:srgbClr val="A3D65E"/>
      </a:accent6>
      <a:hlink>
        <a:srgbClr val="5E8AB3"/>
      </a:hlink>
      <a:folHlink>
        <a:srgbClr val="4F868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Master_2020 4-3" id="{256A9F7A-67BA-1B47-971B-1E6F57976416}" vid="{4C521999-C334-AB4A-8D1F-52E5E9D3CA8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b57da1d-7a00-4ff2-b8bb-a5e2684365e0">JWVUQENKDCZD-1869372240-170829</_dlc_DocId>
    <_dlc_DocIdUrl xmlns="1b57da1d-7a00-4ff2-b8bb-a5e2684365e0">
      <Url>https://aerospacecloud.sharepoint.com/sites/corpcom/_layouts/15/DocIdRedir.aspx?ID=JWVUQENKDCZD-1869372240-170829</Url>
      <Description>JWVUQENKDCZD-1869372240-170829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0F18501010144BB62FB4FFF820D962" ma:contentTypeVersion="44" ma:contentTypeDescription="Create a new document." ma:contentTypeScope="" ma:versionID="aa47a34d045da3c405877ca4a13da0d3">
  <xsd:schema xmlns:xsd="http://www.w3.org/2001/XMLSchema" xmlns:xs="http://www.w3.org/2001/XMLSchema" xmlns:p="http://schemas.microsoft.com/office/2006/metadata/properties" xmlns:ns2="1b57da1d-7a00-4ff2-b8bb-a5e2684365e0" xmlns:ns3="1b61945e-ea42-4939-992c-499712c4dde6" xmlns:ns4="07843042-b45b-4c25-8cb3-4bb848912905" targetNamespace="http://schemas.microsoft.com/office/2006/metadata/properties" ma:root="true" ma:fieldsID="65ced913c9a4e39c5ec140bcf9dfcb1d" ns2:_="" ns3:_="" ns4:_="">
    <xsd:import namespace="1b57da1d-7a00-4ff2-b8bb-a5e2684365e0"/>
    <xsd:import namespace="1b61945e-ea42-4939-992c-499712c4dde6"/>
    <xsd:import namespace="07843042-b45b-4c25-8cb3-4bb84891290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57da1d-7a00-4ff2-b8bb-a5e2684365e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61945e-ea42-4939-992c-499712c4dde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843042-b45b-4c25-8cb3-4bb8489129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6941D5-9B70-4FCF-8431-FD2C00B4DF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61B769-D194-4AE7-9D3D-107ABC3B3746}">
  <ds:schemaRefs>
    <ds:schemaRef ds:uri="http://purl.org/dc/terms/"/>
    <ds:schemaRef ds:uri="http://schemas.openxmlformats.org/package/2006/metadata/core-properties"/>
    <ds:schemaRef ds:uri="1b61945e-ea42-4939-992c-499712c4dde6"/>
    <ds:schemaRef ds:uri="http://schemas.microsoft.com/office/2006/documentManagement/types"/>
    <ds:schemaRef ds:uri="http://schemas.microsoft.com/office/infopath/2007/PartnerControls"/>
    <ds:schemaRef ds:uri="07843042-b45b-4c25-8cb3-4bb848912905"/>
    <ds:schemaRef ds:uri="http://purl.org/dc/elements/1.1/"/>
    <ds:schemaRef ds:uri="http://schemas.microsoft.com/office/2006/metadata/properties"/>
    <ds:schemaRef ds:uri="1b57da1d-7a00-4ff2-b8bb-a5e2684365e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FBD14BE-EE1D-45F5-A725-BD6C9F4DB96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6AEA0933-B78E-400E-87B4-48DBC82433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57da1d-7a00-4ff2-b8bb-a5e2684365e0"/>
    <ds:schemaRef ds:uri="1b61945e-ea42-4939-992c-499712c4dde6"/>
    <ds:schemaRef ds:uri="07843042-b45b-4c25-8cb3-4bb848912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2020 Aerospace Template 4-3</Template>
  <TotalTime>2131</TotalTime>
  <Words>1327</Words>
  <Application>Microsoft Office PowerPoint</Application>
  <PresentationFormat>On-screen Show (4:3)</PresentationFormat>
  <Paragraphs>300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Cambria Math</vt:lpstr>
      <vt:lpstr>Symbol</vt:lpstr>
      <vt:lpstr>Times New Roman</vt:lpstr>
      <vt:lpstr>1_Corporate Template</vt:lpstr>
      <vt:lpstr>2_Corporate Template_Security Markings</vt:lpstr>
      <vt:lpstr>3_Standard Title </vt:lpstr>
      <vt:lpstr>Guidelines for Space Qualification of GaN HEMTs and MMICs  </vt:lpstr>
      <vt:lpstr>Background</vt:lpstr>
      <vt:lpstr>Failure Mechanisms in GaN HEMTs</vt:lpstr>
      <vt:lpstr>MIL PRF 19500 vis-a-vis TOR-002018-00691(A)</vt:lpstr>
      <vt:lpstr>Safe Operating Area for a GaN HEMT</vt:lpstr>
      <vt:lpstr>The IV Plane</vt:lpstr>
      <vt:lpstr>Possible Models for GaN HEMT reliability</vt:lpstr>
      <vt:lpstr>DOE plan for life testing</vt:lpstr>
      <vt:lpstr>Test plan answering the “DC v. RF” reliability question</vt:lpstr>
      <vt:lpstr>DC test system</vt:lpstr>
      <vt:lpstr>RF Test System</vt:lpstr>
      <vt:lpstr>Test Fixture</vt:lpstr>
      <vt:lpstr>Pulsed IV measurement scheme</vt:lpstr>
      <vt:lpstr>Other Issues related space usage of GaN HEMTs</vt:lpstr>
      <vt:lpstr>More Recommendations &amp; Test Protocols</vt:lpstr>
      <vt:lpstr>Conclusion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of: ‘Guidelines for Space Qualification of GaN HEMT Technology’</dc:title>
  <dc:subject/>
  <dc:creator>John R Scarpulla</dc:creator>
  <cp:keywords/>
  <dc:description/>
  <cp:lastModifiedBy>John R Scarpulla</cp:lastModifiedBy>
  <cp:revision>65</cp:revision>
  <cp:lastPrinted>2012-11-26T17:25:34Z</cp:lastPrinted>
  <dcterms:created xsi:type="dcterms:W3CDTF">2020-01-17T19:22:03Z</dcterms:created>
  <dcterms:modified xsi:type="dcterms:W3CDTF">2021-04-04T17:04:56Z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0x010100300F18501010144BB62FB4FFF820D962</vt:lpwstr>
  </property>
  <property fmtid="{D5CDD505-2E9C-101B-9397-08002B2CF9AE}" pid="3" name="_dlc_DocIdItemGuid">
    <vt:lpwstr>00ae24f0-3136-4ac7-b088-58fec3dce493</vt:lpwstr>
  </property>
</Properties>
</file>