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83252" autoAdjust="0"/>
  </p:normalViewPr>
  <p:slideViewPr>
    <p:cSldViewPr snapToGrid="0" snapToObjects="1">
      <p:cViewPr varScale="1">
        <p:scale>
          <a:sx n="75" d="100"/>
          <a:sy n="75" d="100"/>
        </p:scale>
        <p:origin x="363" y="27"/>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93648-2745-404C-AB28-DBFC1931C621}" type="datetimeFigureOut">
              <a:rPr lang="en-US" smtClean="0"/>
              <a:t>10/28/2020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18E68-0542-47E9-9A0D-1605328C58E5}" type="slidenum">
              <a:rPr lang="en-US" smtClean="0"/>
              <a:t>‹#›</a:t>
            </a:fld>
            <a:endParaRPr lang="en-US"/>
          </a:p>
        </p:txBody>
      </p:sp>
    </p:spTree>
    <p:extLst>
      <p:ext uri="{BB962C8B-B14F-4D97-AF65-F5344CB8AC3E}">
        <p14:creationId xmlns:p14="http://schemas.microsoft.com/office/powerpoint/2010/main" val="285485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pitchFamily="34" charset="-128"/>
              </a:rPr>
              <a:t>In this presentation we will answer the question, why GaN power transistors </a:t>
            </a:r>
            <a:r>
              <a:rPr lang="en-US" b="0" dirty="0">
                <a:latin typeface="Arial" charset="0"/>
                <a:ea typeface="ＭＳ Ｐゴシック" pitchFamily="34" charset="-128"/>
              </a:rPr>
              <a:t>and ICs are </a:t>
            </a:r>
            <a:r>
              <a:rPr lang="en-US" dirty="0">
                <a:latin typeface="Arial" charset="0"/>
                <a:ea typeface="ＭＳ Ｐゴシック" pitchFamily="34" charset="-128"/>
              </a:rPr>
              <a:t>the best choice for power conversion application in space-based systems.</a:t>
            </a:r>
          </a:p>
          <a:p>
            <a:endParaRPr lang="en-US" dirty="0">
              <a:latin typeface="Arial" charset="0"/>
              <a:ea typeface="ＭＳ Ｐゴシック" pitchFamily="34" charset="-128"/>
            </a:endParaRPr>
          </a:p>
          <a:p>
            <a:r>
              <a:rPr lang="en-US" dirty="0"/>
              <a:t>GaN devices offer dramatically improved performance over the aging Rad Hard silicon MOSFET, enabling a new generation of power converters in space operating at higher frequencies, higher efficiencies, and greater power densities than ever achievable before. </a:t>
            </a:r>
            <a:endParaRPr lang="en-US" dirty="0">
              <a:latin typeface="Arial"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a:t>
            </a:fld>
            <a:endParaRPr lang="en-US"/>
          </a:p>
        </p:txBody>
      </p:sp>
    </p:spTree>
    <p:extLst>
      <p:ext uri="{BB962C8B-B14F-4D97-AF65-F5344CB8AC3E}">
        <p14:creationId xmlns:p14="http://schemas.microsoft.com/office/powerpoint/2010/main" val="294004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SEE are caused by heavy ions generated by the impact of galactic cosmic rays, solar particles or energetic neutrons and protons. This can be simulated terrestrially by using a cyclotron to create beams of different ions. Two of the most common ions used to evaluate radiation tolerance of electronics components are Xenon ,with a Linear energy transfer, or LET, of about 50 MeV·cm2/mg, and Gold, with an LET of about 85 MeV·cm2/mg.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a silicon MOSFET there are two primary failure mechanisms caused by these heavy ions, single event gate rupture, or SEGR, and single event burnout, or SEB.  Single event gate rupture is caused by the energetic atom (build 1) causing such a high transient electric field across the gate oxide that the gate oxide ruptures (Build 2).</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10</a:t>
            </a:fld>
            <a:endParaRPr lang="en-US"/>
          </a:p>
        </p:txBody>
      </p:sp>
    </p:spTree>
    <p:extLst>
      <p:ext uri="{BB962C8B-B14F-4D97-AF65-F5344CB8AC3E}">
        <p14:creationId xmlns:p14="http://schemas.microsoft.com/office/powerpoint/2010/main" val="157341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Single event burnout, or SEB is caused when the energetic particle transverses the drift region of the device where there are relatively high electric fields.  The energetic particle loses its energy while generating a large number of hole electron pairs (build 1) .  These hole electron pairs cause the device to momentarily short circuit between drain and source.  This short circuit can either destroy the device, and this is call single event burnout, or the device can survive but it appears as a momentary short circuit that can cause damage to other components in the system.  This latter case is call single event upset, or SEU.</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11</a:t>
            </a:fld>
            <a:endParaRPr lang="en-US"/>
          </a:p>
        </p:txBody>
      </p:sp>
    </p:spTree>
    <p:extLst>
      <p:ext uri="{BB962C8B-B14F-4D97-AF65-F5344CB8AC3E}">
        <p14:creationId xmlns:p14="http://schemas.microsoft.com/office/powerpoint/2010/main" val="231904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a:t>
            </a:r>
            <a:r>
              <a:rPr lang="en-US" dirty="0" err="1"/>
              <a:t>eGaN</a:t>
            </a:r>
            <a:r>
              <a:rPr lang="en-US" dirty="0"/>
              <a:t> devices do not have a gate oxide, they are not prone to single event gate rupture.  Since </a:t>
            </a:r>
            <a:r>
              <a:rPr lang="en-US" dirty="0" err="1"/>
              <a:t>eGaN</a:t>
            </a:r>
            <a:r>
              <a:rPr lang="en-US" dirty="0"/>
              <a:t> devices to not have the ability to conduct large numbers of holes very efficiently, they are also not prone to single event upset.  (build 1) Shown in this graph is the primary failure mechanism for </a:t>
            </a:r>
            <a:r>
              <a:rPr lang="en-US" dirty="0" err="1"/>
              <a:t>eGaN</a:t>
            </a:r>
            <a:r>
              <a:rPr lang="en-US" dirty="0"/>
              <a:t> devices under heavy ion bombardment.  The conditions are about the maximum conditions possible, with an 85 LET beam of gold atoms pummeling the device biased at the maximum data sheet limit.  The vertical axis is the device leakage current while the horizontal axis is the number of heavy ions absorbed by the device per square centimeter.  The dotted line shows the gate-to-source leakage current, and the solid line shows the drain-to-source leakage current for three separate FBG10N30 100 V </a:t>
            </a:r>
            <a:r>
              <a:rPr lang="en-US" dirty="0" err="1"/>
              <a:t>eGaN</a:t>
            </a:r>
            <a:r>
              <a:rPr lang="en-US" dirty="0"/>
              <a:t> transistors.  Note that the gate leakage does not go up during bombardment.  The drain-source leakage, however, does start to rise as the displacement damage from the heavy ions increases. </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12</a:t>
            </a:fld>
            <a:endParaRPr lang="en-US"/>
          </a:p>
        </p:txBody>
      </p:sp>
    </p:spTree>
    <p:extLst>
      <p:ext uri="{BB962C8B-B14F-4D97-AF65-F5344CB8AC3E}">
        <p14:creationId xmlns:p14="http://schemas.microsoft.com/office/powerpoint/2010/main" val="418444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EPC Space has tested many products for SEE under varied conditions. </a:t>
            </a:r>
          </a:p>
          <a:p>
            <a:pPr marL="0" indent="0">
              <a:buFont typeface="Arial" panose="020B0604020202020204" pitchFamily="34" charset="0"/>
              <a:buNone/>
            </a:pPr>
            <a:r>
              <a:rPr lang="en-US" dirty="0"/>
              <a:t>40 V and 100 V product did not fail under any conditions up to full rated voltage and 87 LET. (build 1) Shown here on the left are the results from several FBG20N18 200 V products.  (build 2) In the red circle you can see that the first failures occurred at 85 LET and 190 V. (build 3) The FBG30N04 300 V product, on the right, failed at 85 LET and 310 V (build 4).</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13</a:t>
            </a:fld>
            <a:endParaRPr lang="en-US"/>
          </a:p>
        </p:txBody>
      </p:sp>
    </p:spTree>
    <p:extLst>
      <p:ext uri="{BB962C8B-B14F-4D97-AF65-F5344CB8AC3E}">
        <p14:creationId xmlns:p14="http://schemas.microsoft.com/office/powerpoint/2010/main" val="2305242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shown that </a:t>
            </a:r>
            <a:r>
              <a:rPr lang="en-US" dirty="0" err="1"/>
              <a:t>eGaN</a:t>
            </a:r>
            <a:r>
              <a:rPr lang="en-US" dirty="0"/>
              <a:t> devices outperform the aging Rad Hard silicon MOSFET in radiation tests, let’s look at the electrical performance comparison.  Here we are comparing two 100 V Rad Hard </a:t>
            </a:r>
            <a:r>
              <a:rPr lang="en-US" dirty="0" err="1"/>
              <a:t>eGaN</a:t>
            </a:r>
            <a:r>
              <a:rPr lang="en-US" dirty="0"/>
              <a:t> transistors against the IRHNA67160 power MOSFET from Infineon.  Highlighted in green are the characteristics of the </a:t>
            </a:r>
            <a:r>
              <a:rPr lang="en-US" dirty="0" err="1"/>
              <a:t>eGaN</a:t>
            </a:r>
            <a:r>
              <a:rPr lang="en-US" dirty="0"/>
              <a:t> transistor that are superior to their MOSFET counterpart.  On the left, the FBG10N30 packaged part from EPC Space has half the on-resistance, yet is one-tenth the size and has about one-twentieth the gate and gate-drain charges that determine switching speed.  In addition, the radiation resistance is significantly higher.  The device on the right is a smaller part in the 100 V range, yet displays similar relative superiority.</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14</a:t>
            </a:fld>
            <a:endParaRPr lang="en-US"/>
          </a:p>
        </p:txBody>
      </p:sp>
    </p:spTree>
    <p:extLst>
      <p:ext uri="{BB962C8B-B14F-4D97-AF65-F5344CB8AC3E}">
        <p14:creationId xmlns:p14="http://schemas.microsoft.com/office/powerpoint/2010/main" val="404692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200 V the difference in electrical performance of the </a:t>
            </a:r>
            <a:r>
              <a:rPr lang="en-US" dirty="0" err="1"/>
              <a:t>eGaN</a:t>
            </a:r>
            <a:r>
              <a:rPr lang="en-US" dirty="0"/>
              <a:t> transistors is even greater.  The device on the left has similar on-resistance to its MOSFET counterpart, yet is one-tenth the size, and has about 30 times better switching performance while demonstrating superior radiation resistance.  The smaller device on the right has about the same performance ratios.</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15</a:t>
            </a:fld>
            <a:endParaRPr lang="en-US"/>
          </a:p>
        </p:txBody>
      </p:sp>
    </p:spTree>
    <p:extLst>
      <p:ext uri="{BB962C8B-B14F-4D97-AF65-F5344CB8AC3E}">
        <p14:creationId xmlns:p14="http://schemas.microsoft.com/office/powerpoint/2010/main" val="2718048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we’ve examined the superior radiation and electrical performance of </a:t>
            </a:r>
            <a:r>
              <a:rPr lang="en-US" dirty="0" err="1"/>
              <a:t>eGaN</a:t>
            </a:r>
            <a:r>
              <a:rPr lang="en-US" dirty="0"/>
              <a:t> devices, let’s take a look at some of the applications where these products are used.</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16</a:t>
            </a:fld>
            <a:endParaRPr lang="en-US"/>
          </a:p>
        </p:txBody>
      </p:sp>
    </p:spTree>
    <p:extLst>
      <p:ext uri="{BB962C8B-B14F-4D97-AF65-F5344CB8AC3E}">
        <p14:creationId xmlns:p14="http://schemas.microsoft.com/office/powerpoint/2010/main" val="118553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supplies used in harsh environments, such as space, high-altitude flight, or high-reliability military applications must be resistant to damage or malfunctions caused by ionizing radiation.</a:t>
            </a:r>
          </a:p>
          <a:p>
            <a:r>
              <a:rPr lang="en-US" dirty="0"/>
              <a:t>Rad Hard GaN enables power converters operating at </a:t>
            </a:r>
            <a:r>
              <a:rPr lang="en-US" b="0" dirty="0"/>
              <a:t>higher frequencies, higher efficiencies, and greater power densities for Micro, LEO, GEO satellites, along with deep space and outer space explorations.</a:t>
            </a:r>
          </a:p>
          <a:p>
            <a:endParaRPr lang="en-US" b="0" dirty="0"/>
          </a:p>
          <a:p>
            <a:r>
              <a:rPr lang="en-US" sz="1200" kern="1200" dirty="0">
                <a:solidFill>
                  <a:schemeClr val="tx1"/>
                </a:solidFill>
                <a:effectLst/>
                <a:latin typeface="+mn-lt"/>
                <a:ea typeface="+mn-ea"/>
                <a:cs typeface="+mn-cs"/>
              </a:rPr>
              <a:t>Here’s an example of a space-qualified DC-DC converter for satellite power from our friends at VPT using Rad Hard GaN FETs from EPC Space. The peak efficiency reaches 96%, compared to typical MOSFET solutions which do not typically exceed </a:t>
            </a:r>
            <a:r>
              <a:rPr lang="en-US" sz="1200" b="0" kern="1200" dirty="0">
                <a:solidFill>
                  <a:srgbClr val="FF0000"/>
                </a:solidFill>
                <a:effectLst/>
                <a:latin typeface="+mn-lt"/>
                <a:ea typeface="+mn-ea"/>
                <a:cs typeface="+mn-cs"/>
              </a:rPr>
              <a:t>the low 90% range</a:t>
            </a:r>
            <a:endParaRPr lang="en-US" b="0" dirty="0"/>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17</a:t>
            </a:fld>
            <a:endParaRPr lang="en-US"/>
          </a:p>
        </p:txBody>
      </p:sp>
    </p:spTree>
    <p:extLst>
      <p:ext uri="{BB962C8B-B14F-4D97-AF65-F5344CB8AC3E}">
        <p14:creationId xmlns:p14="http://schemas.microsoft.com/office/powerpoint/2010/main" val="2137851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application in space for GaN is lidar.  Lidar systems provide the “eyes” for autonomous navigation and docking for rendezvous missions and robotics used in space. The shorter the laser beam pulse, the higher the resolution of the lidar images. GaN devices provide this needed </a:t>
            </a:r>
            <a:r>
              <a:rPr lang="en-US" b="0" dirty="0"/>
              <a:t>speed, increase the efficiency, and shrink the size </a:t>
            </a:r>
            <a:r>
              <a:rPr lang="en-US" dirty="0"/>
              <a:t>for lidar.</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18</a:t>
            </a:fld>
            <a:endParaRPr lang="en-US"/>
          </a:p>
        </p:txBody>
      </p:sp>
    </p:spTree>
    <p:extLst>
      <p:ext uri="{BB962C8B-B14F-4D97-AF65-F5344CB8AC3E}">
        <p14:creationId xmlns:p14="http://schemas.microsoft.com/office/powerpoint/2010/main" val="817104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Reaction Wheels are a critical component for satellites as it enables them to stay orientated and reposition while in orbit.  The reaction wheel operates by controlling the rotational speed of the electric motor attached to the flywheel.  Rad Hard GaN power devices provide the small size, light weight, and precision control that DC motors require and can withstand the harsh environment.</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19</a:t>
            </a:fld>
            <a:endParaRPr lang="en-US"/>
          </a:p>
        </p:txBody>
      </p:sp>
    </p:spTree>
    <p:extLst>
      <p:ext uri="{BB962C8B-B14F-4D97-AF65-F5344CB8AC3E}">
        <p14:creationId xmlns:p14="http://schemas.microsoft.com/office/powerpoint/2010/main" val="350298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 1) First, we will explain why </a:t>
            </a:r>
            <a:r>
              <a:rPr lang="en-US" dirty="0" err="1"/>
              <a:t>eGaN</a:t>
            </a:r>
            <a:r>
              <a:rPr lang="en-US" dirty="0"/>
              <a:t> devices exhibit such superior radiation tolerance compared with silicon MOSFETs.  (Build 2) We explore some of the failure mechanisms in GaN and how they impact radiation performance.  (Build 3) We will then show how superior is the electrical performance of </a:t>
            </a:r>
            <a:r>
              <a:rPr lang="en-US" dirty="0" err="1"/>
              <a:t>eGaN</a:t>
            </a:r>
            <a:r>
              <a:rPr lang="en-US" dirty="0"/>
              <a:t> transistors compared with the most popular Rad Hard MOSFETs. (Build 4) Lastly, we will discuss some spaceborne systems where GaN is enabling higher radiation and system performance compared to silicon solutions.</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2</a:t>
            </a:fld>
            <a:endParaRPr lang="en-US"/>
          </a:p>
        </p:txBody>
      </p:sp>
    </p:spTree>
    <p:extLst>
      <p:ext uri="{BB962C8B-B14F-4D97-AF65-F5344CB8AC3E}">
        <p14:creationId xmlns:p14="http://schemas.microsoft.com/office/powerpoint/2010/main" val="131904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ion thruster is a form of electric drive used for in-mission spacecraft propulsion with uses such as orientation and positioning of satellites and interplanetary propulsion of low-mass robotic vehicles. Rad hard GaN enables </a:t>
            </a:r>
            <a:r>
              <a:rPr lang="en-US" b="0" dirty="0"/>
              <a:t>smaller, lighter, more efficient power </a:t>
            </a:r>
            <a:r>
              <a:rPr lang="en-US" dirty="0"/>
              <a:t>supply to these systems, increasing the power delivery.</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20</a:t>
            </a:fld>
            <a:endParaRPr lang="en-US"/>
          </a:p>
        </p:txBody>
      </p:sp>
    </p:spTree>
    <p:extLst>
      <p:ext uri="{BB962C8B-B14F-4D97-AF65-F5344CB8AC3E}">
        <p14:creationId xmlns:p14="http://schemas.microsoft.com/office/powerpoint/2010/main" val="4015416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US" sz="1200" dirty="0"/>
              <a:t>In summary, (build 1) </a:t>
            </a:r>
            <a:r>
              <a:rPr lang="en-US" sz="1200" dirty="0" err="1"/>
              <a:t>eGaN</a:t>
            </a:r>
            <a:r>
              <a:rPr lang="en-US" sz="1200" dirty="0"/>
              <a:t> devices have significantly different failure mechanisms compared to silicon MOSFETs.</a:t>
            </a:r>
          </a:p>
          <a:p>
            <a:pPr>
              <a:spcBef>
                <a:spcPts val="1800"/>
              </a:spcBef>
            </a:pPr>
            <a:r>
              <a:rPr lang="en-US" sz="1200" dirty="0"/>
              <a:t>(build 2) When exposed to various forms of radiation, </a:t>
            </a:r>
            <a:r>
              <a:rPr lang="en-US" sz="1200" dirty="0" err="1"/>
              <a:t>eGaN</a:t>
            </a:r>
            <a:r>
              <a:rPr lang="en-US" sz="1200" dirty="0"/>
              <a:t> devices are more rugged that Rad Hard MOSFETs.</a:t>
            </a:r>
          </a:p>
          <a:p>
            <a:pPr>
              <a:spcBef>
                <a:spcPts val="1800"/>
              </a:spcBef>
            </a:pPr>
            <a:r>
              <a:rPr lang="en-US" sz="1200" dirty="0"/>
              <a:t>(build 3) The electrical performance of </a:t>
            </a:r>
            <a:r>
              <a:rPr lang="en-US" sz="1200" dirty="0" err="1"/>
              <a:t>eGaN</a:t>
            </a:r>
            <a:r>
              <a:rPr lang="en-US" sz="1200" dirty="0"/>
              <a:t> devices is many times superior to the aging silicon power MOSFET.</a:t>
            </a:r>
          </a:p>
          <a:p>
            <a:pPr>
              <a:spcBef>
                <a:spcPts val="1800"/>
              </a:spcBef>
            </a:pPr>
            <a:r>
              <a:rPr lang="en-US" sz="1200" dirty="0"/>
              <a:t>(build 4) </a:t>
            </a:r>
            <a:r>
              <a:rPr lang="en-US" sz="1200" dirty="0" err="1"/>
              <a:t>eGaN</a:t>
            </a:r>
            <a:r>
              <a:rPr lang="en-US" sz="1200" dirty="0"/>
              <a:t> devices are the most efficient, smallest, most </a:t>
            </a:r>
            <a:r>
              <a:rPr lang="en-US" sz="1200" dirty="0" err="1"/>
              <a:t>reliaible</a:t>
            </a:r>
            <a:r>
              <a:rPr lang="en-US" sz="1200" dirty="0"/>
              <a:t> solution for spaceborne systems including DC-DC power converters, lidar systems, motor drives, and ion thrusters.</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21</a:t>
            </a:fld>
            <a:endParaRPr lang="en-US"/>
          </a:p>
        </p:txBody>
      </p:sp>
    </p:spTree>
    <p:extLst>
      <p:ext uri="{BB962C8B-B14F-4D97-AF65-F5344CB8AC3E}">
        <p14:creationId xmlns:p14="http://schemas.microsoft.com/office/powerpoint/2010/main" val="315796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please visit </a:t>
            </a:r>
            <a:r>
              <a:rPr lang="en-US" dirty="0" err="1"/>
              <a:t>epc.space</a:t>
            </a:r>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22</a:t>
            </a:fld>
            <a:endParaRPr lang="en-US"/>
          </a:p>
        </p:txBody>
      </p:sp>
    </p:spTree>
    <p:extLst>
      <p:ext uri="{BB962C8B-B14F-4D97-AF65-F5344CB8AC3E}">
        <p14:creationId xmlns:p14="http://schemas.microsoft.com/office/powerpoint/2010/main" val="138017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types of radiation experienced by semiconductors in space.  Devices in satellites in orbit around our earth, or in exploration satellites visiting our most distant parts of our solar system, all experience some form of high-energy radiation bombardment.  Three of the primary types of radiation are (build 1) gamma radiation, (build 2) neutron radiation, and (build 3) heavy ion bombardment.</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3</a:t>
            </a:fld>
            <a:endParaRPr lang="en-US"/>
          </a:p>
        </p:txBody>
      </p:sp>
    </p:spTree>
    <p:extLst>
      <p:ext uri="{BB962C8B-B14F-4D97-AF65-F5344CB8AC3E}">
        <p14:creationId xmlns:p14="http://schemas.microsoft.com/office/powerpoint/2010/main" val="364950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energetic particle can cause damage to a semiconductor in three primary ways; (build 1) it can cause traps in non-conducting layers, (build 2) it can cause physical damage to the crystal – also called displacement damage, or (build 3) it can generate a cloud of electron-hole pairs that will cause the device to momentarily conduct, and possibly burn out in the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eGaN</a:t>
            </a:r>
            <a:r>
              <a:rPr lang="en-US" sz="1200" kern="1200" dirty="0">
                <a:solidFill>
                  <a:schemeClr val="tx1"/>
                </a:solidFill>
                <a:effectLst/>
                <a:latin typeface="+mn-lt"/>
                <a:ea typeface="+mn-ea"/>
                <a:cs typeface="+mn-cs"/>
              </a:rPr>
              <a:t> devices energetic particles cannot generate momentary short-circuit conditions because you cannot generate mobile hole-electron pairs.  So we will focus on the first two mechanisms (build 4), trapping and physical damage.</a:t>
            </a:r>
            <a:endParaRPr lang="en-US" dirty="0"/>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4</a:t>
            </a:fld>
            <a:endParaRPr lang="en-US"/>
          </a:p>
        </p:txBody>
      </p:sp>
    </p:spTree>
    <p:extLst>
      <p:ext uri="{BB962C8B-B14F-4D97-AF65-F5344CB8AC3E}">
        <p14:creationId xmlns:p14="http://schemas.microsoft.com/office/powerpoint/2010/main" val="125772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Gamma radiation consists of high energy photons that interact with electrons.  Here is a cross section of a typical silicon MOSFET.  It is a vertical device with the source and gate on the top surface, and the drain on the bottom surface.  The gate electrode is separated from the channel region by a thin silicon dioxide layer (build 1).  In a silicon based MOSFET, the gamma radiation knocks an electron out of the silicon dioxide layer leaving behind a positively charged trap in the gate oxide (build 2).   These positive charges reduce the threshold voltage of the device until the transistor goes from normally off – or enhancement mode – to normally on – or depletion mode. At this point the system will need a negative voltage to turn the MOSFET off.  Typical ratings for Rad Hard devices range from 100 kilo </a:t>
            </a:r>
            <a:r>
              <a:rPr lang="en-US" sz="1200" dirty="0" err="1">
                <a:latin typeface="Arial" panose="020B0604020202020204" pitchFamily="34" charset="0"/>
                <a:cs typeface="Arial" panose="020B0604020202020204" pitchFamily="34" charset="0"/>
              </a:rPr>
              <a:t>Rads</a:t>
            </a:r>
            <a:r>
              <a:rPr lang="en-US" sz="1200" dirty="0">
                <a:latin typeface="Arial" panose="020B0604020202020204" pitchFamily="34" charset="0"/>
                <a:cs typeface="Arial" panose="020B0604020202020204" pitchFamily="34" charset="0"/>
              </a:rPr>
              <a:t> to 300 kilo </a:t>
            </a:r>
            <a:r>
              <a:rPr lang="en-US" sz="1200" dirty="0" err="1">
                <a:latin typeface="Arial" panose="020B0604020202020204" pitchFamily="34" charset="0"/>
                <a:cs typeface="Arial" panose="020B0604020202020204" pitchFamily="34" charset="0"/>
              </a:rPr>
              <a:t>Rads</a:t>
            </a:r>
            <a:r>
              <a:rPr lang="en-US" sz="1200" dirty="0">
                <a:latin typeface="Arial" panose="020B0604020202020204" pitchFamily="34" charset="0"/>
                <a:cs typeface="Arial" panose="020B0604020202020204" pitchFamily="34" charset="0"/>
              </a:rPr>
              <a:t>.  In some cases, devices can be made to go up to 1 M Rad, but these tend to be very expensive.</a:t>
            </a:r>
            <a:endParaRPr lang="en-US" dirty="0"/>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5</a:t>
            </a:fld>
            <a:endParaRPr lang="en-US"/>
          </a:p>
        </p:txBody>
      </p:sp>
    </p:spTree>
    <p:extLst>
      <p:ext uri="{BB962C8B-B14F-4D97-AF65-F5344CB8AC3E}">
        <p14:creationId xmlns:p14="http://schemas.microsoft.com/office/powerpoint/2010/main" val="67364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Enhancement mode GaN devices are built very differently from a silicon MOSFET.  All three terminals, gate, source, and drain, are located on the top surface.  Like in a silicon MOSFET, conduction between source and drain is modulated by biasing the gate electrode from zero volts to a positive voltage – usually 5 V.  Notice that the gate is separated from the underlying channel by an aluminum gallium nitride layer (build 1)  This layer does not accumulate charge when subjected to gamma radiation.</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6</a:t>
            </a:fld>
            <a:endParaRPr lang="en-US"/>
          </a:p>
        </p:txBody>
      </p:sp>
    </p:spTree>
    <p:extLst>
      <p:ext uri="{BB962C8B-B14F-4D97-AF65-F5344CB8AC3E}">
        <p14:creationId xmlns:p14="http://schemas.microsoft.com/office/powerpoint/2010/main" val="58511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demonstrate this performance, we subjected our 100 V family of </a:t>
            </a:r>
            <a:r>
              <a:rPr lang="en-US" dirty="0" err="1"/>
              <a:t>eGaN</a:t>
            </a:r>
            <a:r>
              <a:rPr lang="en-US" dirty="0"/>
              <a:t> transistors to 500 k Rad of Gamma radiation.  We measured the leakage currents from drain to source and gate to source, as well as the threshold voltage and on-resistance of the devices at various checkpoints along the way, confirming that there are no significant changes in device performance.  We have since taken devices out to 50 </a:t>
            </a:r>
            <a:r>
              <a:rPr lang="en-US" dirty="0" err="1"/>
              <a:t>Mrads</a:t>
            </a:r>
            <a:r>
              <a:rPr lang="en-US" dirty="0"/>
              <a:t> confirming that </a:t>
            </a:r>
            <a:r>
              <a:rPr lang="en-US" dirty="0" err="1"/>
              <a:t>eGaN</a:t>
            </a:r>
            <a:r>
              <a:rPr lang="en-US" dirty="0"/>
              <a:t> devices will not be the first part to fail due to gamma radiation in any space system.</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7</a:t>
            </a:fld>
            <a:endParaRPr lang="en-US"/>
          </a:p>
        </p:txBody>
      </p:sp>
    </p:spTree>
    <p:extLst>
      <p:ext uri="{BB962C8B-B14F-4D97-AF65-F5344CB8AC3E}">
        <p14:creationId xmlns:p14="http://schemas.microsoft.com/office/powerpoint/2010/main" val="262291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failure mechanism for devices under neutron bombardment is displacement damage.  High energy neutrons will scatter off atoms in the crystal lattice and leave behind lattice defects. Here we are showing the impact of neutron radiation at doses up to 1 x 10</a:t>
            </a:r>
            <a:r>
              <a:rPr lang="en-US" baseline="30000" dirty="0"/>
              <a:t>15</a:t>
            </a:r>
            <a:r>
              <a:rPr lang="en-US" dirty="0"/>
              <a:t> per square cm. As with gamma radiation, the impact of neutrons on the GaN crystal and the entire device structure is minimal. </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8</a:t>
            </a:fld>
            <a:endParaRPr lang="en-US"/>
          </a:p>
        </p:txBody>
      </p:sp>
    </p:spTree>
    <p:extLst>
      <p:ext uri="{BB962C8B-B14F-4D97-AF65-F5344CB8AC3E}">
        <p14:creationId xmlns:p14="http://schemas.microsoft.com/office/powerpoint/2010/main" val="407943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reason for </a:t>
            </a:r>
            <a:r>
              <a:rPr lang="en-US" dirty="0" err="1"/>
              <a:t>GaN’s</a:t>
            </a:r>
            <a:r>
              <a:rPr lang="en-US" dirty="0"/>
              <a:t> superior performance under neutron radiation is that GaN has a much higher displacement threshold energy compared with silicon.  In this graph you can see the displacement energy on the vertical axis compared with the inverse of the lattice constant for various crystals.  (build 1) Note how much higher the displacement energy of GaN is compared with silicon.</a:t>
            </a:r>
          </a:p>
          <a:p>
            <a:endParaRPr lang="en-US" dirty="0"/>
          </a:p>
        </p:txBody>
      </p:sp>
      <p:sp>
        <p:nvSpPr>
          <p:cNvPr id="4" name="Slide Number Placeholder 3"/>
          <p:cNvSpPr>
            <a:spLocks noGrp="1"/>
          </p:cNvSpPr>
          <p:nvPr>
            <p:ph type="sldNum" sz="quarter" idx="5"/>
          </p:nvPr>
        </p:nvSpPr>
        <p:spPr/>
        <p:txBody>
          <a:bodyPr/>
          <a:lstStyle/>
          <a:p>
            <a:fld id="{B2E18E68-0542-47E9-9A0D-1605328C58E5}" type="slidenum">
              <a:rPr lang="en-US" smtClean="0"/>
              <a:t>9</a:t>
            </a:fld>
            <a:endParaRPr lang="en-US"/>
          </a:p>
        </p:txBody>
      </p:sp>
    </p:spTree>
    <p:extLst>
      <p:ext uri="{BB962C8B-B14F-4D97-AF65-F5344CB8AC3E}">
        <p14:creationId xmlns:p14="http://schemas.microsoft.com/office/powerpoint/2010/main" val="1575320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descr="A picture containing nature, blue, sky, water&#10;&#10;Description automatically generated">
            <a:extLst>
              <a:ext uri="{FF2B5EF4-FFF2-40B4-BE49-F238E27FC236}">
                <a16:creationId xmlns:a16="http://schemas.microsoft.com/office/drawing/2014/main" id="{A143E2E1-DA84-2E4A-B55A-4006D4C0F2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F5E07E3F-0306-BF43-A4DD-BE09B12C35A4}"/>
              </a:ext>
            </a:extLst>
          </p:cNvPr>
          <p:cNvPicPr>
            <a:picLocks noChangeAspect="1"/>
          </p:cNvPicPr>
          <p:nvPr userDrawn="1"/>
        </p:nvPicPr>
        <p:blipFill>
          <a:blip r:embed="rId3"/>
          <a:stretch>
            <a:fillRect/>
          </a:stretch>
        </p:blipFill>
        <p:spPr>
          <a:xfrm>
            <a:off x="2209800" y="2867819"/>
            <a:ext cx="8037560" cy="1122362"/>
          </a:xfrm>
          <a:prstGeom prst="rect">
            <a:avLst/>
          </a:prstGeom>
        </p:spPr>
      </p:pic>
    </p:spTree>
    <p:extLst>
      <p:ext uri="{BB962C8B-B14F-4D97-AF65-F5344CB8AC3E}">
        <p14:creationId xmlns:p14="http://schemas.microsoft.com/office/powerpoint/2010/main" val="196156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D6D4BFE-B36B-4D44-BC8E-2470B29A5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6" name="Slide Number Placeholder 5">
            <a:extLst>
              <a:ext uri="{FF2B5EF4-FFF2-40B4-BE49-F238E27FC236}">
                <a16:creationId xmlns:a16="http://schemas.microsoft.com/office/drawing/2014/main" id="{80CDB116-ED7D-4491-B0AB-C474840F8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210720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EBC9-1831-DE49-B4BD-57705E28C39A}"/>
              </a:ext>
            </a:extLst>
          </p:cNvPr>
          <p:cNvSpPr>
            <a:spLocks noGrp="1"/>
          </p:cNvSpPr>
          <p:nvPr>
            <p:ph type="title"/>
          </p:nvPr>
        </p:nvSpPr>
        <p:spPr>
          <a:xfrm>
            <a:off x="839788" y="864601"/>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FBEDAB-75CF-D246-8091-FA604B68D32D}"/>
              </a:ext>
            </a:extLst>
          </p:cNvPr>
          <p:cNvSpPr>
            <a:spLocks noGrp="1"/>
          </p:cNvSpPr>
          <p:nvPr>
            <p:ph idx="1"/>
          </p:nvPr>
        </p:nvSpPr>
        <p:spPr>
          <a:xfrm>
            <a:off x="5183188" y="13948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079587-65B1-7E4B-9159-65CCF860CC87}"/>
              </a:ext>
            </a:extLst>
          </p:cNvPr>
          <p:cNvSpPr>
            <a:spLocks noGrp="1"/>
          </p:cNvSpPr>
          <p:nvPr>
            <p:ph type="body" sz="half" idx="2"/>
          </p:nvPr>
        </p:nvSpPr>
        <p:spPr>
          <a:xfrm>
            <a:off x="839788" y="24648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1E3AC454-7498-488F-B76B-2D30C16DFDEE}"/>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9" name="Slide Number Placeholder 5">
            <a:extLst>
              <a:ext uri="{FF2B5EF4-FFF2-40B4-BE49-F238E27FC236}">
                <a16:creationId xmlns:a16="http://schemas.microsoft.com/office/drawing/2014/main" id="{72B73450-9FB1-48E9-9A6F-E9011B7835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378504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A8C3C-2F37-5C4A-A738-F881B14E9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84C531-C056-7A44-8BAE-F83058759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45F5E64-3913-5840-BD76-E0ED1FF0A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CECA6F3D-958A-4521-9FF0-4C295EF45BB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9" name="Slide Number Placeholder 5">
            <a:extLst>
              <a:ext uri="{FF2B5EF4-FFF2-40B4-BE49-F238E27FC236}">
                <a16:creationId xmlns:a16="http://schemas.microsoft.com/office/drawing/2014/main" id="{5A11C9C0-15BD-41E3-ABCC-26D3BAEBFE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2396551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DF9E-0921-5F40-9AE5-65532AE2D077}"/>
              </a:ext>
            </a:extLst>
          </p:cNvPr>
          <p:cNvSpPr>
            <a:spLocks noGrp="1"/>
          </p:cNvSpPr>
          <p:nvPr>
            <p:ph type="title"/>
          </p:nvPr>
        </p:nvSpPr>
        <p:spPr>
          <a:xfrm>
            <a:off x="838200" y="672927"/>
            <a:ext cx="10515600" cy="1325563"/>
          </a:xfrm>
        </p:spPr>
        <p:txBody>
          <a:bodyPr>
            <a:normAutofit/>
          </a:bodyPr>
          <a:lstStyle>
            <a:lvl1pPr algn="l" defTabSz="914400" rtl="0" eaLnBrk="1" latinLnBrk="0" hangingPunct="1">
              <a:lnSpc>
                <a:spcPct val="90000"/>
              </a:lnSpc>
              <a:spcBef>
                <a:spcPct val="0"/>
              </a:spcBef>
              <a:buNone/>
              <a:defRPr lang="en-US" sz="4400" b="1" kern="1200">
                <a:solidFill>
                  <a:schemeClr val="accent1"/>
                </a:solidFill>
                <a:latin typeface="Helvetica" panose="020B0604020202020204" pitchFamily="34" charset="0"/>
                <a:ea typeface="+mj-ea"/>
                <a:cs typeface="Helvetica"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3816C35-90F3-EE4C-8A60-1E587FA06B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408699F-BC2E-47A1-89F9-061188174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8" name="Slide Number Placeholder 5">
            <a:extLst>
              <a:ext uri="{FF2B5EF4-FFF2-40B4-BE49-F238E27FC236}">
                <a16:creationId xmlns:a16="http://schemas.microsoft.com/office/drawing/2014/main" id="{47E6521A-1908-426C-8D52-247AFB727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1419265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E22814-E726-C547-9BC2-9EFA0542E8DE}"/>
              </a:ext>
            </a:extLst>
          </p:cNvPr>
          <p:cNvSpPr>
            <a:spLocks noGrp="1"/>
          </p:cNvSpPr>
          <p:nvPr>
            <p:ph type="title" orient="vert"/>
          </p:nvPr>
        </p:nvSpPr>
        <p:spPr>
          <a:xfrm>
            <a:off x="8724900" y="923452"/>
            <a:ext cx="2628900" cy="544362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E73289-ADA4-D64B-AA2A-A10D69CFD7ED}"/>
              </a:ext>
            </a:extLst>
          </p:cNvPr>
          <p:cNvSpPr>
            <a:spLocks noGrp="1"/>
          </p:cNvSpPr>
          <p:nvPr>
            <p:ph type="body" orient="vert" idx="1"/>
          </p:nvPr>
        </p:nvSpPr>
        <p:spPr>
          <a:xfrm>
            <a:off x="838200" y="923452"/>
            <a:ext cx="7734300" cy="5443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F734181-5E9B-4D00-91B8-492F2F1999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8" name="Slide Number Placeholder 5">
            <a:extLst>
              <a:ext uri="{FF2B5EF4-FFF2-40B4-BE49-F238E27FC236}">
                <a16:creationId xmlns:a16="http://schemas.microsoft.com/office/drawing/2014/main" id="{50D9BC53-3FE7-48D8-9877-70440E6CE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420265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8763" y="603971"/>
            <a:ext cx="10993549" cy="889851"/>
          </a:xfrm>
          <a:effectLst/>
        </p:spPr>
        <p:txBody>
          <a:bodyPr anchor="b">
            <a:normAutofit/>
          </a:bodyPr>
          <a:lstStyle>
            <a:lvl1pPr algn="l" defTabSz="914400" rtl="0" eaLnBrk="1" latinLnBrk="0" hangingPunct="1">
              <a:lnSpc>
                <a:spcPct val="90000"/>
              </a:lnSpc>
              <a:spcBef>
                <a:spcPct val="0"/>
              </a:spcBef>
              <a:buNone/>
              <a:defRPr lang="en-US" sz="4400" b="1" kern="1200" dirty="0">
                <a:solidFill>
                  <a:schemeClr val="accent1"/>
                </a:solidFill>
                <a:latin typeface="Helvetica" panose="020B0604020202020204" pitchFamily="34" charset="0"/>
                <a:ea typeface="+mj-ea"/>
                <a:cs typeface="Helvetica"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763" y="1515060"/>
            <a:ext cx="10993546" cy="590321"/>
          </a:xfrm>
          <a:prstGeom prst="rect">
            <a:avLst/>
          </a:prstGeo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Content Placeholder 3">
            <a:extLst>
              <a:ext uri="{FF2B5EF4-FFF2-40B4-BE49-F238E27FC236}">
                <a16:creationId xmlns:a16="http://schemas.microsoft.com/office/drawing/2014/main" id="{50A1A658-C697-48B6-A38E-1EE8EB21634D}"/>
              </a:ext>
            </a:extLst>
          </p:cNvPr>
          <p:cNvSpPr>
            <a:spLocks noGrp="1"/>
          </p:cNvSpPr>
          <p:nvPr>
            <p:ph sz="half" idx="2"/>
          </p:nvPr>
        </p:nvSpPr>
        <p:spPr>
          <a:xfrm>
            <a:off x="581192" y="2097297"/>
            <a:ext cx="11029616" cy="3877985"/>
          </a:xfrm>
          <a:prstGeom prst="rect">
            <a:avLst/>
          </a:prstGeom>
        </p:spPr>
        <p:txBody>
          <a:bodyPr anchor="t">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777E459-F297-46D1-9DBF-47405BC7A23D}"/>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10" name="Slide Number Placeholder 5">
            <a:extLst>
              <a:ext uri="{FF2B5EF4-FFF2-40B4-BE49-F238E27FC236}">
                <a16:creationId xmlns:a16="http://schemas.microsoft.com/office/drawing/2014/main" id="{2B61ADE7-9528-4DF9-8946-EF31F7C966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113417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856057"/>
            <a:ext cx="11029616" cy="474794"/>
          </a:xfrm>
        </p:spPr>
        <p:txBody>
          <a:bodyPr>
            <a:noAutofit/>
          </a:bodyPr>
          <a:lstStyle>
            <a:lvl1pPr algn="l" defTabSz="914400" rtl="0" eaLnBrk="1" latinLnBrk="0" hangingPunct="1">
              <a:lnSpc>
                <a:spcPct val="90000"/>
              </a:lnSpc>
              <a:spcBef>
                <a:spcPct val="0"/>
              </a:spcBef>
              <a:buNone/>
              <a:defRPr lang="en-US" sz="4400" b="1" kern="1200" dirty="0">
                <a:solidFill>
                  <a:schemeClr val="accent1"/>
                </a:solidFill>
                <a:latin typeface="Helvetica" panose="020B0604020202020204" pitchFamily="34" charset="0"/>
                <a:ea typeface="+mj-ea"/>
                <a:cs typeface="Helvetica" panose="020B0604020202020204" pitchFamily="34" charset="0"/>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A251A69E-2577-42CE-8F19-B8BAF8BC6B3A}"/>
              </a:ext>
            </a:extLst>
          </p:cNvPr>
          <p:cNvSpPr>
            <a:spLocks noGrp="1"/>
          </p:cNvSpPr>
          <p:nvPr>
            <p:ph sz="half" idx="2"/>
          </p:nvPr>
        </p:nvSpPr>
        <p:spPr>
          <a:xfrm>
            <a:off x="581192" y="1623225"/>
            <a:ext cx="11029616" cy="3877985"/>
          </a:xfrm>
          <a:prstGeom prst="rect">
            <a:avLst/>
          </a:prstGeom>
        </p:spPr>
        <p:txBody>
          <a:bodyPr anchor="t">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D215D931-2C02-4315-A819-EA59AD956FB9}"/>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10" name="Slide Number Placeholder 5">
            <a:extLst>
              <a:ext uri="{FF2B5EF4-FFF2-40B4-BE49-F238E27FC236}">
                <a16:creationId xmlns:a16="http://schemas.microsoft.com/office/drawing/2014/main" id="{39A37F80-F0F8-40E1-A1B3-EE8C39D99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239051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sky, blue, star, man&#10;&#10;Description automatically generated">
            <a:extLst>
              <a:ext uri="{FF2B5EF4-FFF2-40B4-BE49-F238E27FC236}">
                <a16:creationId xmlns:a16="http://schemas.microsoft.com/office/drawing/2014/main" id="{FC79CBE9-4CCF-3546-9D30-A0B4654A891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4F508B-0200-B047-9495-4C9EAF39029A}"/>
              </a:ext>
            </a:extLst>
          </p:cNvPr>
          <p:cNvSpPr>
            <a:spLocks noGrp="1"/>
          </p:cNvSpPr>
          <p:nvPr>
            <p:ph type="ctrTitle"/>
          </p:nvPr>
        </p:nvSpPr>
        <p:spPr>
          <a:xfrm>
            <a:off x="1524000" y="1765156"/>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32B50CB-6A38-694D-9E72-B41CCD233BCD}"/>
              </a:ext>
            </a:extLst>
          </p:cNvPr>
          <p:cNvSpPr>
            <a:spLocks noGrp="1"/>
          </p:cNvSpPr>
          <p:nvPr>
            <p:ph type="subTitle" idx="1"/>
          </p:nvPr>
        </p:nvSpPr>
        <p:spPr>
          <a:xfrm>
            <a:off x="1524000" y="4244831"/>
            <a:ext cx="91440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1578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BE1F61F0-FF18-BF4A-A61F-6B90A1A7302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Date Placeholder 3">
            <a:extLst>
              <a:ext uri="{FF2B5EF4-FFF2-40B4-BE49-F238E27FC236}">
                <a16:creationId xmlns:a16="http://schemas.microsoft.com/office/drawing/2014/main" id="{4A617B3C-C1F9-4CBA-A0AE-798C304F9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9" name="Slide Number Placeholder 5">
            <a:extLst>
              <a:ext uri="{FF2B5EF4-FFF2-40B4-BE49-F238E27FC236}">
                <a16:creationId xmlns:a16="http://schemas.microsoft.com/office/drawing/2014/main" id="{3990D575-AE5F-4284-ACC9-19693D952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
        <p:nvSpPr>
          <p:cNvPr id="7" name="Title 1">
            <a:extLst>
              <a:ext uri="{FF2B5EF4-FFF2-40B4-BE49-F238E27FC236}">
                <a16:creationId xmlns:a16="http://schemas.microsoft.com/office/drawing/2014/main" id="{D8FF12DA-9916-4890-B5A6-0CF20E196660}"/>
              </a:ext>
            </a:extLst>
          </p:cNvPr>
          <p:cNvSpPr>
            <a:spLocks noGrp="1"/>
          </p:cNvSpPr>
          <p:nvPr>
            <p:ph type="title"/>
          </p:nvPr>
        </p:nvSpPr>
        <p:spPr>
          <a:xfrm>
            <a:off x="838200" y="546185"/>
            <a:ext cx="10515600" cy="1325563"/>
          </a:xfrm>
        </p:spPr>
        <p:txBody>
          <a:bodyPr>
            <a:normAutofit/>
          </a:bodyPr>
          <a:lstStyle>
            <a:lvl1pPr algn="l" defTabSz="914400" rtl="0" eaLnBrk="1" latinLnBrk="0" hangingPunct="1">
              <a:lnSpc>
                <a:spcPct val="90000"/>
              </a:lnSpc>
              <a:spcBef>
                <a:spcPct val="0"/>
              </a:spcBef>
              <a:buNone/>
              <a:defRPr lang="en-US" sz="4400" b="1" kern="1200" dirty="0">
                <a:solidFill>
                  <a:schemeClr val="accent1"/>
                </a:solidFill>
                <a:latin typeface="Helvetica" panose="020B0604020202020204" pitchFamily="34" charset="0"/>
                <a:ea typeface="+mj-ea"/>
                <a:cs typeface="Helvetica" panose="020B060402020202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3C8D228E-B119-490F-9544-AFCDF22E6555}"/>
              </a:ext>
            </a:extLst>
          </p:cNvPr>
          <p:cNvSpPr>
            <a:spLocks noGrp="1"/>
          </p:cNvSpPr>
          <p:nvPr>
            <p:ph idx="1"/>
          </p:nvPr>
        </p:nvSpPr>
        <p:spPr>
          <a:xfrm>
            <a:off x="838200" y="200668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81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BE1F61F0-FF18-BF4A-A61F-6B90A1A7302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Date Placeholder 3">
            <a:extLst>
              <a:ext uri="{FF2B5EF4-FFF2-40B4-BE49-F238E27FC236}">
                <a16:creationId xmlns:a16="http://schemas.microsoft.com/office/drawing/2014/main" id="{4A617B3C-C1F9-4CBA-A0AE-798C304F9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9" name="Slide Number Placeholder 5">
            <a:extLst>
              <a:ext uri="{FF2B5EF4-FFF2-40B4-BE49-F238E27FC236}">
                <a16:creationId xmlns:a16="http://schemas.microsoft.com/office/drawing/2014/main" id="{3990D575-AE5F-4284-ACC9-19693D952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
        <p:nvSpPr>
          <p:cNvPr id="12" name="Title 1">
            <a:extLst>
              <a:ext uri="{FF2B5EF4-FFF2-40B4-BE49-F238E27FC236}">
                <a16:creationId xmlns:a16="http://schemas.microsoft.com/office/drawing/2014/main" id="{B15A3667-8500-451B-9217-F70A5C24DD9A}"/>
              </a:ext>
            </a:extLst>
          </p:cNvPr>
          <p:cNvSpPr>
            <a:spLocks noGrp="1"/>
          </p:cNvSpPr>
          <p:nvPr>
            <p:ph type="ctrTitle"/>
          </p:nvPr>
        </p:nvSpPr>
        <p:spPr>
          <a:xfrm>
            <a:off x="508763" y="437792"/>
            <a:ext cx="10993549" cy="889851"/>
          </a:xfrm>
          <a:effectLst/>
        </p:spPr>
        <p:txBody>
          <a:bodyPr anchor="b">
            <a:normAutofit/>
          </a:bodyPr>
          <a:lstStyle>
            <a:lvl1pPr>
              <a:defRPr sz="4400" b="1">
                <a:solidFill>
                  <a:schemeClr val="accent1"/>
                </a:solidFill>
              </a:defRPr>
            </a:lvl1pPr>
          </a:lstStyle>
          <a:p>
            <a:r>
              <a:rPr lang="en-US"/>
              <a:t>Click to edit Master title style</a:t>
            </a:r>
            <a:endParaRPr lang="en-US" dirty="0"/>
          </a:p>
        </p:txBody>
      </p:sp>
      <p:sp>
        <p:nvSpPr>
          <p:cNvPr id="14" name="Content Placeholder 3">
            <a:extLst>
              <a:ext uri="{FF2B5EF4-FFF2-40B4-BE49-F238E27FC236}">
                <a16:creationId xmlns:a16="http://schemas.microsoft.com/office/drawing/2014/main" id="{A37CA25B-B78C-4576-B81A-4A17321CCB52}"/>
              </a:ext>
            </a:extLst>
          </p:cNvPr>
          <p:cNvSpPr>
            <a:spLocks noGrp="1"/>
          </p:cNvSpPr>
          <p:nvPr>
            <p:ph sz="half" idx="10"/>
          </p:nvPr>
        </p:nvSpPr>
        <p:spPr>
          <a:xfrm>
            <a:off x="581192" y="2097297"/>
            <a:ext cx="11029616" cy="3877985"/>
          </a:xfrm>
          <a:prstGeom prst="rect">
            <a:avLst/>
          </a:prstGeom>
        </p:spPr>
        <p:txBody>
          <a:bodyPr anchor="t">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292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A768-88BB-2345-8D04-45C8E50C07C5}"/>
              </a:ext>
            </a:extLst>
          </p:cNvPr>
          <p:cNvSpPr>
            <a:spLocks noGrp="1"/>
          </p:cNvSpPr>
          <p:nvPr>
            <p:ph type="title"/>
          </p:nvPr>
        </p:nvSpPr>
        <p:spPr/>
        <p:txBody>
          <a:bodyPr>
            <a:normAutofit/>
          </a:bodyPr>
          <a:lstStyle>
            <a:lvl1pPr algn="l" defTabSz="914400" rtl="0" eaLnBrk="1" latinLnBrk="0" hangingPunct="1">
              <a:lnSpc>
                <a:spcPct val="90000"/>
              </a:lnSpc>
              <a:spcBef>
                <a:spcPct val="0"/>
              </a:spcBef>
              <a:buNone/>
              <a:defRPr lang="en-US" sz="4400" b="1" kern="1200">
                <a:solidFill>
                  <a:schemeClr val="accent1"/>
                </a:solidFill>
                <a:latin typeface="Helvetica" panose="020B0604020202020204" pitchFamily="34" charset="0"/>
                <a:ea typeface="+mj-ea"/>
                <a:cs typeface="Helvetica"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F73855-67E0-CA47-BB49-EF3744F888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36CF888-1C26-405D-8360-530C329E4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8" name="Slide Number Placeholder 5">
            <a:extLst>
              <a:ext uri="{FF2B5EF4-FFF2-40B4-BE49-F238E27FC236}">
                <a16:creationId xmlns:a16="http://schemas.microsoft.com/office/drawing/2014/main" id="{8C6565A3-050A-4704-8A68-4884344516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2358293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BEBC-DA7F-624F-AE81-47FCD70B8675}"/>
              </a:ext>
            </a:extLst>
          </p:cNvPr>
          <p:cNvSpPr>
            <a:spLocks noGrp="1"/>
          </p:cNvSpPr>
          <p:nvPr>
            <p:ph type="title"/>
          </p:nvPr>
        </p:nvSpPr>
        <p:spPr>
          <a:xfrm>
            <a:off x="831850" y="1709738"/>
            <a:ext cx="10515600" cy="2852737"/>
          </a:xfrm>
        </p:spPr>
        <p:txBody>
          <a:bodyPr anchor="b">
            <a:normAutofit/>
          </a:bodyPr>
          <a:lstStyle>
            <a:lvl1pPr>
              <a:defRPr lang="en-US" sz="5400" b="1" kern="1200" dirty="0" smtClean="0">
                <a:solidFill>
                  <a:schemeClr val="accent1"/>
                </a:solidFill>
                <a:latin typeface="Helvetica" panose="020B0604020202020204" pitchFamily="34" charset="0"/>
                <a:ea typeface="+mj-ea"/>
                <a:cs typeface="Helvetica"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8C0968-B931-2446-B6B8-A57CF33BF2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9039934-44FF-437F-9AD4-6845EF2DB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8" name="Slide Number Placeholder 5">
            <a:extLst>
              <a:ext uri="{FF2B5EF4-FFF2-40B4-BE49-F238E27FC236}">
                <a16:creationId xmlns:a16="http://schemas.microsoft.com/office/drawing/2014/main" id="{11F7B4AB-75F5-49BC-8F8C-3EC32B39D3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424577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BA92-21DE-2F40-AFCE-39EDAC5AB6D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9D7F41-27E4-3641-A607-6101F44801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091D05-70C4-1245-B07A-C9D57B6F54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CAD9715-3D59-432B-A312-17C96803DAE7}"/>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9" name="Slide Number Placeholder 5">
            <a:extLst>
              <a:ext uri="{FF2B5EF4-FFF2-40B4-BE49-F238E27FC236}">
                <a16:creationId xmlns:a16="http://schemas.microsoft.com/office/drawing/2014/main" id="{2799AA6C-8935-4CE5-96AF-52752C99DF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67869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CD20-EF45-C54D-A54D-D3B541E94537}"/>
              </a:ext>
            </a:extLst>
          </p:cNvPr>
          <p:cNvSpPr>
            <a:spLocks noGrp="1"/>
          </p:cNvSpPr>
          <p:nvPr>
            <p:ph type="title"/>
          </p:nvPr>
        </p:nvSpPr>
        <p:spPr>
          <a:xfrm>
            <a:off x="839788" y="564293"/>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4EA387-3CF9-9547-BBE3-253A9745514D}"/>
              </a:ext>
            </a:extLst>
          </p:cNvPr>
          <p:cNvSpPr>
            <a:spLocks noGrp="1"/>
          </p:cNvSpPr>
          <p:nvPr>
            <p:ph type="body" idx="1"/>
          </p:nvPr>
        </p:nvSpPr>
        <p:spPr>
          <a:xfrm>
            <a:off x="839788" y="188033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3AF46-BE02-894C-B902-A65B0DD752A0}"/>
              </a:ext>
            </a:extLst>
          </p:cNvPr>
          <p:cNvSpPr>
            <a:spLocks noGrp="1"/>
          </p:cNvSpPr>
          <p:nvPr>
            <p:ph sz="half" idx="2"/>
          </p:nvPr>
        </p:nvSpPr>
        <p:spPr>
          <a:xfrm>
            <a:off x="839788" y="270424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29F7DB-53D3-FC47-B5C5-2D5EA02182C1}"/>
              </a:ext>
            </a:extLst>
          </p:cNvPr>
          <p:cNvSpPr>
            <a:spLocks noGrp="1"/>
          </p:cNvSpPr>
          <p:nvPr>
            <p:ph type="body" sz="quarter" idx="3"/>
          </p:nvPr>
        </p:nvSpPr>
        <p:spPr>
          <a:xfrm>
            <a:off x="6172200" y="188032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28F9E7-A88A-D943-B162-EA20D63F3B96}"/>
              </a:ext>
            </a:extLst>
          </p:cNvPr>
          <p:cNvSpPr>
            <a:spLocks noGrp="1"/>
          </p:cNvSpPr>
          <p:nvPr>
            <p:ph sz="quarter" idx="4"/>
          </p:nvPr>
        </p:nvSpPr>
        <p:spPr>
          <a:xfrm>
            <a:off x="6172200" y="270424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065D8C86-80C2-4212-92C9-C673ACB62CC0}"/>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11" name="Slide Number Placeholder 5">
            <a:extLst>
              <a:ext uri="{FF2B5EF4-FFF2-40B4-BE49-F238E27FC236}">
                <a16:creationId xmlns:a16="http://schemas.microsoft.com/office/drawing/2014/main" id="{C23C147D-FB9A-498C-9D5B-37FEDB461483}"/>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332066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38E5-D337-D94A-8827-77735A032F55}"/>
              </a:ext>
            </a:extLst>
          </p:cNvPr>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1535A825-D932-4B23-B7DE-CC511F046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7" name="Slide Number Placeholder 5">
            <a:extLst>
              <a:ext uri="{FF2B5EF4-FFF2-40B4-BE49-F238E27FC236}">
                <a16:creationId xmlns:a16="http://schemas.microsoft.com/office/drawing/2014/main" id="{00D5E666-150C-4667-857C-C124D4AE7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163287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B68AA19-3D09-45A6-8D33-09BE745E797B}"/>
              </a:ext>
            </a:extLst>
          </p:cNvPr>
          <p:cNvPicPr>
            <a:picLocks noChangeAspect="1"/>
          </p:cNvPicPr>
          <p:nvPr userDrawn="1"/>
        </p:nvPicPr>
        <p:blipFill>
          <a:blip r:embed="rId18"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66941F4-EE6A-0243-9954-A988F3A89A34}"/>
              </a:ext>
            </a:extLst>
          </p:cNvPr>
          <p:cNvSpPr>
            <a:spLocks noGrp="1"/>
          </p:cNvSpPr>
          <p:nvPr>
            <p:ph type="title"/>
          </p:nvPr>
        </p:nvSpPr>
        <p:spPr>
          <a:xfrm>
            <a:off x="838200" y="54618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D07CA05-E293-6D4F-9153-AF706238A7D1}"/>
              </a:ext>
            </a:extLst>
          </p:cNvPr>
          <p:cNvSpPr>
            <a:spLocks noGrp="1"/>
          </p:cNvSpPr>
          <p:nvPr>
            <p:ph type="body" idx="1"/>
          </p:nvPr>
        </p:nvSpPr>
        <p:spPr>
          <a:xfrm>
            <a:off x="838200" y="200668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1629E0-0D5E-6E47-A0E0-D00F1E9DCB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EPC.SPACE</a:t>
            </a:r>
            <a:endParaRPr lang="en-US" dirty="0"/>
          </a:p>
        </p:txBody>
      </p:sp>
      <p:sp>
        <p:nvSpPr>
          <p:cNvPr id="6" name="Slide Number Placeholder 5">
            <a:extLst>
              <a:ext uri="{FF2B5EF4-FFF2-40B4-BE49-F238E27FC236}">
                <a16:creationId xmlns:a16="http://schemas.microsoft.com/office/drawing/2014/main" id="{098E0464-4D62-104F-8A7B-F404C1390A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415D-E737-F945-9839-D037779ADF4F}" type="slidenum">
              <a:rPr lang="en-US" smtClean="0"/>
              <a:t>‹#›</a:t>
            </a:fld>
            <a:endParaRPr lang="en-US"/>
          </a:p>
        </p:txBody>
      </p:sp>
    </p:spTree>
    <p:extLst>
      <p:ext uri="{BB962C8B-B14F-4D97-AF65-F5344CB8AC3E}">
        <p14:creationId xmlns:p14="http://schemas.microsoft.com/office/powerpoint/2010/main" val="3939898701"/>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0" r:id="rId3"/>
    <p:sldLayoutId id="2147483665"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Lst>
  <p:hf hdr="0" ftr="0"/>
  <p:txStyles>
    <p:titleStyle>
      <a:lvl1pPr algn="l" defTabSz="914400" rtl="0" eaLnBrk="1" latinLnBrk="0" hangingPunct="1">
        <a:lnSpc>
          <a:spcPct val="90000"/>
        </a:lnSpc>
        <a:spcBef>
          <a:spcPct val="0"/>
        </a:spcBef>
        <a:buNone/>
        <a:defRPr lang="en-US" sz="4400" b="1" kern="1200" dirty="0">
          <a:solidFill>
            <a:schemeClr val="accent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623A88-E076-4943-A156-19951E1A82DA}"/>
              </a:ext>
            </a:extLst>
          </p:cNvPr>
          <p:cNvSpPr txBox="1"/>
          <p:nvPr/>
        </p:nvSpPr>
        <p:spPr>
          <a:xfrm>
            <a:off x="1643499" y="4491488"/>
            <a:ext cx="8905002" cy="2031325"/>
          </a:xfrm>
          <a:prstGeom prst="rect">
            <a:avLst/>
          </a:prstGeom>
          <a:noFill/>
        </p:spPr>
        <p:txBody>
          <a:bodyPr wrap="none" rtlCol="0">
            <a:spAutoFit/>
          </a:bodyPr>
          <a:lstStyle/>
          <a:p>
            <a:pPr algn="ctr"/>
            <a:r>
              <a:rPr lang="en-US" sz="7200" b="1" i="1" dirty="0">
                <a:solidFill>
                  <a:schemeClr val="bg1"/>
                </a:solidFill>
                <a:latin typeface="Helvetica" panose="020B0604020202020204" pitchFamily="34" charset="0"/>
                <a:cs typeface="Helvetica" panose="020B0604020202020204" pitchFamily="34" charset="0"/>
              </a:rPr>
              <a:t>Why GaN in Space?</a:t>
            </a:r>
          </a:p>
          <a:p>
            <a:pPr algn="ctr"/>
            <a:r>
              <a:rPr lang="en-US" sz="5400" b="1" dirty="0">
                <a:solidFill>
                  <a:schemeClr val="bg1"/>
                </a:solidFill>
                <a:latin typeface="Helvetica" panose="020B0604020202020204" pitchFamily="34" charset="0"/>
                <a:cs typeface="Helvetica" panose="020B0604020202020204" pitchFamily="34" charset="0"/>
              </a:rPr>
              <a:t>Shengke Zhang, Ph.D.</a:t>
            </a:r>
          </a:p>
        </p:txBody>
      </p:sp>
    </p:spTree>
    <p:extLst>
      <p:ext uri="{BB962C8B-B14F-4D97-AF65-F5344CB8AC3E}">
        <p14:creationId xmlns:p14="http://schemas.microsoft.com/office/powerpoint/2010/main" val="381983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10DCF-0CF3-4CAD-84AB-675D0AF596BA}"/>
              </a:ext>
            </a:extLst>
          </p:cNvPr>
          <p:cNvSpPr>
            <a:spLocks noGrp="1"/>
          </p:cNvSpPr>
          <p:nvPr>
            <p:ph type="title"/>
          </p:nvPr>
        </p:nvSpPr>
        <p:spPr/>
        <p:txBody>
          <a:bodyPr/>
          <a:lstStyle/>
          <a:p>
            <a:r>
              <a:rPr lang="en-US" dirty="0"/>
              <a:t>Single Event Effects – Si MOSFETs</a:t>
            </a:r>
          </a:p>
        </p:txBody>
      </p:sp>
      <p:sp>
        <p:nvSpPr>
          <p:cNvPr id="3" name="Date Placeholder 2">
            <a:extLst>
              <a:ext uri="{FF2B5EF4-FFF2-40B4-BE49-F238E27FC236}">
                <a16:creationId xmlns:a16="http://schemas.microsoft.com/office/drawing/2014/main" id="{BF7EDF3D-1826-473D-AEAD-A6D11F5B834D}"/>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6A899B21-8FCC-46B5-83F6-B8ADA326A114}"/>
              </a:ext>
            </a:extLst>
          </p:cNvPr>
          <p:cNvSpPr>
            <a:spLocks noGrp="1"/>
          </p:cNvSpPr>
          <p:nvPr>
            <p:ph type="sldNum" sz="quarter" idx="4"/>
          </p:nvPr>
        </p:nvSpPr>
        <p:spPr/>
        <p:txBody>
          <a:bodyPr/>
          <a:lstStyle/>
          <a:p>
            <a:fld id="{BB70415D-E737-F945-9839-D037779ADF4F}" type="slidenum">
              <a:rPr lang="en-US" smtClean="0"/>
              <a:t>10</a:t>
            </a:fld>
            <a:endParaRPr lang="en-US"/>
          </a:p>
        </p:txBody>
      </p:sp>
      <p:sp>
        <p:nvSpPr>
          <p:cNvPr id="37" name="Rectangle 36">
            <a:extLst>
              <a:ext uri="{FF2B5EF4-FFF2-40B4-BE49-F238E27FC236}">
                <a16:creationId xmlns:a16="http://schemas.microsoft.com/office/drawing/2014/main" id="{AE291D08-8C3D-4A4C-910F-54E1CEDBF76B}"/>
              </a:ext>
            </a:extLst>
          </p:cNvPr>
          <p:cNvSpPr/>
          <p:nvPr/>
        </p:nvSpPr>
        <p:spPr>
          <a:xfrm>
            <a:off x="3573466" y="3132012"/>
            <a:ext cx="4947924" cy="82335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5400" cmpd="sng">
            <a:noFill/>
            <a:prstDash val="solid"/>
            <a:round/>
            <a:headEnd type="none" w="med" len="med"/>
            <a:tailEnd type="none" w="med" len="med"/>
          </a:ln>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02D8B80D-9F4E-4C44-B2B6-BCF88C1BB200}"/>
              </a:ext>
            </a:extLst>
          </p:cNvPr>
          <p:cNvSpPr/>
          <p:nvPr/>
        </p:nvSpPr>
        <p:spPr>
          <a:xfrm>
            <a:off x="4545603" y="3577913"/>
            <a:ext cx="3059712" cy="401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FE56560-D141-4D95-8485-571CD2FED675}"/>
              </a:ext>
            </a:extLst>
          </p:cNvPr>
          <p:cNvSpPr/>
          <p:nvPr/>
        </p:nvSpPr>
        <p:spPr>
          <a:xfrm>
            <a:off x="3073291" y="3985188"/>
            <a:ext cx="3401122" cy="1774825"/>
          </a:xfrm>
          <a:prstGeom prst="rect">
            <a:avLst/>
          </a:prstGeom>
          <a:grpFill/>
          <a:ln w="9525">
            <a:noFill/>
            <a:miter lim="800000"/>
            <a:headEnd/>
            <a:tailEnd/>
          </a:ln>
        </p:spPr>
        <p:txBody>
          <a:bodyPr wrap="none" anchor="ctr"/>
          <a:lstStyle/>
          <a:p>
            <a:endParaRPr lang="en-US">
              <a:solidFill>
                <a:schemeClr val="tx1"/>
              </a:solidFill>
              <a:latin typeface="Arial" panose="020B0604020202020204" pitchFamily="34" charset="0"/>
              <a:cs typeface="Arial" panose="020B0604020202020204" pitchFamily="34" charset="0"/>
            </a:endParaRPr>
          </a:p>
        </p:txBody>
      </p:sp>
      <p:grpSp>
        <p:nvGrpSpPr>
          <p:cNvPr id="40" name="Group 26">
            <a:extLst>
              <a:ext uri="{FF2B5EF4-FFF2-40B4-BE49-F238E27FC236}">
                <a16:creationId xmlns:a16="http://schemas.microsoft.com/office/drawing/2014/main" id="{7655152E-B61D-4764-925C-D52200665C68}"/>
              </a:ext>
            </a:extLst>
          </p:cNvPr>
          <p:cNvGrpSpPr>
            <a:grpSpLocks/>
          </p:cNvGrpSpPr>
          <p:nvPr/>
        </p:nvGrpSpPr>
        <p:grpSpPr bwMode="auto">
          <a:xfrm>
            <a:off x="3570635" y="4921813"/>
            <a:ext cx="4962620" cy="962025"/>
            <a:chOff x="701675" y="2179638"/>
            <a:chExt cx="5016500" cy="701675"/>
          </a:xfr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p:grpSpPr>
        <p:sp>
          <p:nvSpPr>
            <p:cNvPr id="41" name="Rectangle 5" descr="Wide upward diagonal">
              <a:extLst>
                <a:ext uri="{FF2B5EF4-FFF2-40B4-BE49-F238E27FC236}">
                  <a16:creationId xmlns:a16="http://schemas.microsoft.com/office/drawing/2014/main" id="{C78D1324-3A46-427D-8D55-85AE2853E6AE}"/>
                </a:ext>
              </a:extLst>
            </p:cNvPr>
            <p:cNvSpPr>
              <a:spLocks noChangeArrowheads="1"/>
            </p:cNvSpPr>
            <p:nvPr/>
          </p:nvSpPr>
          <p:spPr bwMode="auto">
            <a:xfrm>
              <a:off x="701675" y="2179638"/>
              <a:ext cx="5016500" cy="701675"/>
            </a:xfrm>
            <a:prstGeom prst="rect">
              <a:avLst/>
            </a:prstGeom>
            <a:grpFill/>
            <a:ln w="9525">
              <a:noFill/>
              <a:miter lim="800000"/>
              <a:headEnd/>
              <a:tailEnd/>
            </a:ln>
          </p:spPr>
          <p:txBody>
            <a:bodyPr wrap="none" anchor="ctr"/>
            <a:lstStyle/>
            <a:p>
              <a:pPr>
                <a:defRPr/>
              </a:pPr>
              <a:endParaRPr lang="zh-TW" altLang="zh-TW">
                <a:latin typeface="Arial" panose="020B0604020202020204" pitchFamily="34" charset="0"/>
                <a:cs typeface="Arial" panose="020B0604020202020204" pitchFamily="34" charset="0"/>
              </a:endParaRPr>
            </a:p>
          </p:txBody>
        </p:sp>
        <p:sp>
          <p:nvSpPr>
            <p:cNvPr id="42" name="Text Box 25">
              <a:extLst>
                <a:ext uri="{FF2B5EF4-FFF2-40B4-BE49-F238E27FC236}">
                  <a16:creationId xmlns:a16="http://schemas.microsoft.com/office/drawing/2014/main" id="{139024E8-AD7E-4814-8C37-421350623344}"/>
                </a:ext>
              </a:extLst>
            </p:cNvPr>
            <p:cNvSpPr txBox="1">
              <a:spLocks noChangeArrowheads="1"/>
            </p:cNvSpPr>
            <p:nvPr/>
          </p:nvSpPr>
          <p:spPr bwMode="auto">
            <a:xfrm>
              <a:off x="2874963" y="2471738"/>
              <a:ext cx="418390" cy="291829"/>
            </a:xfrm>
            <a:prstGeom prst="rect">
              <a:avLst/>
            </a:prstGeom>
            <a:grpFill/>
            <a:ln w="9525">
              <a:noFill/>
              <a:miter lim="800000"/>
              <a:headEnd/>
              <a:tailEnd/>
            </a:ln>
          </p:spPr>
          <p:txBody>
            <a:bodyPr wrap="none">
              <a:spAutoFit/>
            </a:bodyPr>
            <a:lstStyle/>
            <a:p>
              <a:pPr>
                <a:defRPr/>
              </a:pPr>
              <a:r>
                <a:rPr lang="en-US" altLang="zh-TW" sz="2000" dirty="0">
                  <a:solidFill>
                    <a:schemeClr val="bg1"/>
                  </a:solidFill>
                  <a:latin typeface="Arial" panose="020B0604020202020204" pitchFamily="34" charset="0"/>
                  <a:cs typeface="Arial" panose="020B0604020202020204" pitchFamily="34" charset="0"/>
                </a:rPr>
                <a:t>Si</a:t>
              </a:r>
            </a:p>
          </p:txBody>
        </p:sp>
      </p:grpSp>
      <p:sp>
        <p:nvSpPr>
          <p:cNvPr id="43" name="Rectangle 42">
            <a:extLst>
              <a:ext uri="{FF2B5EF4-FFF2-40B4-BE49-F238E27FC236}">
                <a16:creationId xmlns:a16="http://schemas.microsoft.com/office/drawing/2014/main" id="{F5918DA1-BE76-4F91-93F1-2177977A8D24}"/>
              </a:ext>
            </a:extLst>
          </p:cNvPr>
          <p:cNvSpPr/>
          <p:nvPr/>
        </p:nvSpPr>
        <p:spPr>
          <a:xfrm>
            <a:off x="3573466" y="3959193"/>
            <a:ext cx="4963475" cy="10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F9F5CD33-49CE-42FC-A3A5-AC95AAE4ED86}"/>
              </a:ext>
            </a:extLst>
          </p:cNvPr>
          <p:cNvSpPr txBox="1"/>
          <p:nvPr/>
        </p:nvSpPr>
        <p:spPr>
          <a:xfrm>
            <a:off x="4968386" y="4532161"/>
            <a:ext cx="2758818" cy="369332"/>
          </a:xfrm>
          <a:prstGeom prst="rect">
            <a:avLst/>
          </a:prstGeom>
          <a:solidFill>
            <a:schemeClr val="bg1">
              <a:lumMod val="75000"/>
            </a:schemeClr>
          </a:solidFill>
        </p:spPr>
        <p:txBody>
          <a:bodyPr wrap="square" rtlCol="0">
            <a:spAutoFit/>
          </a:bodyPr>
          <a:lstStyle/>
          <a:p>
            <a:r>
              <a:rPr lang="en-US" dirty="0">
                <a:latin typeface="Arial" panose="020B0604020202020204" pitchFamily="34" charset="0"/>
                <a:cs typeface="Arial" panose="020B0604020202020204" pitchFamily="34" charset="0"/>
              </a:rPr>
              <a:t>N-Type Si Epitaxial Layer</a:t>
            </a:r>
          </a:p>
        </p:txBody>
      </p:sp>
      <p:sp>
        <p:nvSpPr>
          <p:cNvPr id="45" name="Rectangle 44">
            <a:extLst>
              <a:ext uri="{FF2B5EF4-FFF2-40B4-BE49-F238E27FC236}">
                <a16:creationId xmlns:a16="http://schemas.microsoft.com/office/drawing/2014/main" id="{FF05BDD5-A262-4354-99ED-5CE1969887A2}"/>
              </a:ext>
            </a:extLst>
          </p:cNvPr>
          <p:cNvSpPr/>
          <p:nvPr/>
        </p:nvSpPr>
        <p:spPr>
          <a:xfrm>
            <a:off x="4696350" y="3835139"/>
            <a:ext cx="2758219" cy="1500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CFBD9C4D-7E38-4062-A764-D9FB702ED6DF}"/>
              </a:ext>
            </a:extLst>
          </p:cNvPr>
          <p:cNvSpPr/>
          <p:nvPr/>
        </p:nvSpPr>
        <p:spPr>
          <a:xfrm>
            <a:off x="6940351" y="3971271"/>
            <a:ext cx="1594199" cy="2868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E9CA9C33-E33A-4392-9062-EEF12F757C01}"/>
              </a:ext>
            </a:extLst>
          </p:cNvPr>
          <p:cNvSpPr/>
          <p:nvPr/>
        </p:nvSpPr>
        <p:spPr>
          <a:xfrm>
            <a:off x="7246958" y="3971799"/>
            <a:ext cx="1285673" cy="169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ADAED186-43D6-4DB5-9707-F60786CEB42D}"/>
              </a:ext>
            </a:extLst>
          </p:cNvPr>
          <p:cNvSpPr/>
          <p:nvPr/>
        </p:nvSpPr>
        <p:spPr>
          <a:xfrm>
            <a:off x="3583187" y="3959193"/>
            <a:ext cx="1594199" cy="2868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2482A311-2E4A-4247-BD94-29C3E899C457}"/>
              </a:ext>
            </a:extLst>
          </p:cNvPr>
          <p:cNvSpPr/>
          <p:nvPr/>
        </p:nvSpPr>
        <p:spPr>
          <a:xfrm>
            <a:off x="3889795" y="3959721"/>
            <a:ext cx="1011460" cy="181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FF3EC373-0CA2-42A5-A1BF-BA7CD421EA4A}"/>
              </a:ext>
            </a:extLst>
          </p:cNvPr>
          <p:cNvSpPr/>
          <p:nvPr/>
        </p:nvSpPr>
        <p:spPr>
          <a:xfrm>
            <a:off x="3583187" y="4161493"/>
            <a:ext cx="605226" cy="3706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B601C383-D2A5-4DB9-B3C0-4D7D36C50801}"/>
              </a:ext>
            </a:extLst>
          </p:cNvPr>
          <p:cNvSpPr/>
          <p:nvPr/>
        </p:nvSpPr>
        <p:spPr>
          <a:xfrm>
            <a:off x="7936183" y="4154611"/>
            <a:ext cx="605226" cy="3706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971778F0-5913-4A8A-9DD0-55C8866A4771}"/>
              </a:ext>
            </a:extLst>
          </p:cNvPr>
          <p:cNvSpPr/>
          <p:nvPr/>
        </p:nvSpPr>
        <p:spPr>
          <a:xfrm>
            <a:off x="4696350" y="3654987"/>
            <a:ext cx="2758219" cy="180152"/>
          </a:xfrm>
          <a:prstGeom prst="rect">
            <a:avLst/>
          </a:prstGeom>
          <a:solidFill>
            <a:srgbClr val="D335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9075D651-788A-4D4A-8E4A-D6DC30F40ADC}"/>
              </a:ext>
            </a:extLst>
          </p:cNvPr>
          <p:cNvSpPr txBox="1"/>
          <p:nvPr/>
        </p:nvSpPr>
        <p:spPr>
          <a:xfrm>
            <a:off x="8354397" y="2082384"/>
            <a:ext cx="2843561" cy="646331"/>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Polysilicon Gate Electrode</a:t>
            </a:r>
          </a:p>
        </p:txBody>
      </p:sp>
      <p:sp>
        <p:nvSpPr>
          <p:cNvPr id="54" name="TextBox 53">
            <a:extLst>
              <a:ext uri="{FF2B5EF4-FFF2-40B4-BE49-F238E27FC236}">
                <a16:creationId xmlns:a16="http://schemas.microsoft.com/office/drawing/2014/main" id="{140D071B-0B84-4F78-B0D7-E43ACC822F6C}"/>
              </a:ext>
            </a:extLst>
          </p:cNvPr>
          <p:cNvSpPr txBox="1"/>
          <p:nvPr/>
        </p:nvSpPr>
        <p:spPr>
          <a:xfrm>
            <a:off x="6896553" y="2261873"/>
            <a:ext cx="1886847" cy="646331"/>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Silicon Dioxide Gate</a:t>
            </a:r>
          </a:p>
        </p:txBody>
      </p:sp>
      <p:sp>
        <p:nvSpPr>
          <p:cNvPr id="55" name="Line 32">
            <a:extLst>
              <a:ext uri="{FF2B5EF4-FFF2-40B4-BE49-F238E27FC236}">
                <a16:creationId xmlns:a16="http://schemas.microsoft.com/office/drawing/2014/main" id="{AA32D6BB-EF15-43CC-B255-57601B95377D}"/>
              </a:ext>
            </a:extLst>
          </p:cNvPr>
          <p:cNvSpPr>
            <a:spLocks noChangeShapeType="1"/>
          </p:cNvSpPr>
          <p:nvPr/>
        </p:nvSpPr>
        <p:spPr bwMode="auto">
          <a:xfrm flipH="1">
            <a:off x="6975374" y="2707847"/>
            <a:ext cx="2446429" cy="988599"/>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56" name="Line 32">
            <a:extLst>
              <a:ext uri="{FF2B5EF4-FFF2-40B4-BE49-F238E27FC236}">
                <a16:creationId xmlns:a16="http://schemas.microsoft.com/office/drawing/2014/main" id="{D00BF3A6-FA1B-4B51-9635-7B6198244BAA}"/>
              </a:ext>
            </a:extLst>
          </p:cNvPr>
          <p:cNvSpPr>
            <a:spLocks noChangeShapeType="1"/>
          </p:cNvSpPr>
          <p:nvPr/>
        </p:nvSpPr>
        <p:spPr bwMode="auto">
          <a:xfrm flipH="1">
            <a:off x="6412580" y="2864876"/>
            <a:ext cx="1226003" cy="996487"/>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6FF30F62-B59A-43FD-B6E3-4EFA466F98CE}"/>
              </a:ext>
            </a:extLst>
          </p:cNvPr>
          <p:cNvSpPr txBox="1"/>
          <p:nvPr/>
        </p:nvSpPr>
        <p:spPr>
          <a:xfrm>
            <a:off x="3939544" y="3244914"/>
            <a:ext cx="2219243" cy="369332"/>
          </a:xfrm>
          <a:prstGeom prst="rect">
            <a:avLst/>
          </a:prstGeom>
          <a:noFill/>
          <a:ln w="9525">
            <a:noFill/>
            <a:miter lim="800000"/>
            <a:headEnd/>
            <a:tailEnd/>
          </a:ln>
        </p:spPr>
        <p:txBody>
          <a:bodyPr wrap="square">
            <a:spAutoFit/>
          </a:bodyPr>
          <a:lstStyle>
            <a:defPPr>
              <a:defRPr lang="en-US"/>
            </a:defPPr>
            <a:lvl1pPr algn="ctr">
              <a:defRPr>
                <a:latin typeface="Helvetica" panose="020B0604020202020204" pitchFamily="34" charset="0"/>
                <a:cs typeface="Helvetica" panose="020B0604020202020204" pitchFamily="34" charset="0"/>
              </a:defRPr>
            </a:lvl1pPr>
          </a:lstStyle>
          <a:p>
            <a:r>
              <a:rPr lang="en-US" b="1" dirty="0">
                <a:solidFill>
                  <a:schemeClr val="accent1">
                    <a:lumMod val="50000"/>
                  </a:schemeClr>
                </a:solidFill>
                <a:latin typeface="Arial" panose="020B0604020202020204" pitchFamily="34" charset="0"/>
                <a:cs typeface="Arial" panose="020B0604020202020204" pitchFamily="34" charset="0"/>
              </a:rPr>
              <a:t>Aluminum</a:t>
            </a:r>
            <a:r>
              <a:rPr lang="en-US" dirty="0">
                <a:solidFill>
                  <a:schemeClr val="accent1">
                    <a:lumMod val="50000"/>
                  </a:schemeClr>
                </a:solidFill>
                <a:latin typeface="Arial" panose="020B0604020202020204" pitchFamily="34" charset="0"/>
                <a:cs typeface="Arial" panose="020B0604020202020204" pitchFamily="34" charset="0"/>
              </a:rPr>
              <a:t> </a:t>
            </a:r>
          </a:p>
        </p:txBody>
      </p:sp>
      <p:sp>
        <p:nvSpPr>
          <p:cNvPr id="58" name="TextBox 57">
            <a:extLst>
              <a:ext uri="{FF2B5EF4-FFF2-40B4-BE49-F238E27FC236}">
                <a16:creationId xmlns:a16="http://schemas.microsoft.com/office/drawing/2014/main" id="{81B9B891-EE4D-4F3C-98A2-5FFFA4EFD61C}"/>
              </a:ext>
            </a:extLst>
          </p:cNvPr>
          <p:cNvSpPr txBox="1"/>
          <p:nvPr/>
        </p:nvSpPr>
        <p:spPr>
          <a:xfrm>
            <a:off x="3393742" y="2697961"/>
            <a:ext cx="1886847" cy="369332"/>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Source</a:t>
            </a:r>
          </a:p>
        </p:txBody>
      </p:sp>
      <p:sp>
        <p:nvSpPr>
          <p:cNvPr id="59" name="Line 32">
            <a:extLst>
              <a:ext uri="{FF2B5EF4-FFF2-40B4-BE49-F238E27FC236}">
                <a16:creationId xmlns:a16="http://schemas.microsoft.com/office/drawing/2014/main" id="{F1DE8E61-1F52-4EC2-BDCB-24B6561BD712}"/>
              </a:ext>
            </a:extLst>
          </p:cNvPr>
          <p:cNvSpPr>
            <a:spLocks noChangeShapeType="1"/>
          </p:cNvSpPr>
          <p:nvPr/>
        </p:nvSpPr>
        <p:spPr bwMode="auto">
          <a:xfrm flipH="1">
            <a:off x="4321967" y="2986550"/>
            <a:ext cx="0" cy="981250"/>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A57F3FF6-01BB-4774-AA45-F72C8CBA9D39}"/>
              </a:ext>
            </a:extLst>
          </p:cNvPr>
          <p:cNvSpPr txBox="1"/>
          <p:nvPr/>
        </p:nvSpPr>
        <p:spPr>
          <a:xfrm>
            <a:off x="2809503" y="2183529"/>
            <a:ext cx="1886847" cy="369332"/>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Body Diode</a:t>
            </a:r>
          </a:p>
        </p:txBody>
      </p:sp>
      <p:sp>
        <p:nvSpPr>
          <p:cNvPr id="61" name="Line 32">
            <a:extLst>
              <a:ext uri="{FF2B5EF4-FFF2-40B4-BE49-F238E27FC236}">
                <a16:creationId xmlns:a16="http://schemas.microsoft.com/office/drawing/2014/main" id="{032915C2-D86D-4EC9-9C4B-7BA6EBC26BE5}"/>
              </a:ext>
            </a:extLst>
          </p:cNvPr>
          <p:cNvSpPr>
            <a:spLocks noChangeShapeType="1"/>
          </p:cNvSpPr>
          <p:nvPr/>
        </p:nvSpPr>
        <p:spPr bwMode="auto">
          <a:xfrm flipH="1">
            <a:off x="3683564" y="2492019"/>
            <a:ext cx="2439" cy="1905013"/>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0205D0A2-EF28-4170-AC95-AFD49C98A396}"/>
              </a:ext>
            </a:extLst>
          </p:cNvPr>
          <p:cNvSpPr/>
          <p:nvPr/>
        </p:nvSpPr>
        <p:spPr>
          <a:xfrm>
            <a:off x="6536737" y="1750821"/>
            <a:ext cx="438637" cy="41005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F24408AD-5A08-4E7E-8F38-228DF28234C4}"/>
              </a:ext>
            </a:extLst>
          </p:cNvPr>
          <p:cNvSpPr txBox="1"/>
          <p:nvPr/>
        </p:nvSpPr>
        <p:spPr>
          <a:xfrm>
            <a:off x="6572581" y="1767260"/>
            <a:ext cx="4386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Au</a:t>
            </a:r>
          </a:p>
        </p:txBody>
      </p:sp>
      <p:sp>
        <p:nvSpPr>
          <p:cNvPr id="64" name="Freeform: Shape 63">
            <a:extLst>
              <a:ext uri="{FF2B5EF4-FFF2-40B4-BE49-F238E27FC236}">
                <a16:creationId xmlns:a16="http://schemas.microsoft.com/office/drawing/2014/main" id="{04B56FE6-C78F-497C-ABD7-F95C8568C686}"/>
              </a:ext>
            </a:extLst>
          </p:cNvPr>
          <p:cNvSpPr/>
          <p:nvPr/>
        </p:nvSpPr>
        <p:spPr>
          <a:xfrm>
            <a:off x="5642517" y="2129047"/>
            <a:ext cx="1037063" cy="2966224"/>
          </a:xfrm>
          <a:custGeom>
            <a:avLst/>
            <a:gdLst>
              <a:gd name="connsiteX0" fmla="*/ 1037063 w 1037063"/>
              <a:gd name="connsiteY0" fmla="*/ 0 h 2966224"/>
              <a:gd name="connsiteX1" fmla="*/ 1025912 w 1037063"/>
              <a:gd name="connsiteY1" fmla="*/ 144965 h 2966224"/>
              <a:gd name="connsiteX2" fmla="*/ 1014761 w 1037063"/>
              <a:gd name="connsiteY2" fmla="*/ 189570 h 2966224"/>
              <a:gd name="connsiteX3" fmla="*/ 992459 w 1037063"/>
              <a:gd name="connsiteY3" fmla="*/ 211873 h 2966224"/>
              <a:gd name="connsiteX4" fmla="*/ 959005 w 1037063"/>
              <a:gd name="connsiteY4" fmla="*/ 301083 h 2966224"/>
              <a:gd name="connsiteX5" fmla="*/ 880946 w 1037063"/>
              <a:gd name="connsiteY5" fmla="*/ 512956 h 2966224"/>
              <a:gd name="connsiteX6" fmla="*/ 847493 w 1037063"/>
              <a:gd name="connsiteY6" fmla="*/ 591014 h 2966224"/>
              <a:gd name="connsiteX7" fmla="*/ 836342 w 1037063"/>
              <a:gd name="connsiteY7" fmla="*/ 624468 h 2966224"/>
              <a:gd name="connsiteX8" fmla="*/ 814039 w 1037063"/>
              <a:gd name="connsiteY8" fmla="*/ 680224 h 2966224"/>
              <a:gd name="connsiteX9" fmla="*/ 802888 w 1037063"/>
              <a:gd name="connsiteY9" fmla="*/ 724829 h 2966224"/>
              <a:gd name="connsiteX10" fmla="*/ 780585 w 1037063"/>
              <a:gd name="connsiteY10" fmla="*/ 791736 h 2966224"/>
              <a:gd name="connsiteX11" fmla="*/ 758283 w 1037063"/>
              <a:gd name="connsiteY11" fmla="*/ 936702 h 2966224"/>
              <a:gd name="connsiteX12" fmla="*/ 747132 w 1037063"/>
              <a:gd name="connsiteY12" fmla="*/ 1037063 h 2966224"/>
              <a:gd name="connsiteX13" fmla="*/ 713678 w 1037063"/>
              <a:gd name="connsiteY13" fmla="*/ 1193180 h 2966224"/>
              <a:gd name="connsiteX14" fmla="*/ 702527 w 1037063"/>
              <a:gd name="connsiteY14" fmla="*/ 1226634 h 2966224"/>
              <a:gd name="connsiteX15" fmla="*/ 646771 w 1037063"/>
              <a:gd name="connsiteY15" fmla="*/ 1449658 h 2966224"/>
              <a:gd name="connsiteX16" fmla="*/ 602166 w 1037063"/>
              <a:gd name="connsiteY16" fmla="*/ 1605775 h 2966224"/>
              <a:gd name="connsiteX17" fmla="*/ 579863 w 1037063"/>
              <a:gd name="connsiteY17" fmla="*/ 1628078 h 2966224"/>
              <a:gd name="connsiteX18" fmla="*/ 591015 w 1037063"/>
              <a:gd name="connsiteY18" fmla="*/ 1672683 h 2966224"/>
              <a:gd name="connsiteX19" fmla="*/ 602166 w 1037063"/>
              <a:gd name="connsiteY19" fmla="*/ 1706136 h 2966224"/>
              <a:gd name="connsiteX20" fmla="*/ 568712 w 1037063"/>
              <a:gd name="connsiteY20" fmla="*/ 1717287 h 2966224"/>
              <a:gd name="connsiteX21" fmla="*/ 524107 w 1037063"/>
              <a:gd name="connsiteY21" fmla="*/ 1739590 h 2966224"/>
              <a:gd name="connsiteX22" fmla="*/ 379142 w 1037063"/>
              <a:gd name="connsiteY22" fmla="*/ 1761892 h 2966224"/>
              <a:gd name="connsiteX23" fmla="*/ 256478 w 1037063"/>
              <a:gd name="connsiteY23" fmla="*/ 1773043 h 2966224"/>
              <a:gd name="connsiteX24" fmla="*/ 256478 w 1037063"/>
              <a:gd name="connsiteY24" fmla="*/ 1973765 h 2966224"/>
              <a:gd name="connsiteX25" fmla="*/ 278781 w 1037063"/>
              <a:gd name="connsiteY25" fmla="*/ 2040673 h 2966224"/>
              <a:gd name="connsiteX26" fmla="*/ 223024 w 1037063"/>
              <a:gd name="connsiteY26" fmla="*/ 2308302 h 2966224"/>
              <a:gd name="connsiteX27" fmla="*/ 156117 w 1037063"/>
              <a:gd name="connsiteY27" fmla="*/ 2319453 h 2966224"/>
              <a:gd name="connsiteX28" fmla="*/ 111512 w 1037063"/>
              <a:gd name="connsiteY28" fmla="*/ 2620536 h 2966224"/>
              <a:gd name="connsiteX29" fmla="*/ 78059 w 1037063"/>
              <a:gd name="connsiteY29" fmla="*/ 2642839 h 2966224"/>
              <a:gd name="connsiteX30" fmla="*/ 66907 w 1037063"/>
              <a:gd name="connsiteY30" fmla="*/ 2698595 h 2966224"/>
              <a:gd name="connsiteX31" fmla="*/ 55756 w 1037063"/>
              <a:gd name="connsiteY31" fmla="*/ 2932770 h 2966224"/>
              <a:gd name="connsiteX32" fmla="*/ 33454 w 1037063"/>
              <a:gd name="connsiteY32" fmla="*/ 2955073 h 2966224"/>
              <a:gd name="connsiteX33" fmla="*/ 0 w 1037063"/>
              <a:gd name="connsiteY33" fmla="*/ 2966224 h 29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37063" h="2966224">
                <a:moveTo>
                  <a:pt x="1037063" y="0"/>
                </a:moveTo>
                <a:cubicBezTo>
                  <a:pt x="1033346" y="48322"/>
                  <a:pt x="1031575" y="96833"/>
                  <a:pt x="1025912" y="144965"/>
                </a:cubicBezTo>
                <a:cubicBezTo>
                  <a:pt x="1024121" y="160186"/>
                  <a:pt x="1021615" y="175862"/>
                  <a:pt x="1014761" y="189570"/>
                </a:cubicBezTo>
                <a:cubicBezTo>
                  <a:pt x="1010059" y="198974"/>
                  <a:pt x="999893" y="204439"/>
                  <a:pt x="992459" y="211873"/>
                </a:cubicBezTo>
                <a:cubicBezTo>
                  <a:pt x="958071" y="349415"/>
                  <a:pt x="1008990" y="159458"/>
                  <a:pt x="959005" y="301083"/>
                </a:cubicBezTo>
                <a:cubicBezTo>
                  <a:pt x="881100" y="521815"/>
                  <a:pt x="949817" y="375214"/>
                  <a:pt x="880946" y="512956"/>
                </a:cubicBezTo>
                <a:cubicBezTo>
                  <a:pt x="857738" y="605790"/>
                  <a:pt x="885997" y="514004"/>
                  <a:pt x="847493" y="591014"/>
                </a:cubicBezTo>
                <a:cubicBezTo>
                  <a:pt x="842236" y="601528"/>
                  <a:pt x="840469" y="613462"/>
                  <a:pt x="836342" y="624468"/>
                </a:cubicBezTo>
                <a:cubicBezTo>
                  <a:pt x="829313" y="643211"/>
                  <a:pt x="820369" y="661234"/>
                  <a:pt x="814039" y="680224"/>
                </a:cubicBezTo>
                <a:cubicBezTo>
                  <a:pt x="809192" y="694763"/>
                  <a:pt x="807292" y="710149"/>
                  <a:pt x="802888" y="724829"/>
                </a:cubicBezTo>
                <a:cubicBezTo>
                  <a:pt x="796133" y="747346"/>
                  <a:pt x="780585" y="791736"/>
                  <a:pt x="780585" y="791736"/>
                </a:cubicBezTo>
                <a:cubicBezTo>
                  <a:pt x="773151" y="840058"/>
                  <a:pt x="764889" y="888260"/>
                  <a:pt x="758283" y="936702"/>
                </a:cubicBezTo>
                <a:cubicBezTo>
                  <a:pt x="753735" y="970053"/>
                  <a:pt x="752382" y="1003815"/>
                  <a:pt x="747132" y="1037063"/>
                </a:cubicBezTo>
                <a:cubicBezTo>
                  <a:pt x="742615" y="1065670"/>
                  <a:pt x="725616" y="1151395"/>
                  <a:pt x="713678" y="1193180"/>
                </a:cubicBezTo>
                <a:cubicBezTo>
                  <a:pt x="710449" y="1204482"/>
                  <a:pt x="706244" y="1215483"/>
                  <a:pt x="702527" y="1226634"/>
                </a:cubicBezTo>
                <a:cubicBezTo>
                  <a:pt x="676928" y="1431429"/>
                  <a:pt x="714371" y="1179263"/>
                  <a:pt x="646771" y="1449658"/>
                </a:cubicBezTo>
                <a:cubicBezTo>
                  <a:pt x="646579" y="1450427"/>
                  <a:pt x="612830" y="1595111"/>
                  <a:pt x="602166" y="1605775"/>
                </a:cubicBezTo>
                <a:lnTo>
                  <a:pt x="579863" y="1628078"/>
                </a:lnTo>
                <a:cubicBezTo>
                  <a:pt x="583580" y="1642946"/>
                  <a:pt x="586805" y="1657947"/>
                  <a:pt x="591015" y="1672683"/>
                </a:cubicBezTo>
                <a:cubicBezTo>
                  <a:pt x="594244" y="1683985"/>
                  <a:pt x="607423" y="1695623"/>
                  <a:pt x="602166" y="1706136"/>
                </a:cubicBezTo>
                <a:cubicBezTo>
                  <a:pt x="596909" y="1716649"/>
                  <a:pt x="579516" y="1712657"/>
                  <a:pt x="568712" y="1717287"/>
                </a:cubicBezTo>
                <a:cubicBezTo>
                  <a:pt x="553433" y="1723835"/>
                  <a:pt x="539672" y="1733753"/>
                  <a:pt x="524107" y="1739590"/>
                </a:cubicBezTo>
                <a:cubicBezTo>
                  <a:pt x="484093" y="1754595"/>
                  <a:pt x="412934" y="1758513"/>
                  <a:pt x="379142" y="1761892"/>
                </a:cubicBezTo>
                <a:lnTo>
                  <a:pt x="256478" y="1773043"/>
                </a:lnTo>
                <a:cubicBezTo>
                  <a:pt x="229665" y="1853485"/>
                  <a:pt x="234998" y="1823409"/>
                  <a:pt x="256478" y="1973765"/>
                </a:cubicBezTo>
                <a:cubicBezTo>
                  <a:pt x="259803" y="1997038"/>
                  <a:pt x="278781" y="2040673"/>
                  <a:pt x="278781" y="2040673"/>
                </a:cubicBezTo>
                <a:cubicBezTo>
                  <a:pt x="272222" y="2184962"/>
                  <a:pt x="339761" y="2273281"/>
                  <a:pt x="223024" y="2308302"/>
                </a:cubicBezTo>
                <a:cubicBezTo>
                  <a:pt x="201368" y="2314799"/>
                  <a:pt x="178419" y="2315736"/>
                  <a:pt x="156117" y="2319453"/>
                </a:cubicBezTo>
                <a:cubicBezTo>
                  <a:pt x="137780" y="2796215"/>
                  <a:pt x="237537" y="2557523"/>
                  <a:pt x="111512" y="2620536"/>
                </a:cubicBezTo>
                <a:cubicBezTo>
                  <a:pt x="99525" y="2626530"/>
                  <a:pt x="89210" y="2635405"/>
                  <a:pt x="78059" y="2642839"/>
                </a:cubicBezTo>
                <a:cubicBezTo>
                  <a:pt x="74342" y="2661424"/>
                  <a:pt x="68361" y="2679697"/>
                  <a:pt x="66907" y="2698595"/>
                </a:cubicBezTo>
                <a:cubicBezTo>
                  <a:pt x="60913" y="2776512"/>
                  <a:pt x="65863" y="2855280"/>
                  <a:pt x="55756" y="2932770"/>
                </a:cubicBezTo>
                <a:cubicBezTo>
                  <a:pt x="54396" y="2943195"/>
                  <a:pt x="42469" y="2949664"/>
                  <a:pt x="33454" y="2955073"/>
                </a:cubicBezTo>
                <a:cubicBezTo>
                  <a:pt x="23375" y="2961121"/>
                  <a:pt x="0" y="2966224"/>
                  <a:pt x="0" y="2966224"/>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0F4AE3B4-69DB-4257-ABD3-E3E579C5890E}"/>
              </a:ext>
            </a:extLst>
          </p:cNvPr>
          <p:cNvSpPr/>
          <p:nvPr/>
        </p:nvSpPr>
        <p:spPr>
          <a:xfrm rot="1441719">
            <a:off x="6051220" y="3745487"/>
            <a:ext cx="78903" cy="312234"/>
          </a:xfrm>
          <a:custGeom>
            <a:avLst/>
            <a:gdLst>
              <a:gd name="connsiteX0" fmla="*/ 78903 w 78903"/>
              <a:gd name="connsiteY0" fmla="*/ 0 h 312234"/>
              <a:gd name="connsiteX1" fmla="*/ 56600 w 78903"/>
              <a:gd name="connsiteY1" fmla="*/ 55756 h 312234"/>
              <a:gd name="connsiteX2" fmla="*/ 11995 w 78903"/>
              <a:gd name="connsiteY2" fmla="*/ 200721 h 312234"/>
              <a:gd name="connsiteX3" fmla="*/ 844 w 78903"/>
              <a:gd name="connsiteY3" fmla="*/ 312234 h 312234"/>
            </a:gdLst>
            <a:ahLst/>
            <a:cxnLst>
              <a:cxn ang="0">
                <a:pos x="connsiteX0" y="connsiteY0"/>
              </a:cxn>
              <a:cxn ang="0">
                <a:pos x="connsiteX1" y="connsiteY1"/>
              </a:cxn>
              <a:cxn ang="0">
                <a:pos x="connsiteX2" y="connsiteY2"/>
              </a:cxn>
              <a:cxn ang="0">
                <a:pos x="connsiteX3" y="connsiteY3"/>
              </a:cxn>
            </a:cxnLst>
            <a:rect l="l" t="t" r="r" b="b"/>
            <a:pathLst>
              <a:path w="78903" h="312234">
                <a:moveTo>
                  <a:pt x="78903" y="0"/>
                </a:moveTo>
                <a:cubicBezTo>
                  <a:pt x="71469" y="18585"/>
                  <a:pt x="60289" y="36082"/>
                  <a:pt x="56600" y="55756"/>
                </a:cubicBezTo>
                <a:cubicBezTo>
                  <a:pt x="29221" y="201776"/>
                  <a:pt x="84511" y="152378"/>
                  <a:pt x="11995" y="200721"/>
                </a:cubicBezTo>
                <a:cubicBezTo>
                  <a:pt x="-4565" y="266963"/>
                  <a:pt x="844" y="230000"/>
                  <a:pt x="844" y="312234"/>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084B13D-D3B4-4E5F-ADDA-F807670C3A8D}"/>
              </a:ext>
            </a:extLst>
          </p:cNvPr>
          <p:cNvSpPr txBox="1"/>
          <p:nvPr/>
        </p:nvSpPr>
        <p:spPr>
          <a:xfrm>
            <a:off x="9065941" y="4525279"/>
            <a:ext cx="2168117"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Gate Rupture</a:t>
            </a:r>
          </a:p>
        </p:txBody>
      </p:sp>
      <p:cxnSp>
        <p:nvCxnSpPr>
          <p:cNvPr id="67" name="Straight Arrow Connector 66">
            <a:extLst>
              <a:ext uri="{FF2B5EF4-FFF2-40B4-BE49-F238E27FC236}">
                <a16:creationId xmlns:a16="http://schemas.microsoft.com/office/drawing/2014/main" id="{9270AE27-7AB4-40B9-A4C1-314F5A5515F1}"/>
              </a:ext>
            </a:extLst>
          </p:cNvPr>
          <p:cNvCxnSpPr>
            <a:cxnSpLocks/>
            <a:stCxn id="66" idx="1"/>
          </p:cNvCxnSpPr>
          <p:nvPr/>
        </p:nvCxnSpPr>
        <p:spPr>
          <a:xfrm flipH="1" flipV="1">
            <a:off x="6190275" y="3967800"/>
            <a:ext cx="2875666" cy="788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DFA7F717-88A1-4934-899A-FF5B5146EA19}"/>
              </a:ext>
            </a:extLst>
          </p:cNvPr>
          <p:cNvSpPr/>
          <p:nvPr/>
        </p:nvSpPr>
        <p:spPr>
          <a:xfrm>
            <a:off x="3559206" y="5883837"/>
            <a:ext cx="4962184" cy="2310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ACB2E48B-4FA2-46AD-9A2C-E39C8AC77447}"/>
              </a:ext>
            </a:extLst>
          </p:cNvPr>
          <p:cNvSpPr txBox="1"/>
          <p:nvPr/>
        </p:nvSpPr>
        <p:spPr>
          <a:xfrm>
            <a:off x="5233041" y="5811609"/>
            <a:ext cx="1614514" cy="369332"/>
          </a:xfrm>
          <a:prstGeom prst="rect">
            <a:avLst/>
          </a:prstGeom>
          <a:noFill/>
          <a:ln w="9525">
            <a:noFill/>
            <a:miter lim="800000"/>
            <a:headEnd/>
            <a:tailEnd/>
          </a:ln>
        </p:spPr>
        <p:txBody>
          <a:bodyPr wrap="square">
            <a:spAutoFit/>
          </a:bodyPr>
          <a:lstStyle>
            <a:defPPr>
              <a:defRPr lang="en-US"/>
            </a:defPPr>
            <a:lvl1pPr algn="ctr">
              <a:defRPr>
                <a:latin typeface="Helvetica" panose="020B0604020202020204" pitchFamily="34" charset="0"/>
                <a:cs typeface="Helvetica" panose="020B0604020202020204" pitchFamily="34" charset="0"/>
              </a:defRPr>
            </a:lvl1pPr>
          </a:lstStyle>
          <a:p>
            <a:r>
              <a:rPr lang="en-US" dirty="0">
                <a:solidFill>
                  <a:schemeClr val="bg1"/>
                </a:solidFill>
                <a:latin typeface="Arial" panose="020B0604020202020204" pitchFamily="34" charset="0"/>
                <a:cs typeface="Arial" panose="020B0604020202020204" pitchFamily="34" charset="0"/>
              </a:rPr>
              <a:t>Drain</a:t>
            </a:r>
          </a:p>
        </p:txBody>
      </p:sp>
    </p:spTree>
    <p:extLst>
      <p:ext uri="{BB962C8B-B14F-4D97-AF65-F5344CB8AC3E}">
        <p14:creationId xmlns:p14="http://schemas.microsoft.com/office/powerpoint/2010/main" val="267097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animBg="1"/>
      <p:bldP spid="65" grpId="0" animBg="1"/>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F9B1-06AC-4FC4-9733-79F11984ED0C}"/>
              </a:ext>
            </a:extLst>
          </p:cNvPr>
          <p:cNvSpPr>
            <a:spLocks noGrp="1"/>
          </p:cNvSpPr>
          <p:nvPr>
            <p:ph type="title"/>
          </p:nvPr>
        </p:nvSpPr>
        <p:spPr/>
        <p:txBody>
          <a:bodyPr/>
          <a:lstStyle/>
          <a:p>
            <a:r>
              <a:rPr lang="en-US" dirty="0"/>
              <a:t>Single Event Effects – Si MOSFETs</a:t>
            </a:r>
          </a:p>
        </p:txBody>
      </p:sp>
      <p:sp>
        <p:nvSpPr>
          <p:cNvPr id="3" name="Date Placeholder 2">
            <a:extLst>
              <a:ext uri="{FF2B5EF4-FFF2-40B4-BE49-F238E27FC236}">
                <a16:creationId xmlns:a16="http://schemas.microsoft.com/office/drawing/2014/main" id="{28087251-D6AB-44BC-BF34-B7985F059B06}"/>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C3BC98F6-286B-4C59-94EB-D1C58F196EA7}"/>
              </a:ext>
            </a:extLst>
          </p:cNvPr>
          <p:cNvSpPr>
            <a:spLocks noGrp="1"/>
          </p:cNvSpPr>
          <p:nvPr>
            <p:ph type="sldNum" sz="quarter" idx="4"/>
          </p:nvPr>
        </p:nvSpPr>
        <p:spPr/>
        <p:txBody>
          <a:bodyPr/>
          <a:lstStyle/>
          <a:p>
            <a:fld id="{BB70415D-E737-F945-9839-D037779ADF4F}" type="slidenum">
              <a:rPr lang="en-US" smtClean="0"/>
              <a:t>11</a:t>
            </a:fld>
            <a:endParaRPr lang="en-US"/>
          </a:p>
        </p:txBody>
      </p:sp>
      <p:sp>
        <p:nvSpPr>
          <p:cNvPr id="5" name="Rectangle 4">
            <a:extLst>
              <a:ext uri="{FF2B5EF4-FFF2-40B4-BE49-F238E27FC236}">
                <a16:creationId xmlns:a16="http://schemas.microsoft.com/office/drawing/2014/main" id="{006B352C-9526-4443-884D-E02CDD2B91B6}"/>
              </a:ext>
            </a:extLst>
          </p:cNvPr>
          <p:cNvSpPr/>
          <p:nvPr/>
        </p:nvSpPr>
        <p:spPr>
          <a:xfrm>
            <a:off x="3573466" y="3143442"/>
            <a:ext cx="4947924" cy="82335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5400" cmpd="sng">
            <a:noFill/>
            <a:prstDash val="solid"/>
            <a:round/>
            <a:headEnd type="none" w="med" len="med"/>
            <a:tailEnd type="none" w="med" len="med"/>
          </a:ln>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9239B19-2D35-4C0E-8B4A-BD17803C6954}"/>
              </a:ext>
            </a:extLst>
          </p:cNvPr>
          <p:cNvSpPr/>
          <p:nvPr/>
        </p:nvSpPr>
        <p:spPr>
          <a:xfrm>
            <a:off x="4545603" y="3589343"/>
            <a:ext cx="3059712" cy="401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E2E7A4-76D1-45CD-8654-B0843F71374C}"/>
              </a:ext>
            </a:extLst>
          </p:cNvPr>
          <p:cNvSpPr/>
          <p:nvPr/>
        </p:nvSpPr>
        <p:spPr>
          <a:xfrm>
            <a:off x="3073291" y="3996618"/>
            <a:ext cx="3401122" cy="1774825"/>
          </a:xfrm>
          <a:prstGeom prst="rect">
            <a:avLst/>
          </a:prstGeom>
          <a:grpFill/>
          <a:ln w="9525">
            <a:noFill/>
            <a:miter lim="800000"/>
            <a:headEnd/>
            <a:tailEnd/>
          </a:ln>
        </p:spPr>
        <p:txBody>
          <a:bodyPr wrap="none" anchor="ctr"/>
          <a:lstStyle/>
          <a:p>
            <a:endParaRPr lang="en-US">
              <a:solidFill>
                <a:schemeClr val="tx1"/>
              </a:solidFill>
              <a:latin typeface="Arial" panose="020B0604020202020204" pitchFamily="34" charset="0"/>
              <a:cs typeface="Arial" panose="020B0604020202020204" pitchFamily="34" charset="0"/>
            </a:endParaRPr>
          </a:p>
        </p:txBody>
      </p:sp>
      <p:grpSp>
        <p:nvGrpSpPr>
          <p:cNvPr id="8" name="Group 26">
            <a:extLst>
              <a:ext uri="{FF2B5EF4-FFF2-40B4-BE49-F238E27FC236}">
                <a16:creationId xmlns:a16="http://schemas.microsoft.com/office/drawing/2014/main" id="{17B30531-9552-4FA5-9D8A-2688DCF6452E}"/>
              </a:ext>
            </a:extLst>
          </p:cNvPr>
          <p:cNvGrpSpPr>
            <a:grpSpLocks/>
          </p:cNvGrpSpPr>
          <p:nvPr/>
        </p:nvGrpSpPr>
        <p:grpSpPr bwMode="auto">
          <a:xfrm>
            <a:off x="3570635" y="4933243"/>
            <a:ext cx="4962620" cy="962025"/>
            <a:chOff x="701675" y="2179638"/>
            <a:chExt cx="5016500" cy="701675"/>
          </a:xfr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p:grpSpPr>
        <p:sp>
          <p:nvSpPr>
            <p:cNvPr id="9" name="Rectangle 5" descr="Wide upward diagonal">
              <a:extLst>
                <a:ext uri="{FF2B5EF4-FFF2-40B4-BE49-F238E27FC236}">
                  <a16:creationId xmlns:a16="http://schemas.microsoft.com/office/drawing/2014/main" id="{822CA9B3-1491-47CF-A25D-5163C861188E}"/>
                </a:ext>
              </a:extLst>
            </p:cNvPr>
            <p:cNvSpPr>
              <a:spLocks noChangeArrowheads="1"/>
            </p:cNvSpPr>
            <p:nvPr/>
          </p:nvSpPr>
          <p:spPr bwMode="auto">
            <a:xfrm>
              <a:off x="701675" y="2179638"/>
              <a:ext cx="5016500" cy="701675"/>
            </a:xfrm>
            <a:prstGeom prst="rect">
              <a:avLst/>
            </a:prstGeom>
            <a:grpFill/>
            <a:ln w="9525">
              <a:noFill/>
              <a:miter lim="800000"/>
              <a:headEnd/>
              <a:tailEnd/>
            </a:ln>
          </p:spPr>
          <p:txBody>
            <a:bodyPr wrap="none" anchor="ctr"/>
            <a:lstStyle/>
            <a:p>
              <a:pPr>
                <a:defRPr/>
              </a:pPr>
              <a:endParaRPr lang="zh-TW" altLang="zh-TW">
                <a:latin typeface="Arial" panose="020B0604020202020204" pitchFamily="34" charset="0"/>
                <a:cs typeface="Arial" panose="020B0604020202020204" pitchFamily="34" charset="0"/>
              </a:endParaRPr>
            </a:p>
          </p:txBody>
        </p:sp>
        <p:sp>
          <p:nvSpPr>
            <p:cNvPr id="10" name="Text Box 25">
              <a:extLst>
                <a:ext uri="{FF2B5EF4-FFF2-40B4-BE49-F238E27FC236}">
                  <a16:creationId xmlns:a16="http://schemas.microsoft.com/office/drawing/2014/main" id="{CF01A6B4-EE26-4A50-9B02-CCFB745F31A0}"/>
                </a:ext>
              </a:extLst>
            </p:cNvPr>
            <p:cNvSpPr txBox="1">
              <a:spLocks noChangeArrowheads="1"/>
            </p:cNvSpPr>
            <p:nvPr/>
          </p:nvSpPr>
          <p:spPr bwMode="auto">
            <a:xfrm>
              <a:off x="2874963" y="2471738"/>
              <a:ext cx="418390" cy="291829"/>
            </a:xfrm>
            <a:prstGeom prst="rect">
              <a:avLst/>
            </a:prstGeom>
            <a:grpFill/>
            <a:ln w="9525">
              <a:noFill/>
              <a:miter lim="800000"/>
              <a:headEnd/>
              <a:tailEnd/>
            </a:ln>
          </p:spPr>
          <p:txBody>
            <a:bodyPr wrap="none">
              <a:spAutoFit/>
            </a:bodyPr>
            <a:lstStyle/>
            <a:p>
              <a:pPr>
                <a:defRPr/>
              </a:pPr>
              <a:r>
                <a:rPr lang="en-US" altLang="zh-TW" sz="2000" dirty="0">
                  <a:solidFill>
                    <a:schemeClr val="bg1"/>
                  </a:solidFill>
                  <a:latin typeface="Arial" panose="020B0604020202020204" pitchFamily="34" charset="0"/>
                  <a:cs typeface="Arial" panose="020B0604020202020204" pitchFamily="34" charset="0"/>
                </a:rPr>
                <a:t>Si</a:t>
              </a:r>
            </a:p>
          </p:txBody>
        </p:sp>
      </p:grpSp>
      <p:sp>
        <p:nvSpPr>
          <p:cNvPr id="11" name="Rectangle 10">
            <a:extLst>
              <a:ext uri="{FF2B5EF4-FFF2-40B4-BE49-F238E27FC236}">
                <a16:creationId xmlns:a16="http://schemas.microsoft.com/office/drawing/2014/main" id="{CF78BBAC-2DF2-4FBF-83C0-819213865F8A}"/>
              </a:ext>
            </a:extLst>
          </p:cNvPr>
          <p:cNvSpPr/>
          <p:nvPr/>
        </p:nvSpPr>
        <p:spPr>
          <a:xfrm>
            <a:off x="3573466" y="3970623"/>
            <a:ext cx="4963475" cy="10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4E8643A-E77A-4107-9E10-DCE4A43D4FAF}"/>
              </a:ext>
            </a:extLst>
          </p:cNvPr>
          <p:cNvSpPr txBox="1"/>
          <p:nvPr/>
        </p:nvSpPr>
        <p:spPr>
          <a:xfrm>
            <a:off x="4968386" y="4543591"/>
            <a:ext cx="2758818" cy="369332"/>
          </a:xfrm>
          <a:prstGeom prst="rect">
            <a:avLst/>
          </a:prstGeom>
          <a:solidFill>
            <a:schemeClr val="bg1">
              <a:lumMod val="75000"/>
            </a:schemeClr>
          </a:solidFill>
        </p:spPr>
        <p:txBody>
          <a:bodyPr wrap="square" rtlCol="0">
            <a:spAutoFit/>
          </a:bodyPr>
          <a:lstStyle/>
          <a:p>
            <a:r>
              <a:rPr lang="en-US" dirty="0">
                <a:latin typeface="Arial" panose="020B0604020202020204" pitchFamily="34" charset="0"/>
                <a:cs typeface="Arial" panose="020B0604020202020204" pitchFamily="34" charset="0"/>
              </a:rPr>
              <a:t>N-Type Si Epitaxial Layer</a:t>
            </a:r>
          </a:p>
        </p:txBody>
      </p:sp>
      <p:sp>
        <p:nvSpPr>
          <p:cNvPr id="13" name="Rectangle 12">
            <a:extLst>
              <a:ext uri="{FF2B5EF4-FFF2-40B4-BE49-F238E27FC236}">
                <a16:creationId xmlns:a16="http://schemas.microsoft.com/office/drawing/2014/main" id="{EE75A52A-8FD4-4B5B-88DB-DB135E7FF8AA}"/>
              </a:ext>
            </a:extLst>
          </p:cNvPr>
          <p:cNvSpPr/>
          <p:nvPr/>
        </p:nvSpPr>
        <p:spPr>
          <a:xfrm>
            <a:off x="4696350" y="3846569"/>
            <a:ext cx="2758219" cy="1500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C780D7E-5DF3-42C8-9BB2-E62A3C35B2D2}"/>
              </a:ext>
            </a:extLst>
          </p:cNvPr>
          <p:cNvSpPr/>
          <p:nvPr/>
        </p:nvSpPr>
        <p:spPr>
          <a:xfrm>
            <a:off x="6940351" y="3982701"/>
            <a:ext cx="1594199" cy="2868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1973F8DF-3289-4CB6-A4E9-102F0F07B350}"/>
              </a:ext>
            </a:extLst>
          </p:cNvPr>
          <p:cNvSpPr/>
          <p:nvPr/>
        </p:nvSpPr>
        <p:spPr>
          <a:xfrm>
            <a:off x="7246958" y="3983229"/>
            <a:ext cx="1285673" cy="169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F2056FF-3FA8-400D-91D9-8B0EC5922975}"/>
              </a:ext>
            </a:extLst>
          </p:cNvPr>
          <p:cNvSpPr/>
          <p:nvPr/>
        </p:nvSpPr>
        <p:spPr>
          <a:xfrm>
            <a:off x="3583187" y="3970623"/>
            <a:ext cx="1594199" cy="2868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13F89C9-41F6-4E73-81C5-85DD00FFA793}"/>
              </a:ext>
            </a:extLst>
          </p:cNvPr>
          <p:cNvSpPr/>
          <p:nvPr/>
        </p:nvSpPr>
        <p:spPr>
          <a:xfrm>
            <a:off x="3889795" y="3971151"/>
            <a:ext cx="1011460" cy="181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B325D8C9-950C-41B7-B4E2-6BB741D1F8F3}"/>
              </a:ext>
            </a:extLst>
          </p:cNvPr>
          <p:cNvSpPr/>
          <p:nvPr/>
        </p:nvSpPr>
        <p:spPr>
          <a:xfrm>
            <a:off x="3583187" y="4172923"/>
            <a:ext cx="605226" cy="3706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080F0A9-4CD6-4C15-A7D2-011BFCD2ABEA}"/>
              </a:ext>
            </a:extLst>
          </p:cNvPr>
          <p:cNvSpPr/>
          <p:nvPr/>
        </p:nvSpPr>
        <p:spPr>
          <a:xfrm>
            <a:off x="7936183" y="4166041"/>
            <a:ext cx="605226" cy="3706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822D66F-27C1-406C-85E0-1491E64B5AED}"/>
              </a:ext>
            </a:extLst>
          </p:cNvPr>
          <p:cNvSpPr/>
          <p:nvPr/>
        </p:nvSpPr>
        <p:spPr>
          <a:xfrm>
            <a:off x="4696350" y="3666417"/>
            <a:ext cx="2758219" cy="180152"/>
          </a:xfrm>
          <a:prstGeom prst="rect">
            <a:avLst/>
          </a:prstGeom>
          <a:solidFill>
            <a:srgbClr val="D335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53E76B8-67A7-4277-84F3-882CCA18D805}"/>
              </a:ext>
            </a:extLst>
          </p:cNvPr>
          <p:cNvSpPr txBox="1"/>
          <p:nvPr/>
        </p:nvSpPr>
        <p:spPr>
          <a:xfrm>
            <a:off x="5334447" y="2451017"/>
            <a:ext cx="2843561" cy="646331"/>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Polysilicon Gate Electrode</a:t>
            </a:r>
          </a:p>
        </p:txBody>
      </p:sp>
      <p:sp>
        <p:nvSpPr>
          <p:cNvPr id="22" name="TextBox 21">
            <a:extLst>
              <a:ext uri="{FF2B5EF4-FFF2-40B4-BE49-F238E27FC236}">
                <a16:creationId xmlns:a16="http://schemas.microsoft.com/office/drawing/2014/main" id="{361EE116-7E09-4EB5-9266-613D7C62EC6F}"/>
              </a:ext>
            </a:extLst>
          </p:cNvPr>
          <p:cNvSpPr txBox="1"/>
          <p:nvPr/>
        </p:nvSpPr>
        <p:spPr>
          <a:xfrm>
            <a:off x="4499184" y="2127852"/>
            <a:ext cx="1886847" cy="646331"/>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Silicon Dioxide Gate</a:t>
            </a:r>
          </a:p>
        </p:txBody>
      </p:sp>
      <p:sp>
        <p:nvSpPr>
          <p:cNvPr id="23" name="Line 32">
            <a:extLst>
              <a:ext uri="{FF2B5EF4-FFF2-40B4-BE49-F238E27FC236}">
                <a16:creationId xmlns:a16="http://schemas.microsoft.com/office/drawing/2014/main" id="{63B342EB-9CC3-4860-A0F1-897EB7727000}"/>
              </a:ext>
            </a:extLst>
          </p:cNvPr>
          <p:cNvSpPr>
            <a:spLocks noChangeShapeType="1"/>
          </p:cNvSpPr>
          <p:nvPr/>
        </p:nvSpPr>
        <p:spPr bwMode="auto">
          <a:xfrm>
            <a:off x="6671054" y="3097348"/>
            <a:ext cx="304319" cy="610528"/>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24" name="Line 32">
            <a:extLst>
              <a:ext uri="{FF2B5EF4-FFF2-40B4-BE49-F238E27FC236}">
                <a16:creationId xmlns:a16="http://schemas.microsoft.com/office/drawing/2014/main" id="{B70AC38C-3E96-461A-A0F3-790BD373EE12}"/>
              </a:ext>
            </a:extLst>
          </p:cNvPr>
          <p:cNvSpPr>
            <a:spLocks noChangeShapeType="1"/>
          </p:cNvSpPr>
          <p:nvPr/>
        </p:nvSpPr>
        <p:spPr bwMode="auto">
          <a:xfrm>
            <a:off x="5509554" y="2838902"/>
            <a:ext cx="903026" cy="1033891"/>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76D47D3-13CD-4ECD-BFF1-15363BD184FC}"/>
              </a:ext>
            </a:extLst>
          </p:cNvPr>
          <p:cNvSpPr txBox="1"/>
          <p:nvPr/>
        </p:nvSpPr>
        <p:spPr>
          <a:xfrm>
            <a:off x="3939544" y="3256344"/>
            <a:ext cx="2219243" cy="369332"/>
          </a:xfrm>
          <a:prstGeom prst="rect">
            <a:avLst/>
          </a:prstGeom>
          <a:noFill/>
          <a:ln w="9525">
            <a:noFill/>
            <a:miter lim="800000"/>
            <a:headEnd/>
            <a:tailEnd/>
          </a:ln>
        </p:spPr>
        <p:txBody>
          <a:bodyPr wrap="square">
            <a:spAutoFit/>
          </a:bodyPr>
          <a:lstStyle>
            <a:defPPr>
              <a:defRPr lang="en-US"/>
            </a:defPPr>
            <a:lvl1pPr algn="ctr">
              <a:defRPr>
                <a:latin typeface="Helvetica" panose="020B0604020202020204" pitchFamily="34" charset="0"/>
                <a:cs typeface="Helvetica" panose="020B0604020202020204" pitchFamily="34" charset="0"/>
              </a:defRPr>
            </a:lvl1pPr>
          </a:lstStyle>
          <a:p>
            <a:r>
              <a:rPr lang="en-US" b="1" dirty="0">
                <a:solidFill>
                  <a:schemeClr val="accent1">
                    <a:lumMod val="50000"/>
                  </a:schemeClr>
                </a:solidFill>
                <a:latin typeface="Arial" panose="020B0604020202020204" pitchFamily="34" charset="0"/>
                <a:cs typeface="Arial" panose="020B0604020202020204" pitchFamily="34" charset="0"/>
              </a:rPr>
              <a:t>Aluminum</a:t>
            </a:r>
            <a:r>
              <a:rPr lang="en-US" dirty="0">
                <a:solidFill>
                  <a:schemeClr val="accent1">
                    <a:lumMod val="50000"/>
                  </a:schemeClr>
                </a:solidFill>
                <a:latin typeface="Arial" panose="020B0604020202020204" pitchFamily="34" charset="0"/>
                <a:cs typeface="Arial" panose="020B0604020202020204" pitchFamily="34" charset="0"/>
              </a:rPr>
              <a:t> </a:t>
            </a:r>
          </a:p>
        </p:txBody>
      </p:sp>
      <p:sp>
        <p:nvSpPr>
          <p:cNvPr id="26" name="TextBox 25">
            <a:extLst>
              <a:ext uri="{FF2B5EF4-FFF2-40B4-BE49-F238E27FC236}">
                <a16:creationId xmlns:a16="http://schemas.microsoft.com/office/drawing/2014/main" id="{4A227481-BA00-46F1-9BE2-34196694B0A9}"/>
              </a:ext>
            </a:extLst>
          </p:cNvPr>
          <p:cNvSpPr txBox="1"/>
          <p:nvPr/>
        </p:nvSpPr>
        <p:spPr>
          <a:xfrm>
            <a:off x="3393742" y="2709391"/>
            <a:ext cx="1886847" cy="369332"/>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Source</a:t>
            </a:r>
          </a:p>
        </p:txBody>
      </p:sp>
      <p:sp>
        <p:nvSpPr>
          <p:cNvPr id="27" name="Line 32">
            <a:extLst>
              <a:ext uri="{FF2B5EF4-FFF2-40B4-BE49-F238E27FC236}">
                <a16:creationId xmlns:a16="http://schemas.microsoft.com/office/drawing/2014/main" id="{1730E5D4-D8A3-4E5E-B0CF-869928932536}"/>
              </a:ext>
            </a:extLst>
          </p:cNvPr>
          <p:cNvSpPr>
            <a:spLocks noChangeShapeType="1"/>
          </p:cNvSpPr>
          <p:nvPr/>
        </p:nvSpPr>
        <p:spPr bwMode="auto">
          <a:xfrm flipH="1">
            <a:off x="4321967" y="2997980"/>
            <a:ext cx="0" cy="981250"/>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0E78696-30D6-4449-B298-0E1C28D6144E}"/>
              </a:ext>
            </a:extLst>
          </p:cNvPr>
          <p:cNvSpPr txBox="1"/>
          <p:nvPr/>
        </p:nvSpPr>
        <p:spPr>
          <a:xfrm>
            <a:off x="2809503" y="2194959"/>
            <a:ext cx="1886847" cy="369332"/>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Body Diode</a:t>
            </a:r>
          </a:p>
        </p:txBody>
      </p:sp>
      <p:sp>
        <p:nvSpPr>
          <p:cNvPr id="29" name="Line 32">
            <a:extLst>
              <a:ext uri="{FF2B5EF4-FFF2-40B4-BE49-F238E27FC236}">
                <a16:creationId xmlns:a16="http://schemas.microsoft.com/office/drawing/2014/main" id="{D60563B8-DCCF-4C86-A985-CF1DEE714D20}"/>
              </a:ext>
            </a:extLst>
          </p:cNvPr>
          <p:cNvSpPr>
            <a:spLocks noChangeShapeType="1"/>
          </p:cNvSpPr>
          <p:nvPr/>
        </p:nvSpPr>
        <p:spPr bwMode="auto">
          <a:xfrm>
            <a:off x="3686003" y="2503449"/>
            <a:ext cx="4584" cy="1766123"/>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1E1CFAEC-CD9A-4432-832B-ED6EA24EB2FA}"/>
              </a:ext>
            </a:extLst>
          </p:cNvPr>
          <p:cNvSpPr/>
          <p:nvPr/>
        </p:nvSpPr>
        <p:spPr>
          <a:xfrm>
            <a:off x="8577754" y="1715588"/>
            <a:ext cx="438637" cy="41005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0E951E1-3F35-4755-AA38-453391B826CF}"/>
              </a:ext>
            </a:extLst>
          </p:cNvPr>
          <p:cNvSpPr txBox="1"/>
          <p:nvPr/>
        </p:nvSpPr>
        <p:spPr>
          <a:xfrm>
            <a:off x="8613598" y="1732027"/>
            <a:ext cx="4386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Au</a:t>
            </a:r>
          </a:p>
        </p:txBody>
      </p:sp>
      <p:sp>
        <p:nvSpPr>
          <p:cNvPr id="32" name="Freeform: Shape 31">
            <a:extLst>
              <a:ext uri="{FF2B5EF4-FFF2-40B4-BE49-F238E27FC236}">
                <a16:creationId xmlns:a16="http://schemas.microsoft.com/office/drawing/2014/main" id="{66DB9F42-2D7E-4EC9-9D1B-2B130E8D9027}"/>
              </a:ext>
            </a:extLst>
          </p:cNvPr>
          <p:cNvSpPr/>
          <p:nvPr/>
        </p:nvSpPr>
        <p:spPr>
          <a:xfrm>
            <a:off x="7683534" y="2093814"/>
            <a:ext cx="1037063" cy="2966224"/>
          </a:xfrm>
          <a:custGeom>
            <a:avLst/>
            <a:gdLst>
              <a:gd name="connsiteX0" fmla="*/ 1037063 w 1037063"/>
              <a:gd name="connsiteY0" fmla="*/ 0 h 2966224"/>
              <a:gd name="connsiteX1" fmla="*/ 1025912 w 1037063"/>
              <a:gd name="connsiteY1" fmla="*/ 144965 h 2966224"/>
              <a:gd name="connsiteX2" fmla="*/ 1014761 w 1037063"/>
              <a:gd name="connsiteY2" fmla="*/ 189570 h 2966224"/>
              <a:gd name="connsiteX3" fmla="*/ 992459 w 1037063"/>
              <a:gd name="connsiteY3" fmla="*/ 211873 h 2966224"/>
              <a:gd name="connsiteX4" fmla="*/ 959005 w 1037063"/>
              <a:gd name="connsiteY4" fmla="*/ 301083 h 2966224"/>
              <a:gd name="connsiteX5" fmla="*/ 880946 w 1037063"/>
              <a:gd name="connsiteY5" fmla="*/ 512956 h 2966224"/>
              <a:gd name="connsiteX6" fmla="*/ 847493 w 1037063"/>
              <a:gd name="connsiteY6" fmla="*/ 591014 h 2966224"/>
              <a:gd name="connsiteX7" fmla="*/ 836342 w 1037063"/>
              <a:gd name="connsiteY7" fmla="*/ 624468 h 2966224"/>
              <a:gd name="connsiteX8" fmla="*/ 814039 w 1037063"/>
              <a:gd name="connsiteY8" fmla="*/ 680224 h 2966224"/>
              <a:gd name="connsiteX9" fmla="*/ 802888 w 1037063"/>
              <a:gd name="connsiteY9" fmla="*/ 724829 h 2966224"/>
              <a:gd name="connsiteX10" fmla="*/ 780585 w 1037063"/>
              <a:gd name="connsiteY10" fmla="*/ 791736 h 2966224"/>
              <a:gd name="connsiteX11" fmla="*/ 758283 w 1037063"/>
              <a:gd name="connsiteY11" fmla="*/ 936702 h 2966224"/>
              <a:gd name="connsiteX12" fmla="*/ 747132 w 1037063"/>
              <a:gd name="connsiteY12" fmla="*/ 1037063 h 2966224"/>
              <a:gd name="connsiteX13" fmla="*/ 713678 w 1037063"/>
              <a:gd name="connsiteY13" fmla="*/ 1193180 h 2966224"/>
              <a:gd name="connsiteX14" fmla="*/ 702527 w 1037063"/>
              <a:gd name="connsiteY14" fmla="*/ 1226634 h 2966224"/>
              <a:gd name="connsiteX15" fmla="*/ 646771 w 1037063"/>
              <a:gd name="connsiteY15" fmla="*/ 1449658 h 2966224"/>
              <a:gd name="connsiteX16" fmla="*/ 602166 w 1037063"/>
              <a:gd name="connsiteY16" fmla="*/ 1605775 h 2966224"/>
              <a:gd name="connsiteX17" fmla="*/ 579863 w 1037063"/>
              <a:gd name="connsiteY17" fmla="*/ 1628078 h 2966224"/>
              <a:gd name="connsiteX18" fmla="*/ 591015 w 1037063"/>
              <a:gd name="connsiteY18" fmla="*/ 1672683 h 2966224"/>
              <a:gd name="connsiteX19" fmla="*/ 602166 w 1037063"/>
              <a:gd name="connsiteY19" fmla="*/ 1706136 h 2966224"/>
              <a:gd name="connsiteX20" fmla="*/ 568712 w 1037063"/>
              <a:gd name="connsiteY20" fmla="*/ 1717287 h 2966224"/>
              <a:gd name="connsiteX21" fmla="*/ 524107 w 1037063"/>
              <a:gd name="connsiteY21" fmla="*/ 1739590 h 2966224"/>
              <a:gd name="connsiteX22" fmla="*/ 379142 w 1037063"/>
              <a:gd name="connsiteY22" fmla="*/ 1761892 h 2966224"/>
              <a:gd name="connsiteX23" fmla="*/ 256478 w 1037063"/>
              <a:gd name="connsiteY23" fmla="*/ 1773043 h 2966224"/>
              <a:gd name="connsiteX24" fmla="*/ 256478 w 1037063"/>
              <a:gd name="connsiteY24" fmla="*/ 1973765 h 2966224"/>
              <a:gd name="connsiteX25" fmla="*/ 278781 w 1037063"/>
              <a:gd name="connsiteY25" fmla="*/ 2040673 h 2966224"/>
              <a:gd name="connsiteX26" fmla="*/ 223024 w 1037063"/>
              <a:gd name="connsiteY26" fmla="*/ 2308302 h 2966224"/>
              <a:gd name="connsiteX27" fmla="*/ 156117 w 1037063"/>
              <a:gd name="connsiteY27" fmla="*/ 2319453 h 2966224"/>
              <a:gd name="connsiteX28" fmla="*/ 111512 w 1037063"/>
              <a:gd name="connsiteY28" fmla="*/ 2620536 h 2966224"/>
              <a:gd name="connsiteX29" fmla="*/ 78059 w 1037063"/>
              <a:gd name="connsiteY29" fmla="*/ 2642839 h 2966224"/>
              <a:gd name="connsiteX30" fmla="*/ 66907 w 1037063"/>
              <a:gd name="connsiteY30" fmla="*/ 2698595 h 2966224"/>
              <a:gd name="connsiteX31" fmla="*/ 55756 w 1037063"/>
              <a:gd name="connsiteY31" fmla="*/ 2932770 h 2966224"/>
              <a:gd name="connsiteX32" fmla="*/ 33454 w 1037063"/>
              <a:gd name="connsiteY32" fmla="*/ 2955073 h 2966224"/>
              <a:gd name="connsiteX33" fmla="*/ 0 w 1037063"/>
              <a:gd name="connsiteY33" fmla="*/ 2966224 h 29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37063" h="2966224">
                <a:moveTo>
                  <a:pt x="1037063" y="0"/>
                </a:moveTo>
                <a:cubicBezTo>
                  <a:pt x="1033346" y="48322"/>
                  <a:pt x="1031575" y="96833"/>
                  <a:pt x="1025912" y="144965"/>
                </a:cubicBezTo>
                <a:cubicBezTo>
                  <a:pt x="1024121" y="160186"/>
                  <a:pt x="1021615" y="175862"/>
                  <a:pt x="1014761" y="189570"/>
                </a:cubicBezTo>
                <a:cubicBezTo>
                  <a:pt x="1010059" y="198974"/>
                  <a:pt x="999893" y="204439"/>
                  <a:pt x="992459" y="211873"/>
                </a:cubicBezTo>
                <a:cubicBezTo>
                  <a:pt x="958071" y="349415"/>
                  <a:pt x="1008990" y="159458"/>
                  <a:pt x="959005" y="301083"/>
                </a:cubicBezTo>
                <a:cubicBezTo>
                  <a:pt x="881100" y="521815"/>
                  <a:pt x="949817" y="375214"/>
                  <a:pt x="880946" y="512956"/>
                </a:cubicBezTo>
                <a:cubicBezTo>
                  <a:pt x="857738" y="605790"/>
                  <a:pt x="885997" y="514004"/>
                  <a:pt x="847493" y="591014"/>
                </a:cubicBezTo>
                <a:cubicBezTo>
                  <a:pt x="842236" y="601528"/>
                  <a:pt x="840469" y="613462"/>
                  <a:pt x="836342" y="624468"/>
                </a:cubicBezTo>
                <a:cubicBezTo>
                  <a:pt x="829313" y="643211"/>
                  <a:pt x="820369" y="661234"/>
                  <a:pt x="814039" y="680224"/>
                </a:cubicBezTo>
                <a:cubicBezTo>
                  <a:pt x="809192" y="694763"/>
                  <a:pt x="807292" y="710149"/>
                  <a:pt x="802888" y="724829"/>
                </a:cubicBezTo>
                <a:cubicBezTo>
                  <a:pt x="796133" y="747346"/>
                  <a:pt x="780585" y="791736"/>
                  <a:pt x="780585" y="791736"/>
                </a:cubicBezTo>
                <a:cubicBezTo>
                  <a:pt x="773151" y="840058"/>
                  <a:pt x="764889" y="888260"/>
                  <a:pt x="758283" y="936702"/>
                </a:cubicBezTo>
                <a:cubicBezTo>
                  <a:pt x="753735" y="970053"/>
                  <a:pt x="752382" y="1003815"/>
                  <a:pt x="747132" y="1037063"/>
                </a:cubicBezTo>
                <a:cubicBezTo>
                  <a:pt x="742615" y="1065670"/>
                  <a:pt x="725616" y="1151395"/>
                  <a:pt x="713678" y="1193180"/>
                </a:cubicBezTo>
                <a:cubicBezTo>
                  <a:pt x="710449" y="1204482"/>
                  <a:pt x="706244" y="1215483"/>
                  <a:pt x="702527" y="1226634"/>
                </a:cubicBezTo>
                <a:cubicBezTo>
                  <a:pt x="676928" y="1431429"/>
                  <a:pt x="714371" y="1179263"/>
                  <a:pt x="646771" y="1449658"/>
                </a:cubicBezTo>
                <a:cubicBezTo>
                  <a:pt x="646579" y="1450427"/>
                  <a:pt x="612830" y="1595111"/>
                  <a:pt x="602166" y="1605775"/>
                </a:cubicBezTo>
                <a:lnTo>
                  <a:pt x="579863" y="1628078"/>
                </a:lnTo>
                <a:cubicBezTo>
                  <a:pt x="583580" y="1642946"/>
                  <a:pt x="586805" y="1657947"/>
                  <a:pt x="591015" y="1672683"/>
                </a:cubicBezTo>
                <a:cubicBezTo>
                  <a:pt x="594244" y="1683985"/>
                  <a:pt x="607423" y="1695623"/>
                  <a:pt x="602166" y="1706136"/>
                </a:cubicBezTo>
                <a:cubicBezTo>
                  <a:pt x="596909" y="1716649"/>
                  <a:pt x="579516" y="1712657"/>
                  <a:pt x="568712" y="1717287"/>
                </a:cubicBezTo>
                <a:cubicBezTo>
                  <a:pt x="553433" y="1723835"/>
                  <a:pt x="539672" y="1733753"/>
                  <a:pt x="524107" y="1739590"/>
                </a:cubicBezTo>
                <a:cubicBezTo>
                  <a:pt x="484093" y="1754595"/>
                  <a:pt x="412934" y="1758513"/>
                  <a:pt x="379142" y="1761892"/>
                </a:cubicBezTo>
                <a:lnTo>
                  <a:pt x="256478" y="1773043"/>
                </a:lnTo>
                <a:cubicBezTo>
                  <a:pt x="229665" y="1853485"/>
                  <a:pt x="234998" y="1823409"/>
                  <a:pt x="256478" y="1973765"/>
                </a:cubicBezTo>
                <a:cubicBezTo>
                  <a:pt x="259803" y="1997038"/>
                  <a:pt x="278781" y="2040673"/>
                  <a:pt x="278781" y="2040673"/>
                </a:cubicBezTo>
                <a:cubicBezTo>
                  <a:pt x="272222" y="2184962"/>
                  <a:pt x="339761" y="2273281"/>
                  <a:pt x="223024" y="2308302"/>
                </a:cubicBezTo>
                <a:cubicBezTo>
                  <a:pt x="201368" y="2314799"/>
                  <a:pt x="178419" y="2315736"/>
                  <a:pt x="156117" y="2319453"/>
                </a:cubicBezTo>
                <a:cubicBezTo>
                  <a:pt x="137780" y="2796215"/>
                  <a:pt x="237537" y="2557523"/>
                  <a:pt x="111512" y="2620536"/>
                </a:cubicBezTo>
                <a:cubicBezTo>
                  <a:pt x="99525" y="2626530"/>
                  <a:pt x="89210" y="2635405"/>
                  <a:pt x="78059" y="2642839"/>
                </a:cubicBezTo>
                <a:cubicBezTo>
                  <a:pt x="74342" y="2661424"/>
                  <a:pt x="68361" y="2679697"/>
                  <a:pt x="66907" y="2698595"/>
                </a:cubicBezTo>
                <a:cubicBezTo>
                  <a:pt x="60913" y="2776512"/>
                  <a:pt x="65863" y="2855280"/>
                  <a:pt x="55756" y="2932770"/>
                </a:cubicBezTo>
                <a:cubicBezTo>
                  <a:pt x="54396" y="2943195"/>
                  <a:pt x="42469" y="2949664"/>
                  <a:pt x="33454" y="2955073"/>
                </a:cubicBezTo>
                <a:cubicBezTo>
                  <a:pt x="23375" y="2961121"/>
                  <a:pt x="0" y="2966224"/>
                  <a:pt x="0" y="2966224"/>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D766EB7C-CCD2-498B-9E03-ACA2740745FF}"/>
              </a:ext>
            </a:extLst>
          </p:cNvPr>
          <p:cNvCxnSpPr>
            <a:cxnSpLocks/>
          </p:cNvCxnSpPr>
          <p:nvPr/>
        </p:nvCxnSpPr>
        <p:spPr>
          <a:xfrm flipH="1" flipV="1">
            <a:off x="8302151" y="4833585"/>
            <a:ext cx="698079" cy="2818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3470C81-9FAC-42FE-BCA4-75FD5FAAA768}"/>
              </a:ext>
            </a:extLst>
          </p:cNvPr>
          <p:cNvSpPr txBox="1"/>
          <p:nvPr/>
        </p:nvSpPr>
        <p:spPr>
          <a:xfrm rot="16954654">
            <a:off x="6588181" y="4033352"/>
            <a:ext cx="225549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 - - - - - - </a:t>
            </a:r>
          </a:p>
        </p:txBody>
      </p:sp>
      <p:sp>
        <p:nvSpPr>
          <p:cNvPr id="35" name="TextBox 34">
            <a:extLst>
              <a:ext uri="{FF2B5EF4-FFF2-40B4-BE49-F238E27FC236}">
                <a16:creationId xmlns:a16="http://schemas.microsoft.com/office/drawing/2014/main" id="{81E7FB71-2F08-4E7A-95CA-B3DCBF9524BC}"/>
              </a:ext>
            </a:extLst>
          </p:cNvPr>
          <p:cNvSpPr txBox="1"/>
          <p:nvPr/>
        </p:nvSpPr>
        <p:spPr>
          <a:xfrm rot="16954654">
            <a:off x="6933495" y="4162167"/>
            <a:ext cx="225549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t>
            </a:r>
          </a:p>
        </p:txBody>
      </p:sp>
      <p:sp>
        <p:nvSpPr>
          <p:cNvPr id="36" name="Rectangle 35">
            <a:extLst>
              <a:ext uri="{FF2B5EF4-FFF2-40B4-BE49-F238E27FC236}">
                <a16:creationId xmlns:a16="http://schemas.microsoft.com/office/drawing/2014/main" id="{7D909E05-54F3-4531-9E6D-1435A9CC75BD}"/>
              </a:ext>
            </a:extLst>
          </p:cNvPr>
          <p:cNvSpPr/>
          <p:nvPr/>
        </p:nvSpPr>
        <p:spPr>
          <a:xfrm>
            <a:off x="3559206" y="5895267"/>
            <a:ext cx="4962184" cy="2310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943E2D1-B1A3-42B1-906C-3E83AFB68CDC}"/>
              </a:ext>
            </a:extLst>
          </p:cNvPr>
          <p:cNvSpPr txBox="1"/>
          <p:nvPr/>
        </p:nvSpPr>
        <p:spPr>
          <a:xfrm>
            <a:off x="5233041" y="5823039"/>
            <a:ext cx="1614514" cy="369332"/>
          </a:xfrm>
          <a:prstGeom prst="rect">
            <a:avLst/>
          </a:prstGeom>
          <a:noFill/>
          <a:ln w="9525">
            <a:noFill/>
            <a:miter lim="800000"/>
            <a:headEnd/>
            <a:tailEnd/>
          </a:ln>
        </p:spPr>
        <p:txBody>
          <a:bodyPr wrap="square">
            <a:spAutoFit/>
          </a:bodyPr>
          <a:lstStyle>
            <a:defPPr>
              <a:defRPr lang="en-US"/>
            </a:defPPr>
            <a:lvl1pPr algn="ctr">
              <a:defRPr>
                <a:latin typeface="Helvetica" panose="020B0604020202020204" pitchFamily="34" charset="0"/>
                <a:cs typeface="Helvetica" panose="020B0604020202020204" pitchFamily="34" charset="0"/>
              </a:defRPr>
            </a:lvl1pPr>
          </a:lstStyle>
          <a:p>
            <a:r>
              <a:rPr lang="en-US" dirty="0">
                <a:solidFill>
                  <a:schemeClr val="bg1"/>
                </a:solidFill>
                <a:latin typeface="Arial" panose="020B0604020202020204" pitchFamily="34" charset="0"/>
                <a:cs typeface="Arial" panose="020B0604020202020204" pitchFamily="34" charset="0"/>
              </a:rPr>
              <a:t>Drain</a:t>
            </a:r>
          </a:p>
        </p:txBody>
      </p:sp>
    </p:spTree>
    <p:extLst>
      <p:ext uri="{BB962C8B-B14F-4D97-AF65-F5344CB8AC3E}">
        <p14:creationId xmlns:p14="http://schemas.microsoft.com/office/powerpoint/2010/main" val="416564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1074-03A8-40A5-865D-B7113EF7C3ED}"/>
              </a:ext>
            </a:extLst>
          </p:cNvPr>
          <p:cNvSpPr>
            <a:spLocks noGrp="1"/>
          </p:cNvSpPr>
          <p:nvPr>
            <p:ph type="title"/>
          </p:nvPr>
        </p:nvSpPr>
        <p:spPr/>
        <p:txBody>
          <a:bodyPr/>
          <a:lstStyle/>
          <a:p>
            <a:r>
              <a:rPr lang="en-US" dirty="0"/>
              <a:t>Single Event</a:t>
            </a:r>
          </a:p>
        </p:txBody>
      </p:sp>
      <p:sp>
        <p:nvSpPr>
          <p:cNvPr id="3" name="Date Placeholder 2">
            <a:extLst>
              <a:ext uri="{FF2B5EF4-FFF2-40B4-BE49-F238E27FC236}">
                <a16:creationId xmlns:a16="http://schemas.microsoft.com/office/drawing/2014/main" id="{3E6E282C-C0D4-4653-A510-7C005EEDAEDE}"/>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A1A0D4C9-E7CA-499E-9753-1C291EDF3811}"/>
              </a:ext>
            </a:extLst>
          </p:cNvPr>
          <p:cNvSpPr>
            <a:spLocks noGrp="1"/>
          </p:cNvSpPr>
          <p:nvPr>
            <p:ph type="sldNum" sz="quarter" idx="4"/>
          </p:nvPr>
        </p:nvSpPr>
        <p:spPr/>
        <p:txBody>
          <a:bodyPr/>
          <a:lstStyle/>
          <a:p>
            <a:fld id="{BB70415D-E737-F945-9839-D037779ADF4F}" type="slidenum">
              <a:rPr lang="en-US" smtClean="0"/>
              <a:t>12</a:t>
            </a:fld>
            <a:endParaRPr lang="en-US"/>
          </a:p>
        </p:txBody>
      </p:sp>
      <p:pic>
        <p:nvPicPr>
          <p:cNvPr id="5" name="Picture 4">
            <a:extLst>
              <a:ext uri="{FF2B5EF4-FFF2-40B4-BE49-F238E27FC236}">
                <a16:creationId xmlns:a16="http://schemas.microsoft.com/office/drawing/2014/main" id="{8BB99C24-9C7E-49DB-8FE4-ECE1BB9DEF7A}"/>
              </a:ext>
            </a:extLst>
          </p:cNvPr>
          <p:cNvPicPr>
            <a:picLocks noChangeAspect="1"/>
          </p:cNvPicPr>
          <p:nvPr/>
        </p:nvPicPr>
        <p:blipFill>
          <a:blip r:embed="rId3"/>
          <a:stretch>
            <a:fillRect/>
          </a:stretch>
        </p:blipFill>
        <p:spPr>
          <a:xfrm>
            <a:off x="3070839" y="1756379"/>
            <a:ext cx="6592437" cy="4782533"/>
          </a:xfrm>
          <a:prstGeom prst="rect">
            <a:avLst/>
          </a:prstGeom>
        </p:spPr>
      </p:pic>
    </p:spTree>
    <p:extLst>
      <p:ext uri="{BB962C8B-B14F-4D97-AF65-F5344CB8AC3E}">
        <p14:creationId xmlns:p14="http://schemas.microsoft.com/office/powerpoint/2010/main" val="283824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A3625-5961-4A1E-8B0D-837A2D9F9A79}"/>
              </a:ext>
            </a:extLst>
          </p:cNvPr>
          <p:cNvSpPr>
            <a:spLocks noGrp="1"/>
          </p:cNvSpPr>
          <p:nvPr>
            <p:ph type="title"/>
          </p:nvPr>
        </p:nvSpPr>
        <p:spPr/>
        <p:txBody>
          <a:bodyPr/>
          <a:lstStyle/>
          <a:p>
            <a:r>
              <a:rPr lang="en-US" dirty="0"/>
              <a:t>SEE Safe Operating Area</a:t>
            </a:r>
          </a:p>
        </p:txBody>
      </p:sp>
      <p:sp>
        <p:nvSpPr>
          <p:cNvPr id="3" name="Date Placeholder 2">
            <a:extLst>
              <a:ext uri="{FF2B5EF4-FFF2-40B4-BE49-F238E27FC236}">
                <a16:creationId xmlns:a16="http://schemas.microsoft.com/office/drawing/2014/main" id="{F505D58A-614B-48BA-B634-EE42A03DF83A}"/>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E24ACC21-881C-45CB-99E7-759F3F678070}"/>
              </a:ext>
            </a:extLst>
          </p:cNvPr>
          <p:cNvSpPr>
            <a:spLocks noGrp="1"/>
          </p:cNvSpPr>
          <p:nvPr>
            <p:ph type="sldNum" sz="quarter" idx="4"/>
          </p:nvPr>
        </p:nvSpPr>
        <p:spPr/>
        <p:txBody>
          <a:bodyPr/>
          <a:lstStyle/>
          <a:p>
            <a:fld id="{BB70415D-E737-F945-9839-D037779ADF4F}" type="slidenum">
              <a:rPr lang="en-US" smtClean="0"/>
              <a:t>13</a:t>
            </a:fld>
            <a:endParaRPr lang="en-US"/>
          </a:p>
        </p:txBody>
      </p:sp>
      <p:pic>
        <p:nvPicPr>
          <p:cNvPr id="5" name="Picture 4">
            <a:extLst>
              <a:ext uri="{FF2B5EF4-FFF2-40B4-BE49-F238E27FC236}">
                <a16:creationId xmlns:a16="http://schemas.microsoft.com/office/drawing/2014/main" id="{3E9D5B1C-6A33-4064-9371-661E1871A0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3953" y="2054824"/>
            <a:ext cx="4460456" cy="3670300"/>
          </a:xfrm>
          <a:prstGeom prst="rect">
            <a:avLst/>
          </a:prstGeom>
        </p:spPr>
      </p:pic>
      <p:pic>
        <p:nvPicPr>
          <p:cNvPr id="6" name="Picture 5">
            <a:extLst>
              <a:ext uri="{FF2B5EF4-FFF2-40B4-BE49-F238E27FC236}">
                <a16:creationId xmlns:a16="http://schemas.microsoft.com/office/drawing/2014/main" id="{2B746A27-3114-48DB-9CFC-4856A242E5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0123" y="2141837"/>
            <a:ext cx="4111219" cy="3670300"/>
          </a:xfrm>
          <a:prstGeom prst="rect">
            <a:avLst/>
          </a:prstGeom>
        </p:spPr>
      </p:pic>
      <p:sp>
        <p:nvSpPr>
          <p:cNvPr id="7" name="Oval 6">
            <a:extLst>
              <a:ext uri="{FF2B5EF4-FFF2-40B4-BE49-F238E27FC236}">
                <a16:creationId xmlns:a16="http://schemas.microsoft.com/office/drawing/2014/main" id="{C78BE44B-99A5-4D5E-91A9-4A672B4AED2B}"/>
              </a:ext>
            </a:extLst>
          </p:cNvPr>
          <p:cNvSpPr/>
          <p:nvPr/>
        </p:nvSpPr>
        <p:spPr>
          <a:xfrm>
            <a:off x="4022262" y="2525407"/>
            <a:ext cx="485775" cy="59227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465727-1443-413F-8AFF-73551C70B92A}"/>
              </a:ext>
            </a:extLst>
          </p:cNvPr>
          <p:cNvSpPr/>
          <p:nvPr/>
        </p:nvSpPr>
        <p:spPr>
          <a:xfrm>
            <a:off x="9154759" y="2887357"/>
            <a:ext cx="485775" cy="59227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E348A0-04F4-4F5D-B0E6-2830F9594FF0}"/>
              </a:ext>
            </a:extLst>
          </p:cNvPr>
          <p:cNvSpPr txBox="1"/>
          <p:nvPr/>
        </p:nvSpPr>
        <p:spPr>
          <a:xfrm>
            <a:off x="2787805" y="5812137"/>
            <a:ext cx="3308195"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FBG20N18</a:t>
            </a:r>
          </a:p>
        </p:txBody>
      </p:sp>
      <p:sp>
        <p:nvSpPr>
          <p:cNvPr id="10" name="TextBox 9">
            <a:extLst>
              <a:ext uri="{FF2B5EF4-FFF2-40B4-BE49-F238E27FC236}">
                <a16:creationId xmlns:a16="http://schemas.microsoft.com/office/drawing/2014/main" id="{0084E9F1-F672-4149-B502-BC78CAAF5389}"/>
              </a:ext>
            </a:extLst>
          </p:cNvPr>
          <p:cNvSpPr txBox="1"/>
          <p:nvPr/>
        </p:nvSpPr>
        <p:spPr>
          <a:xfrm>
            <a:off x="6824999" y="5812137"/>
            <a:ext cx="3308195"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FBG30N04</a:t>
            </a:r>
          </a:p>
        </p:txBody>
      </p:sp>
    </p:spTree>
    <p:extLst>
      <p:ext uri="{BB962C8B-B14F-4D97-AF65-F5344CB8AC3E}">
        <p14:creationId xmlns:p14="http://schemas.microsoft.com/office/powerpoint/2010/main" val="151421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E52A-126C-4BE7-82E3-D48BC1EBA7ED}"/>
              </a:ext>
            </a:extLst>
          </p:cNvPr>
          <p:cNvSpPr>
            <a:spLocks noGrp="1"/>
          </p:cNvSpPr>
          <p:nvPr>
            <p:ph type="title"/>
          </p:nvPr>
        </p:nvSpPr>
        <p:spPr/>
        <p:txBody>
          <a:bodyPr>
            <a:normAutofit/>
          </a:bodyPr>
          <a:lstStyle/>
          <a:p>
            <a:r>
              <a:rPr lang="en-US" sz="3600" dirty="0"/>
              <a:t>Electrical Performance Comparison at 100 V</a:t>
            </a:r>
          </a:p>
        </p:txBody>
      </p:sp>
      <p:sp>
        <p:nvSpPr>
          <p:cNvPr id="3" name="Date Placeholder 2">
            <a:extLst>
              <a:ext uri="{FF2B5EF4-FFF2-40B4-BE49-F238E27FC236}">
                <a16:creationId xmlns:a16="http://schemas.microsoft.com/office/drawing/2014/main" id="{0A672165-ACFC-4015-A19C-173290DCE8F4}"/>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DA9A53F6-729E-49CD-BD28-40D3B919F397}"/>
              </a:ext>
            </a:extLst>
          </p:cNvPr>
          <p:cNvSpPr>
            <a:spLocks noGrp="1"/>
          </p:cNvSpPr>
          <p:nvPr>
            <p:ph type="sldNum" sz="quarter" idx="4"/>
          </p:nvPr>
        </p:nvSpPr>
        <p:spPr/>
        <p:txBody>
          <a:bodyPr/>
          <a:lstStyle/>
          <a:p>
            <a:fld id="{BB70415D-E737-F945-9839-D037779ADF4F}" type="slidenum">
              <a:rPr lang="en-US" smtClean="0"/>
              <a:t>14</a:t>
            </a:fld>
            <a:endParaRPr lang="en-US"/>
          </a:p>
        </p:txBody>
      </p:sp>
      <p:pic>
        <p:nvPicPr>
          <p:cNvPr id="5" name="Picture 4">
            <a:extLst>
              <a:ext uri="{FF2B5EF4-FFF2-40B4-BE49-F238E27FC236}">
                <a16:creationId xmlns:a16="http://schemas.microsoft.com/office/drawing/2014/main" id="{7F6CE6B3-C220-446D-87B2-C9B25A39EFA3}"/>
              </a:ext>
            </a:extLst>
          </p:cNvPr>
          <p:cNvPicPr>
            <a:picLocks/>
          </p:cNvPicPr>
          <p:nvPr/>
        </p:nvPicPr>
        <p:blipFill>
          <a:blip r:embed="rId3"/>
          <a:stretch>
            <a:fillRect/>
          </a:stretch>
        </p:blipFill>
        <p:spPr>
          <a:xfrm>
            <a:off x="518160" y="2011680"/>
            <a:ext cx="11155680" cy="3749040"/>
          </a:xfrm>
          <a:prstGeom prst="rect">
            <a:avLst/>
          </a:prstGeom>
        </p:spPr>
      </p:pic>
    </p:spTree>
    <p:extLst>
      <p:ext uri="{BB962C8B-B14F-4D97-AF65-F5344CB8AC3E}">
        <p14:creationId xmlns:p14="http://schemas.microsoft.com/office/powerpoint/2010/main" val="272756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34CB-D9B4-47F7-8864-6B2CCB05D013}"/>
              </a:ext>
            </a:extLst>
          </p:cNvPr>
          <p:cNvSpPr>
            <a:spLocks noGrp="1"/>
          </p:cNvSpPr>
          <p:nvPr>
            <p:ph type="title"/>
          </p:nvPr>
        </p:nvSpPr>
        <p:spPr/>
        <p:txBody>
          <a:bodyPr>
            <a:normAutofit/>
          </a:bodyPr>
          <a:lstStyle/>
          <a:p>
            <a:r>
              <a:rPr lang="en-US" sz="3600" dirty="0"/>
              <a:t>Electrical Performance Comparison at 200 V</a:t>
            </a:r>
          </a:p>
        </p:txBody>
      </p:sp>
      <p:sp>
        <p:nvSpPr>
          <p:cNvPr id="3" name="Date Placeholder 2">
            <a:extLst>
              <a:ext uri="{FF2B5EF4-FFF2-40B4-BE49-F238E27FC236}">
                <a16:creationId xmlns:a16="http://schemas.microsoft.com/office/drawing/2014/main" id="{228A4A58-0ACB-428A-B97B-DF25AE3A2451}"/>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5560C79F-1A4A-4B29-AE33-51075620B4C7}"/>
              </a:ext>
            </a:extLst>
          </p:cNvPr>
          <p:cNvSpPr>
            <a:spLocks noGrp="1"/>
          </p:cNvSpPr>
          <p:nvPr>
            <p:ph type="sldNum" sz="quarter" idx="4"/>
          </p:nvPr>
        </p:nvSpPr>
        <p:spPr/>
        <p:txBody>
          <a:bodyPr/>
          <a:lstStyle/>
          <a:p>
            <a:fld id="{BB70415D-E737-F945-9839-D037779ADF4F}" type="slidenum">
              <a:rPr lang="en-US" smtClean="0"/>
              <a:t>15</a:t>
            </a:fld>
            <a:endParaRPr lang="en-US"/>
          </a:p>
        </p:txBody>
      </p:sp>
      <p:pic>
        <p:nvPicPr>
          <p:cNvPr id="5" name="Picture 4">
            <a:extLst>
              <a:ext uri="{FF2B5EF4-FFF2-40B4-BE49-F238E27FC236}">
                <a16:creationId xmlns:a16="http://schemas.microsoft.com/office/drawing/2014/main" id="{86BE2A40-6815-4A02-8052-F25D68922435}"/>
              </a:ext>
            </a:extLst>
          </p:cNvPr>
          <p:cNvPicPr>
            <a:picLocks noChangeAspect="1"/>
          </p:cNvPicPr>
          <p:nvPr/>
        </p:nvPicPr>
        <p:blipFill>
          <a:blip r:embed="rId3"/>
          <a:stretch>
            <a:fillRect/>
          </a:stretch>
        </p:blipFill>
        <p:spPr>
          <a:xfrm>
            <a:off x="521208" y="2011680"/>
            <a:ext cx="11155805" cy="3752527"/>
          </a:xfrm>
          <a:prstGeom prst="rect">
            <a:avLst/>
          </a:prstGeom>
        </p:spPr>
      </p:pic>
    </p:spTree>
    <p:extLst>
      <p:ext uri="{BB962C8B-B14F-4D97-AF65-F5344CB8AC3E}">
        <p14:creationId xmlns:p14="http://schemas.microsoft.com/office/powerpoint/2010/main" val="271736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63F1-6181-4E07-9100-9B376C4646C1}"/>
              </a:ext>
            </a:extLst>
          </p:cNvPr>
          <p:cNvSpPr>
            <a:spLocks noGrp="1"/>
          </p:cNvSpPr>
          <p:nvPr>
            <p:ph type="ctrTitle"/>
          </p:nvPr>
        </p:nvSpPr>
        <p:spPr/>
        <p:txBody>
          <a:bodyPr/>
          <a:lstStyle/>
          <a:p>
            <a:r>
              <a:rPr lang="en-US" dirty="0"/>
              <a:t>Applications</a:t>
            </a:r>
          </a:p>
        </p:txBody>
      </p:sp>
    </p:spTree>
    <p:extLst>
      <p:ext uri="{BB962C8B-B14F-4D97-AF65-F5344CB8AC3E}">
        <p14:creationId xmlns:p14="http://schemas.microsoft.com/office/powerpoint/2010/main" val="135156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AF13-B193-4B53-8583-8F5F1EB3DC2C}"/>
              </a:ext>
            </a:extLst>
          </p:cNvPr>
          <p:cNvSpPr>
            <a:spLocks noGrp="1"/>
          </p:cNvSpPr>
          <p:nvPr>
            <p:ph type="title"/>
          </p:nvPr>
        </p:nvSpPr>
        <p:spPr/>
        <p:txBody>
          <a:bodyPr/>
          <a:lstStyle/>
          <a:p>
            <a:r>
              <a:rPr lang="en-US" dirty="0"/>
              <a:t>DC-DC Conversion</a:t>
            </a:r>
          </a:p>
        </p:txBody>
      </p:sp>
      <p:sp>
        <p:nvSpPr>
          <p:cNvPr id="3" name="Date Placeholder 2">
            <a:extLst>
              <a:ext uri="{FF2B5EF4-FFF2-40B4-BE49-F238E27FC236}">
                <a16:creationId xmlns:a16="http://schemas.microsoft.com/office/drawing/2014/main" id="{9B8E696D-9095-4455-8F99-AA79530370C1}"/>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A64CE1A8-5F16-43B4-9B23-7059B2C36D8E}"/>
              </a:ext>
            </a:extLst>
          </p:cNvPr>
          <p:cNvSpPr>
            <a:spLocks noGrp="1"/>
          </p:cNvSpPr>
          <p:nvPr>
            <p:ph type="sldNum" sz="quarter" idx="4"/>
          </p:nvPr>
        </p:nvSpPr>
        <p:spPr/>
        <p:txBody>
          <a:bodyPr/>
          <a:lstStyle/>
          <a:p>
            <a:fld id="{BB70415D-E737-F945-9839-D037779ADF4F}" type="slidenum">
              <a:rPr lang="en-US" smtClean="0"/>
              <a:t>17</a:t>
            </a:fld>
            <a:endParaRPr lang="en-US"/>
          </a:p>
        </p:txBody>
      </p:sp>
      <p:pic>
        <p:nvPicPr>
          <p:cNvPr id="5" name="Content Placeholder 8">
            <a:extLst>
              <a:ext uri="{FF2B5EF4-FFF2-40B4-BE49-F238E27FC236}">
                <a16:creationId xmlns:a16="http://schemas.microsoft.com/office/drawing/2014/main" id="{CA856151-27B8-4AEB-8202-9494FC8F09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887" y="1489874"/>
            <a:ext cx="5404892" cy="4775265"/>
          </a:xfrm>
          <a:prstGeom prst="rect">
            <a:avLst/>
          </a:prstGeom>
        </p:spPr>
      </p:pic>
      <p:grpSp>
        <p:nvGrpSpPr>
          <p:cNvPr id="6" name="Group 5">
            <a:extLst>
              <a:ext uri="{FF2B5EF4-FFF2-40B4-BE49-F238E27FC236}">
                <a16:creationId xmlns:a16="http://schemas.microsoft.com/office/drawing/2014/main" id="{4D2A4097-A296-4A10-B5B5-F4DA137C1C43}"/>
              </a:ext>
            </a:extLst>
          </p:cNvPr>
          <p:cNvGrpSpPr/>
          <p:nvPr/>
        </p:nvGrpSpPr>
        <p:grpSpPr>
          <a:xfrm>
            <a:off x="6160761" y="1803203"/>
            <a:ext cx="5368698" cy="4601209"/>
            <a:chOff x="6304547" y="1490512"/>
            <a:chExt cx="4933188" cy="4227958"/>
          </a:xfrm>
        </p:grpSpPr>
        <p:pic>
          <p:nvPicPr>
            <p:cNvPr id="7" name="Picture 6">
              <a:extLst>
                <a:ext uri="{FF2B5EF4-FFF2-40B4-BE49-F238E27FC236}">
                  <a16:creationId xmlns:a16="http://schemas.microsoft.com/office/drawing/2014/main" id="{A9C5E681-52D8-4C61-A27E-E1096FD4BCEC}"/>
                </a:ext>
              </a:extLst>
            </p:cNvPr>
            <p:cNvPicPr>
              <a:picLocks noChangeAspect="1"/>
            </p:cNvPicPr>
            <p:nvPr/>
          </p:nvPicPr>
          <p:blipFill>
            <a:blip r:embed="rId4"/>
            <a:stretch>
              <a:fillRect/>
            </a:stretch>
          </p:blipFill>
          <p:spPr>
            <a:xfrm>
              <a:off x="6304547" y="1490512"/>
              <a:ext cx="4933188" cy="4227958"/>
            </a:xfrm>
            <a:prstGeom prst="rect">
              <a:avLst/>
            </a:prstGeom>
          </p:spPr>
        </p:pic>
        <p:sp>
          <p:nvSpPr>
            <p:cNvPr id="8" name="Arrow: Down 7">
              <a:extLst>
                <a:ext uri="{FF2B5EF4-FFF2-40B4-BE49-F238E27FC236}">
                  <a16:creationId xmlns:a16="http://schemas.microsoft.com/office/drawing/2014/main" id="{4223E71F-9979-4DFA-87C4-6A4C709E9BBE}"/>
                </a:ext>
              </a:extLst>
            </p:cNvPr>
            <p:cNvSpPr/>
            <p:nvPr/>
          </p:nvSpPr>
          <p:spPr>
            <a:xfrm>
              <a:off x="9370503" y="2097248"/>
              <a:ext cx="369115" cy="54528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196F61-87D4-4062-97AD-4A7D2B946C3C}"/>
                </a:ext>
              </a:extLst>
            </p:cNvPr>
            <p:cNvSpPr txBox="1"/>
            <p:nvPr/>
          </p:nvSpPr>
          <p:spPr>
            <a:xfrm>
              <a:off x="9163216" y="1783161"/>
              <a:ext cx="880844" cy="369332"/>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96%</a:t>
              </a:r>
            </a:p>
          </p:txBody>
        </p:sp>
        <p:sp>
          <p:nvSpPr>
            <p:cNvPr id="10" name="TextBox 9">
              <a:extLst>
                <a:ext uri="{FF2B5EF4-FFF2-40B4-BE49-F238E27FC236}">
                  <a16:creationId xmlns:a16="http://schemas.microsoft.com/office/drawing/2014/main" id="{48078C72-2A09-4FA0-B6E5-7605F8D33CB3}"/>
                </a:ext>
              </a:extLst>
            </p:cNvPr>
            <p:cNvSpPr txBox="1"/>
            <p:nvPr/>
          </p:nvSpPr>
          <p:spPr>
            <a:xfrm>
              <a:off x="9555060" y="3779338"/>
              <a:ext cx="1405353" cy="646331"/>
            </a:xfrm>
            <a:prstGeom prst="rect">
              <a:avLst/>
            </a:prstGeom>
            <a:solidFill>
              <a:schemeClr val="bg1"/>
            </a:solidFill>
          </p:spPr>
          <p:txBody>
            <a:bodyPr wrap="square" rtlCol="0">
              <a:spAutoFit/>
            </a:bodyPr>
            <a:lstStyle/>
            <a:p>
              <a:pPr algn="ctr"/>
              <a:r>
                <a:rPr lang="en-US" b="1" dirty="0">
                  <a:latin typeface="Helvetica" panose="020B0604020202020204" pitchFamily="34" charset="0"/>
                  <a:cs typeface="Helvetica" panose="020B0604020202020204" pitchFamily="34" charset="0"/>
                </a:rPr>
                <a:t>V</a:t>
              </a:r>
              <a:r>
                <a:rPr lang="en-US" b="1" baseline="-25000" dirty="0">
                  <a:latin typeface="Helvetica" panose="020B0604020202020204" pitchFamily="34" charset="0"/>
                  <a:cs typeface="Helvetica" panose="020B0604020202020204" pitchFamily="34" charset="0"/>
                </a:rPr>
                <a:t>IN</a:t>
              </a:r>
              <a:r>
                <a:rPr lang="en-US" b="1" dirty="0">
                  <a:latin typeface="Helvetica" panose="020B0604020202020204" pitchFamily="34" charset="0"/>
                  <a:cs typeface="Helvetica" panose="020B0604020202020204" pitchFamily="34" charset="0"/>
                </a:rPr>
                <a:t> = 100</a:t>
              </a:r>
            </a:p>
            <a:p>
              <a:pPr algn="ctr"/>
              <a:r>
                <a:rPr lang="en-US" b="1" dirty="0">
                  <a:latin typeface="Helvetica" panose="020B0604020202020204" pitchFamily="34" charset="0"/>
                  <a:cs typeface="Helvetica" panose="020B0604020202020204" pitchFamily="34" charset="0"/>
                </a:rPr>
                <a:t>V</a:t>
              </a:r>
              <a:r>
                <a:rPr lang="en-US" b="1" baseline="-25000" dirty="0">
                  <a:latin typeface="Helvetica" panose="020B0604020202020204" pitchFamily="34" charset="0"/>
                  <a:cs typeface="Helvetica" panose="020B0604020202020204" pitchFamily="34" charset="0"/>
                </a:rPr>
                <a:t>OUT</a:t>
              </a:r>
              <a:r>
                <a:rPr lang="en-US" b="1" dirty="0">
                  <a:latin typeface="Helvetica" panose="020B0604020202020204" pitchFamily="34" charset="0"/>
                  <a:cs typeface="Helvetica" panose="020B0604020202020204" pitchFamily="34" charset="0"/>
                </a:rPr>
                <a:t> = 28</a:t>
              </a:r>
            </a:p>
          </p:txBody>
        </p:sp>
      </p:grpSp>
      <p:sp>
        <p:nvSpPr>
          <p:cNvPr id="11" name="Rectangle 10">
            <a:extLst>
              <a:ext uri="{FF2B5EF4-FFF2-40B4-BE49-F238E27FC236}">
                <a16:creationId xmlns:a16="http://schemas.microsoft.com/office/drawing/2014/main" id="{85059992-FDEC-4FAC-8C80-A0E5A96ABCBA}"/>
              </a:ext>
            </a:extLst>
          </p:cNvPr>
          <p:cNvSpPr/>
          <p:nvPr/>
        </p:nvSpPr>
        <p:spPr>
          <a:xfrm>
            <a:off x="508763" y="6125738"/>
            <a:ext cx="4939537" cy="369332"/>
          </a:xfrm>
          <a:prstGeom prst="rect">
            <a:avLst/>
          </a:prstGeom>
        </p:spPr>
        <p:txBody>
          <a:bodyPr wrap="square">
            <a:spAutoFit/>
          </a:bodyPr>
          <a:lstStyle/>
          <a:p>
            <a:pPr algn="ctr"/>
            <a:r>
              <a:rPr lang="en-US" dirty="0">
                <a:latin typeface="Helvetica" panose="020B0604020202020204" pitchFamily="34" charset="0"/>
                <a:cs typeface="Helvetica" panose="020B0604020202020204" pitchFamily="34" charset="0"/>
              </a:rPr>
              <a:t>SGRB10028S Series Converter from VPT</a:t>
            </a:r>
          </a:p>
        </p:txBody>
      </p:sp>
    </p:spTree>
    <p:extLst>
      <p:ext uri="{BB962C8B-B14F-4D97-AF65-F5344CB8AC3E}">
        <p14:creationId xmlns:p14="http://schemas.microsoft.com/office/powerpoint/2010/main" val="22131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1C90-5AE0-427F-A131-E4D8DB91D66D}"/>
              </a:ext>
            </a:extLst>
          </p:cNvPr>
          <p:cNvSpPr>
            <a:spLocks noGrp="1"/>
          </p:cNvSpPr>
          <p:nvPr>
            <p:ph type="title"/>
          </p:nvPr>
        </p:nvSpPr>
        <p:spPr/>
        <p:txBody>
          <a:bodyPr/>
          <a:lstStyle/>
          <a:p>
            <a:r>
              <a:rPr lang="en-US" dirty="0"/>
              <a:t>Lidar</a:t>
            </a:r>
          </a:p>
        </p:txBody>
      </p:sp>
      <p:sp>
        <p:nvSpPr>
          <p:cNvPr id="3" name="Content Placeholder 2">
            <a:extLst>
              <a:ext uri="{FF2B5EF4-FFF2-40B4-BE49-F238E27FC236}">
                <a16:creationId xmlns:a16="http://schemas.microsoft.com/office/drawing/2014/main" id="{1161F2EE-F532-4617-B166-F342B0A96AF9}"/>
              </a:ext>
            </a:extLst>
          </p:cNvPr>
          <p:cNvSpPr>
            <a:spLocks noGrp="1"/>
          </p:cNvSpPr>
          <p:nvPr>
            <p:ph sz="half" idx="1"/>
          </p:nvPr>
        </p:nvSpPr>
        <p:spPr>
          <a:xfrm>
            <a:off x="838200" y="2526029"/>
            <a:ext cx="5181600" cy="3650933"/>
          </a:xfrm>
        </p:spPr>
        <p:txBody>
          <a:bodyPr/>
          <a:lstStyle/>
          <a:p>
            <a:pPr marL="0" indent="0">
              <a:buNone/>
            </a:pPr>
            <a:r>
              <a:rPr lang="en-US" b="1" dirty="0"/>
              <a:t>Why GaN?</a:t>
            </a:r>
          </a:p>
          <a:p>
            <a:r>
              <a:rPr lang="en-US" dirty="0"/>
              <a:t>Increase resolution</a:t>
            </a:r>
          </a:p>
          <a:p>
            <a:r>
              <a:rPr lang="en-US" dirty="0"/>
              <a:t>Increase range</a:t>
            </a:r>
          </a:p>
          <a:p>
            <a:r>
              <a:rPr lang="en-US" dirty="0"/>
              <a:t>Increase frame speed</a:t>
            </a:r>
          </a:p>
          <a:p>
            <a:r>
              <a:rPr lang="en-US" dirty="0"/>
              <a:t>Smaller size/lower weight</a:t>
            </a:r>
          </a:p>
        </p:txBody>
      </p:sp>
      <p:sp>
        <p:nvSpPr>
          <p:cNvPr id="5" name="Date Placeholder 4">
            <a:extLst>
              <a:ext uri="{FF2B5EF4-FFF2-40B4-BE49-F238E27FC236}">
                <a16:creationId xmlns:a16="http://schemas.microsoft.com/office/drawing/2014/main" id="{16750F96-F863-43CA-921F-9509257CEB71}"/>
              </a:ext>
            </a:extLst>
          </p:cNvPr>
          <p:cNvSpPr>
            <a:spLocks noGrp="1"/>
          </p:cNvSpPr>
          <p:nvPr>
            <p:ph type="dt" sz="half" idx="10"/>
          </p:nvPr>
        </p:nvSpPr>
        <p:spPr/>
        <p:txBody>
          <a:bodyPr/>
          <a:lstStyle/>
          <a:p>
            <a:r>
              <a:rPr lang="en-US"/>
              <a:t>EPC.SPACE</a:t>
            </a:r>
            <a:endParaRPr lang="en-US" dirty="0"/>
          </a:p>
        </p:txBody>
      </p:sp>
      <p:sp>
        <p:nvSpPr>
          <p:cNvPr id="6" name="Slide Number Placeholder 5">
            <a:extLst>
              <a:ext uri="{FF2B5EF4-FFF2-40B4-BE49-F238E27FC236}">
                <a16:creationId xmlns:a16="http://schemas.microsoft.com/office/drawing/2014/main" id="{7EC0D3B7-C03D-4702-A561-9C3A9281F5E1}"/>
              </a:ext>
            </a:extLst>
          </p:cNvPr>
          <p:cNvSpPr>
            <a:spLocks noGrp="1"/>
          </p:cNvSpPr>
          <p:nvPr>
            <p:ph type="sldNum" sz="quarter" idx="4"/>
          </p:nvPr>
        </p:nvSpPr>
        <p:spPr/>
        <p:txBody>
          <a:bodyPr/>
          <a:lstStyle/>
          <a:p>
            <a:fld id="{BB70415D-E737-F945-9839-D037779ADF4F}" type="slidenum">
              <a:rPr lang="en-US" smtClean="0"/>
              <a:t>18</a:t>
            </a:fld>
            <a:endParaRPr lang="en-US"/>
          </a:p>
        </p:txBody>
      </p:sp>
      <p:pic>
        <p:nvPicPr>
          <p:cNvPr id="7" name="Picture 6">
            <a:extLst>
              <a:ext uri="{FF2B5EF4-FFF2-40B4-BE49-F238E27FC236}">
                <a16:creationId xmlns:a16="http://schemas.microsoft.com/office/drawing/2014/main" id="{CE1C7D2A-071F-42B4-B977-C9AE6D266EB0}"/>
              </a:ext>
            </a:extLst>
          </p:cNvPr>
          <p:cNvPicPr>
            <a:picLocks noChangeAspect="1"/>
          </p:cNvPicPr>
          <p:nvPr/>
        </p:nvPicPr>
        <p:blipFill>
          <a:blip r:embed="rId3"/>
          <a:stretch>
            <a:fillRect/>
          </a:stretch>
        </p:blipFill>
        <p:spPr>
          <a:xfrm>
            <a:off x="6172202" y="2526029"/>
            <a:ext cx="5446897" cy="3402883"/>
          </a:xfrm>
          <a:prstGeom prst="rect">
            <a:avLst/>
          </a:prstGeom>
        </p:spPr>
      </p:pic>
    </p:spTree>
    <p:extLst>
      <p:ext uri="{BB962C8B-B14F-4D97-AF65-F5344CB8AC3E}">
        <p14:creationId xmlns:p14="http://schemas.microsoft.com/office/powerpoint/2010/main" val="64261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1C90-5AE0-427F-A131-E4D8DB91D66D}"/>
              </a:ext>
            </a:extLst>
          </p:cNvPr>
          <p:cNvSpPr>
            <a:spLocks noGrp="1"/>
          </p:cNvSpPr>
          <p:nvPr>
            <p:ph type="title"/>
          </p:nvPr>
        </p:nvSpPr>
        <p:spPr/>
        <p:txBody>
          <a:bodyPr/>
          <a:lstStyle/>
          <a:p>
            <a:r>
              <a:rPr lang="en-US" dirty="0"/>
              <a:t>Satellites Reaction Wheel</a:t>
            </a:r>
          </a:p>
        </p:txBody>
      </p:sp>
      <p:sp>
        <p:nvSpPr>
          <p:cNvPr id="3" name="Content Placeholder 2">
            <a:extLst>
              <a:ext uri="{FF2B5EF4-FFF2-40B4-BE49-F238E27FC236}">
                <a16:creationId xmlns:a16="http://schemas.microsoft.com/office/drawing/2014/main" id="{1161F2EE-F532-4617-B166-F342B0A96AF9}"/>
              </a:ext>
            </a:extLst>
          </p:cNvPr>
          <p:cNvSpPr>
            <a:spLocks noGrp="1"/>
          </p:cNvSpPr>
          <p:nvPr>
            <p:ph sz="half" idx="1"/>
          </p:nvPr>
        </p:nvSpPr>
        <p:spPr>
          <a:xfrm>
            <a:off x="838200" y="2526029"/>
            <a:ext cx="5181600" cy="3650933"/>
          </a:xfrm>
        </p:spPr>
        <p:txBody>
          <a:bodyPr/>
          <a:lstStyle/>
          <a:p>
            <a:pPr marL="0" indent="0">
              <a:buNone/>
            </a:pPr>
            <a:r>
              <a:rPr lang="en-US" b="1" dirty="0"/>
              <a:t>Why GaN?</a:t>
            </a:r>
          </a:p>
          <a:p>
            <a:r>
              <a:rPr lang="en-US" dirty="0"/>
              <a:t>Improve precision</a:t>
            </a:r>
          </a:p>
          <a:p>
            <a:r>
              <a:rPr lang="en-US" dirty="0"/>
              <a:t>Smaller size/lower weight</a:t>
            </a:r>
          </a:p>
          <a:p>
            <a:r>
              <a:rPr lang="en-US" dirty="0"/>
              <a:t>Faster response</a:t>
            </a:r>
          </a:p>
          <a:p>
            <a:r>
              <a:rPr lang="en-US" dirty="0"/>
              <a:t>Lower EMI</a:t>
            </a:r>
          </a:p>
        </p:txBody>
      </p:sp>
      <p:sp>
        <p:nvSpPr>
          <p:cNvPr id="5" name="Date Placeholder 4">
            <a:extLst>
              <a:ext uri="{FF2B5EF4-FFF2-40B4-BE49-F238E27FC236}">
                <a16:creationId xmlns:a16="http://schemas.microsoft.com/office/drawing/2014/main" id="{16750F96-F863-43CA-921F-9509257CEB71}"/>
              </a:ext>
            </a:extLst>
          </p:cNvPr>
          <p:cNvSpPr>
            <a:spLocks noGrp="1"/>
          </p:cNvSpPr>
          <p:nvPr>
            <p:ph type="dt" sz="half" idx="10"/>
          </p:nvPr>
        </p:nvSpPr>
        <p:spPr/>
        <p:txBody>
          <a:bodyPr/>
          <a:lstStyle/>
          <a:p>
            <a:r>
              <a:rPr lang="en-US"/>
              <a:t>EPC.SPACE</a:t>
            </a:r>
            <a:endParaRPr lang="en-US" dirty="0"/>
          </a:p>
        </p:txBody>
      </p:sp>
      <p:sp>
        <p:nvSpPr>
          <p:cNvPr id="6" name="Slide Number Placeholder 5">
            <a:extLst>
              <a:ext uri="{FF2B5EF4-FFF2-40B4-BE49-F238E27FC236}">
                <a16:creationId xmlns:a16="http://schemas.microsoft.com/office/drawing/2014/main" id="{7EC0D3B7-C03D-4702-A561-9C3A9281F5E1}"/>
              </a:ext>
            </a:extLst>
          </p:cNvPr>
          <p:cNvSpPr>
            <a:spLocks noGrp="1"/>
          </p:cNvSpPr>
          <p:nvPr>
            <p:ph type="sldNum" sz="quarter" idx="4"/>
          </p:nvPr>
        </p:nvSpPr>
        <p:spPr/>
        <p:txBody>
          <a:bodyPr/>
          <a:lstStyle/>
          <a:p>
            <a:fld id="{BB70415D-E737-F945-9839-D037779ADF4F}" type="slidenum">
              <a:rPr lang="en-US" smtClean="0"/>
              <a:t>19</a:t>
            </a:fld>
            <a:endParaRPr lang="en-US"/>
          </a:p>
        </p:txBody>
      </p:sp>
      <p:pic>
        <p:nvPicPr>
          <p:cNvPr id="7" name="Picture 6">
            <a:extLst>
              <a:ext uri="{FF2B5EF4-FFF2-40B4-BE49-F238E27FC236}">
                <a16:creationId xmlns:a16="http://schemas.microsoft.com/office/drawing/2014/main" id="{84C4D016-D593-4ABC-B26A-F553262EC6C0}"/>
              </a:ext>
            </a:extLst>
          </p:cNvPr>
          <p:cNvPicPr>
            <a:picLocks noChangeAspect="1"/>
          </p:cNvPicPr>
          <p:nvPr/>
        </p:nvPicPr>
        <p:blipFill>
          <a:blip r:embed="rId3"/>
          <a:stretch>
            <a:fillRect/>
          </a:stretch>
        </p:blipFill>
        <p:spPr>
          <a:xfrm>
            <a:off x="5745515" y="2346641"/>
            <a:ext cx="5456902" cy="3498363"/>
          </a:xfrm>
          <a:prstGeom prst="rect">
            <a:avLst/>
          </a:prstGeom>
        </p:spPr>
      </p:pic>
    </p:spTree>
    <p:extLst>
      <p:ext uri="{BB962C8B-B14F-4D97-AF65-F5344CB8AC3E}">
        <p14:creationId xmlns:p14="http://schemas.microsoft.com/office/powerpoint/2010/main" val="374693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F6B35-D537-41A9-98EF-15F212672015}"/>
              </a:ext>
            </a:extLst>
          </p:cNvPr>
          <p:cNvSpPr>
            <a:spLocks noGrp="1"/>
          </p:cNvSpPr>
          <p:nvPr>
            <p:ph type="dt" sz="half" idx="2"/>
          </p:nvPr>
        </p:nvSpPr>
        <p:spPr/>
        <p:txBody>
          <a:bodyPr/>
          <a:lstStyle/>
          <a:p>
            <a:r>
              <a:rPr lang="en-US"/>
              <a:t>EPC.SPACE</a:t>
            </a:r>
            <a:endParaRPr lang="en-US" dirty="0"/>
          </a:p>
        </p:txBody>
      </p:sp>
      <p:sp>
        <p:nvSpPr>
          <p:cNvPr id="3" name="Slide Number Placeholder 2">
            <a:extLst>
              <a:ext uri="{FF2B5EF4-FFF2-40B4-BE49-F238E27FC236}">
                <a16:creationId xmlns:a16="http://schemas.microsoft.com/office/drawing/2014/main" id="{2AFB0F4E-F7BA-46F0-90C4-4A9B6D45B0EE}"/>
              </a:ext>
            </a:extLst>
          </p:cNvPr>
          <p:cNvSpPr>
            <a:spLocks noGrp="1"/>
          </p:cNvSpPr>
          <p:nvPr>
            <p:ph type="sldNum" sz="quarter" idx="4"/>
          </p:nvPr>
        </p:nvSpPr>
        <p:spPr/>
        <p:txBody>
          <a:bodyPr/>
          <a:lstStyle/>
          <a:p>
            <a:fld id="{BB70415D-E737-F945-9839-D037779ADF4F}" type="slidenum">
              <a:rPr lang="en-US" smtClean="0"/>
              <a:t>2</a:t>
            </a:fld>
            <a:endParaRPr lang="en-US"/>
          </a:p>
        </p:txBody>
      </p:sp>
      <p:sp>
        <p:nvSpPr>
          <p:cNvPr id="4" name="Title 3">
            <a:extLst>
              <a:ext uri="{FF2B5EF4-FFF2-40B4-BE49-F238E27FC236}">
                <a16:creationId xmlns:a16="http://schemas.microsoft.com/office/drawing/2014/main" id="{938A85E4-2DD4-411E-A40E-77AF8F735CFA}"/>
              </a:ext>
            </a:extLst>
          </p:cNvPr>
          <p:cNvSpPr>
            <a:spLocks noGrp="1"/>
          </p:cNvSpPr>
          <p:nvPr>
            <p:ph type="title"/>
          </p:nvPr>
        </p:nvSpPr>
        <p:spPr/>
        <p:txBody>
          <a:bodyPr/>
          <a:lstStyle/>
          <a:p>
            <a:r>
              <a:rPr lang="en-US" dirty="0"/>
              <a:t>Why GaN in Space?</a:t>
            </a:r>
          </a:p>
        </p:txBody>
      </p:sp>
      <p:sp>
        <p:nvSpPr>
          <p:cNvPr id="5" name="Content Placeholder 4">
            <a:extLst>
              <a:ext uri="{FF2B5EF4-FFF2-40B4-BE49-F238E27FC236}">
                <a16:creationId xmlns:a16="http://schemas.microsoft.com/office/drawing/2014/main" id="{3B9B83DF-E95E-485F-B6DB-A9CABA32035C}"/>
              </a:ext>
            </a:extLst>
          </p:cNvPr>
          <p:cNvSpPr>
            <a:spLocks noGrp="1"/>
          </p:cNvSpPr>
          <p:nvPr>
            <p:ph idx="1"/>
          </p:nvPr>
        </p:nvSpPr>
        <p:spPr/>
        <p:txBody>
          <a:bodyPr>
            <a:normAutofit/>
          </a:bodyPr>
          <a:lstStyle/>
          <a:p>
            <a:pPr>
              <a:spcBef>
                <a:spcPts val="2400"/>
              </a:spcBef>
            </a:pPr>
            <a:r>
              <a:rPr lang="en-US" sz="3600" dirty="0"/>
              <a:t>Radiation tolerance of GaN vs. Silicon</a:t>
            </a:r>
          </a:p>
          <a:p>
            <a:pPr>
              <a:spcBef>
                <a:spcPts val="2400"/>
              </a:spcBef>
            </a:pPr>
            <a:r>
              <a:rPr lang="en-US" sz="3600" dirty="0"/>
              <a:t>Failure mechanisms of GaN</a:t>
            </a:r>
          </a:p>
          <a:p>
            <a:pPr>
              <a:spcBef>
                <a:spcPts val="2400"/>
              </a:spcBef>
            </a:pPr>
            <a:r>
              <a:rPr lang="en-US" sz="3600" dirty="0"/>
              <a:t>Superior electrical performance of GaN</a:t>
            </a:r>
          </a:p>
          <a:p>
            <a:pPr>
              <a:spcBef>
                <a:spcPts val="2400"/>
              </a:spcBef>
            </a:pPr>
            <a:r>
              <a:rPr lang="en-US" sz="3600" dirty="0"/>
              <a:t>Space applications and solutions</a:t>
            </a:r>
          </a:p>
        </p:txBody>
      </p:sp>
    </p:spTree>
    <p:extLst>
      <p:ext uri="{BB962C8B-B14F-4D97-AF65-F5344CB8AC3E}">
        <p14:creationId xmlns:p14="http://schemas.microsoft.com/office/powerpoint/2010/main" val="188262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1C90-5AE0-427F-A131-E4D8DB91D66D}"/>
              </a:ext>
            </a:extLst>
          </p:cNvPr>
          <p:cNvSpPr>
            <a:spLocks noGrp="1"/>
          </p:cNvSpPr>
          <p:nvPr>
            <p:ph type="title"/>
          </p:nvPr>
        </p:nvSpPr>
        <p:spPr/>
        <p:txBody>
          <a:bodyPr/>
          <a:lstStyle/>
          <a:p>
            <a:r>
              <a:rPr lang="en-US" dirty="0"/>
              <a:t>Ion Thrusters</a:t>
            </a:r>
          </a:p>
        </p:txBody>
      </p:sp>
      <p:sp>
        <p:nvSpPr>
          <p:cNvPr id="3" name="Content Placeholder 2">
            <a:extLst>
              <a:ext uri="{FF2B5EF4-FFF2-40B4-BE49-F238E27FC236}">
                <a16:creationId xmlns:a16="http://schemas.microsoft.com/office/drawing/2014/main" id="{1161F2EE-F532-4617-B166-F342B0A96AF9}"/>
              </a:ext>
            </a:extLst>
          </p:cNvPr>
          <p:cNvSpPr>
            <a:spLocks noGrp="1"/>
          </p:cNvSpPr>
          <p:nvPr>
            <p:ph sz="half" idx="1"/>
          </p:nvPr>
        </p:nvSpPr>
        <p:spPr>
          <a:xfrm>
            <a:off x="838200" y="2526029"/>
            <a:ext cx="5181600" cy="3650933"/>
          </a:xfrm>
        </p:spPr>
        <p:txBody>
          <a:bodyPr/>
          <a:lstStyle/>
          <a:p>
            <a:pPr marL="0" indent="0">
              <a:buNone/>
            </a:pPr>
            <a:r>
              <a:rPr lang="en-US" b="1" dirty="0"/>
              <a:t>Why GaN?</a:t>
            </a:r>
          </a:p>
          <a:p>
            <a:r>
              <a:rPr lang="en-US" dirty="0"/>
              <a:t>Higher efficiency</a:t>
            </a:r>
          </a:p>
          <a:p>
            <a:r>
              <a:rPr lang="en-US" dirty="0"/>
              <a:t>Increased power delivery</a:t>
            </a:r>
          </a:p>
          <a:p>
            <a:r>
              <a:rPr lang="en-US" dirty="0"/>
              <a:t>Smaller size/lower weight</a:t>
            </a:r>
          </a:p>
        </p:txBody>
      </p:sp>
      <p:sp>
        <p:nvSpPr>
          <p:cNvPr id="5" name="Date Placeholder 4">
            <a:extLst>
              <a:ext uri="{FF2B5EF4-FFF2-40B4-BE49-F238E27FC236}">
                <a16:creationId xmlns:a16="http://schemas.microsoft.com/office/drawing/2014/main" id="{16750F96-F863-43CA-921F-9509257CEB71}"/>
              </a:ext>
            </a:extLst>
          </p:cNvPr>
          <p:cNvSpPr>
            <a:spLocks noGrp="1"/>
          </p:cNvSpPr>
          <p:nvPr>
            <p:ph type="dt" sz="half" idx="10"/>
          </p:nvPr>
        </p:nvSpPr>
        <p:spPr/>
        <p:txBody>
          <a:bodyPr/>
          <a:lstStyle/>
          <a:p>
            <a:r>
              <a:rPr lang="en-US"/>
              <a:t>EPC.SPACE</a:t>
            </a:r>
            <a:endParaRPr lang="en-US" dirty="0"/>
          </a:p>
        </p:txBody>
      </p:sp>
      <p:sp>
        <p:nvSpPr>
          <p:cNvPr id="6" name="Slide Number Placeholder 5">
            <a:extLst>
              <a:ext uri="{FF2B5EF4-FFF2-40B4-BE49-F238E27FC236}">
                <a16:creationId xmlns:a16="http://schemas.microsoft.com/office/drawing/2014/main" id="{7EC0D3B7-C03D-4702-A561-9C3A9281F5E1}"/>
              </a:ext>
            </a:extLst>
          </p:cNvPr>
          <p:cNvSpPr>
            <a:spLocks noGrp="1"/>
          </p:cNvSpPr>
          <p:nvPr>
            <p:ph type="sldNum" sz="quarter" idx="4"/>
          </p:nvPr>
        </p:nvSpPr>
        <p:spPr/>
        <p:txBody>
          <a:bodyPr/>
          <a:lstStyle/>
          <a:p>
            <a:fld id="{BB70415D-E737-F945-9839-D037779ADF4F}" type="slidenum">
              <a:rPr lang="en-US" smtClean="0"/>
              <a:t>20</a:t>
            </a:fld>
            <a:endParaRPr lang="en-US"/>
          </a:p>
        </p:txBody>
      </p:sp>
      <p:pic>
        <p:nvPicPr>
          <p:cNvPr id="7" name="Picture 6">
            <a:extLst>
              <a:ext uri="{FF2B5EF4-FFF2-40B4-BE49-F238E27FC236}">
                <a16:creationId xmlns:a16="http://schemas.microsoft.com/office/drawing/2014/main" id="{0116BE14-4A59-41E1-AF6A-B47473C5C2CD}"/>
              </a:ext>
            </a:extLst>
          </p:cNvPr>
          <p:cNvPicPr>
            <a:picLocks noChangeAspect="1"/>
          </p:cNvPicPr>
          <p:nvPr/>
        </p:nvPicPr>
        <p:blipFill>
          <a:blip r:embed="rId3"/>
          <a:stretch>
            <a:fillRect/>
          </a:stretch>
        </p:blipFill>
        <p:spPr>
          <a:xfrm>
            <a:off x="6172202" y="2526029"/>
            <a:ext cx="5456902" cy="3383280"/>
          </a:xfrm>
          <a:prstGeom prst="rect">
            <a:avLst/>
          </a:prstGeom>
        </p:spPr>
      </p:pic>
    </p:spTree>
    <p:extLst>
      <p:ext uri="{BB962C8B-B14F-4D97-AF65-F5344CB8AC3E}">
        <p14:creationId xmlns:p14="http://schemas.microsoft.com/office/powerpoint/2010/main" val="81720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21E82-29D2-4BEA-959F-8A56F4BC57BD}"/>
              </a:ext>
            </a:extLst>
          </p:cNvPr>
          <p:cNvSpPr>
            <a:spLocks noGrp="1"/>
          </p:cNvSpPr>
          <p:nvPr>
            <p:ph type="dt" sz="half" idx="2"/>
          </p:nvPr>
        </p:nvSpPr>
        <p:spPr/>
        <p:txBody>
          <a:bodyPr/>
          <a:lstStyle/>
          <a:p>
            <a:r>
              <a:rPr lang="en-US"/>
              <a:t>EPC.SPACE</a:t>
            </a:r>
            <a:endParaRPr lang="en-US" dirty="0"/>
          </a:p>
        </p:txBody>
      </p:sp>
      <p:sp>
        <p:nvSpPr>
          <p:cNvPr id="3" name="Slide Number Placeholder 2">
            <a:extLst>
              <a:ext uri="{FF2B5EF4-FFF2-40B4-BE49-F238E27FC236}">
                <a16:creationId xmlns:a16="http://schemas.microsoft.com/office/drawing/2014/main" id="{6FF2F035-869B-4A45-ABBB-1EA750860B7B}"/>
              </a:ext>
            </a:extLst>
          </p:cNvPr>
          <p:cNvSpPr>
            <a:spLocks noGrp="1"/>
          </p:cNvSpPr>
          <p:nvPr>
            <p:ph type="sldNum" sz="quarter" idx="4"/>
          </p:nvPr>
        </p:nvSpPr>
        <p:spPr/>
        <p:txBody>
          <a:bodyPr/>
          <a:lstStyle/>
          <a:p>
            <a:fld id="{BB70415D-E737-F945-9839-D037779ADF4F}" type="slidenum">
              <a:rPr lang="en-US" smtClean="0"/>
              <a:t>21</a:t>
            </a:fld>
            <a:endParaRPr lang="en-US"/>
          </a:p>
        </p:txBody>
      </p:sp>
      <p:sp>
        <p:nvSpPr>
          <p:cNvPr id="4" name="Title 3">
            <a:extLst>
              <a:ext uri="{FF2B5EF4-FFF2-40B4-BE49-F238E27FC236}">
                <a16:creationId xmlns:a16="http://schemas.microsoft.com/office/drawing/2014/main" id="{8CF29ACB-4666-4A46-92E3-5E08BCC07B83}"/>
              </a:ext>
            </a:extLst>
          </p:cNvPr>
          <p:cNvSpPr>
            <a:spLocks noGrp="1"/>
          </p:cNvSpPr>
          <p:nvPr>
            <p:ph type="ctrTitle"/>
          </p:nvPr>
        </p:nvSpPr>
        <p:spPr/>
        <p:txBody>
          <a:bodyPr/>
          <a:lstStyle/>
          <a:p>
            <a:r>
              <a:rPr lang="en-US" dirty="0" err="1"/>
              <a:t>eGaN</a:t>
            </a:r>
            <a:r>
              <a:rPr lang="en-US" dirty="0"/>
              <a:t> Devices for Space</a:t>
            </a:r>
          </a:p>
        </p:txBody>
      </p:sp>
      <p:sp>
        <p:nvSpPr>
          <p:cNvPr id="5" name="Content Placeholder 4">
            <a:extLst>
              <a:ext uri="{FF2B5EF4-FFF2-40B4-BE49-F238E27FC236}">
                <a16:creationId xmlns:a16="http://schemas.microsoft.com/office/drawing/2014/main" id="{83C704C3-B059-4EA7-BAB2-7234D102BC74}"/>
              </a:ext>
            </a:extLst>
          </p:cNvPr>
          <p:cNvSpPr>
            <a:spLocks noGrp="1"/>
          </p:cNvSpPr>
          <p:nvPr>
            <p:ph sz="half" idx="10"/>
          </p:nvPr>
        </p:nvSpPr>
        <p:spPr>
          <a:xfrm>
            <a:off x="581192" y="1680541"/>
            <a:ext cx="11029616" cy="4322911"/>
          </a:xfrm>
        </p:spPr>
        <p:txBody>
          <a:bodyPr>
            <a:normAutofit lnSpcReduction="10000"/>
          </a:bodyPr>
          <a:lstStyle/>
          <a:p>
            <a:pPr>
              <a:spcBef>
                <a:spcPts val="2400"/>
              </a:spcBef>
            </a:pPr>
            <a:r>
              <a:rPr lang="en-US" dirty="0"/>
              <a:t>Significantly different failure mechanisms compared to silicon MOSFETs</a:t>
            </a:r>
          </a:p>
          <a:p>
            <a:pPr>
              <a:spcBef>
                <a:spcPts val="2400"/>
              </a:spcBef>
            </a:pPr>
            <a:r>
              <a:rPr lang="en-US" dirty="0"/>
              <a:t>When exposed to various forms of radiation, </a:t>
            </a:r>
            <a:r>
              <a:rPr lang="en-US" dirty="0" err="1"/>
              <a:t>eGaN</a:t>
            </a:r>
            <a:r>
              <a:rPr lang="en-US" dirty="0"/>
              <a:t> devices are more rugged than Rad Hard MOSFETs</a:t>
            </a:r>
          </a:p>
          <a:p>
            <a:pPr>
              <a:spcBef>
                <a:spcPts val="2400"/>
              </a:spcBef>
            </a:pPr>
            <a:r>
              <a:rPr lang="en-US" dirty="0"/>
              <a:t>Superior electrical performance compared to aging silicon power MOSFET</a:t>
            </a:r>
          </a:p>
          <a:p>
            <a:pPr>
              <a:spcBef>
                <a:spcPts val="2400"/>
              </a:spcBef>
            </a:pPr>
            <a:r>
              <a:rPr lang="en-US" dirty="0"/>
              <a:t>Most efficient, smallest, most reliable solution for spaceborne systems</a:t>
            </a:r>
          </a:p>
        </p:txBody>
      </p:sp>
    </p:spTree>
    <p:extLst>
      <p:ext uri="{BB962C8B-B14F-4D97-AF65-F5344CB8AC3E}">
        <p14:creationId xmlns:p14="http://schemas.microsoft.com/office/powerpoint/2010/main" val="387729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BBE17B-FC6F-4E0A-9C2D-3B143C43D041}"/>
              </a:ext>
            </a:extLst>
          </p:cNvPr>
          <p:cNvSpPr txBox="1"/>
          <p:nvPr/>
        </p:nvSpPr>
        <p:spPr>
          <a:xfrm>
            <a:off x="272483" y="5600198"/>
            <a:ext cx="3531736" cy="923330"/>
          </a:xfrm>
          <a:prstGeom prst="rect">
            <a:avLst/>
          </a:prstGeom>
          <a:noFill/>
        </p:spPr>
        <p:txBody>
          <a:bodyPr wrap="none" rtlCol="0">
            <a:spAutoFit/>
          </a:bodyPr>
          <a:lstStyle/>
          <a:p>
            <a:pPr algn="ctr"/>
            <a:r>
              <a:rPr lang="en-US" sz="5400" b="1" dirty="0" err="1">
                <a:solidFill>
                  <a:schemeClr val="bg1"/>
                </a:solidFill>
                <a:latin typeface="Helvetica" panose="020B0604020202020204" pitchFamily="34" charset="0"/>
                <a:cs typeface="Helvetica" panose="020B0604020202020204" pitchFamily="34" charset="0"/>
              </a:rPr>
              <a:t>epc.space</a:t>
            </a:r>
            <a:endParaRPr lang="en-US" sz="54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97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A418-14C8-4E87-805B-6BDFBCBF37A9}"/>
              </a:ext>
            </a:extLst>
          </p:cNvPr>
          <p:cNvSpPr>
            <a:spLocks noGrp="1"/>
          </p:cNvSpPr>
          <p:nvPr>
            <p:ph type="title"/>
          </p:nvPr>
        </p:nvSpPr>
        <p:spPr/>
        <p:txBody>
          <a:bodyPr/>
          <a:lstStyle/>
          <a:p>
            <a:r>
              <a:rPr lang="en-US" dirty="0"/>
              <a:t>Radiation in Space</a:t>
            </a:r>
          </a:p>
        </p:txBody>
      </p:sp>
      <p:sp>
        <p:nvSpPr>
          <p:cNvPr id="3" name="Content Placeholder 2">
            <a:extLst>
              <a:ext uri="{FF2B5EF4-FFF2-40B4-BE49-F238E27FC236}">
                <a16:creationId xmlns:a16="http://schemas.microsoft.com/office/drawing/2014/main" id="{34B4E873-63E4-4077-819B-4BC4A2D2B3D1}"/>
              </a:ext>
            </a:extLst>
          </p:cNvPr>
          <p:cNvSpPr>
            <a:spLocks noGrp="1"/>
          </p:cNvSpPr>
          <p:nvPr>
            <p:ph idx="1"/>
          </p:nvPr>
        </p:nvSpPr>
        <p:spPr/>
        <p:txBody>
          <a:bodyPr>
            <a:normAutofit/>
          </a:bodyPr>
          <a:lstStyle/>
          <a:p>
            <a:pPr>
              <a:spcBef>
                <a:spcPts val="3600"/>
              </a:spcBef>
            </a:pPr>
            <a:r>
              <a:rPr lang="en-US" sz="4000" dirty="0"/>
              <a:t>Gamma radiation</a:t>
            </a:r>
          </a:p>
          <a:p>
            <a:pPr>
              <a:spcBef>
                <a:spcPts val="3600"/>
              </a:spcBef>
            </a:pPr>
            <a:r>
              <a:rPr lang="en-US" sz="4000" dirty="0"/>
              <a:t>Neutron radiation</a:t>
            </a:r>
          </a:p>
          <a:p>
            <a:pPr>
              <a:spcBef>
                <a:spcPts val="3600"/>
              </a:spcBef>
            </a:pPr>
            <a:r>
              <a:rPr lang="en-US" sz="4000" dirty="0"/>
              <a:t>Heavy ions</a:t>
            </a:r>
          </a:p>
        </p:txBody>
      </p:sp>
      <p:sp>
        <p:nvSpPr>
          <p:cNvPr id="4" name="Date Placeholder 3">
            <a:extLst>
              <a:ext uri="{FF2B5EF4-FFF2-40B4-BE49-F238E27FC236}">
                <a16:creationId xmlns:a16="http://schemas.microsoft.com/office/drawing/2014/main" id="{57F1DE13-9CA1-401E-9D30-CD3607DE2E64}"/>
              </a:ext>
            </a:extLst>
          </p:cNvPr>
          <p:cNvSpPr>
            <a:spLocks noGrp="1"/>
          </p:cNvSpPr>
          <p:nvPr>
            <p:ph type="dt" sz="half" idx="2"/>
          </p:nvPr>
        </p:nvSpPr>
        <p:spPr/>
        <p:txBody>
          <a:bodyPr/>
          <a:lstStyle/>
          <a:p>
            <a:r>
              <a:rPr lang="en-US"/>
              <a:t>EPC.SPACE</a:t>
            </a:r>
            <a:endParaRPr lang="en-US" dirty="0"/>
          </a:p>
        </p:txBody>
      </p:sp>
      <p:sp>
        <p:nvSpPr>
          <p:cNvPr id="5" name="Slide Number Placeholder 4">
            <a:extLst>
              <a:ext uri="{FF2B5EF4-FFF2-40B4-BE49-F238E27FC236}">
                <a16:creationId xmlns:a16="http://schemas.microsoft.com/office/drawing/2014/main" id="{999D998B-D24B-4F09-8F90-592E96AA0B73}"/>
              </a:ext>
            </a:extLst>
          </p:cNvPr>
          <p:cNvSpPr>
            <a:spLocks noGrp="1"/>
          </p:cNvSpPr>
          <p:nvPr>
            <p:ph type="sldNum" sz="quarter" idx="4"/>
          </p:nvPr>
        </p:nvSpPr>
        <p:spPr/>
        <p:txBody>
          <a:bodyPr/>
          <a:lstStyle/>
          <a:p>
            <a:fld id="{BB70415D-E737-F945-9839-D037779ADF4F}" type="slidenum">
              <a:rPr lang="en-US" smtClean="0"/>
              <a:t>3</a:t>
            </a:fld>
            <a:endParaRPr lang="en-US"/>
          </a:p>
        </p:txBody>
      </p:sp>
    </p:spTree>
    <p:extLst>
      <p:ext uri="{BB962C8B-B14F-4D97-AF65-F5344CB8AC3E}">
        <p14:creationId xmlns:p14="http://schemas.microsoft.com/office/powerpoint/2010/main" val="55996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EF23-C563-46AC-9DBB-837376EF4BD7}"/>
              </a:ext>
            </a:extLst>
          </p:cNvPr>
          <p:cNvSpPr>
            <a:spLocks noGrp="1"/>
          </p:cNvSpPr>
          <p:nvPr>
            <p:ph type="title"/>
          </p:nvPr>
        </p:nvSpPr>
        <p:spPr/>
        <p:txBody>
          <a:bodyPr/>
          <a:lstStyle/>
          <a:p>
            <a:r>
              <a:rPr lang="en-US" dirty="0"/>
              <a:t>Failure Mechanisms</a:t>
            </a:r>
          </a:p>
        </p:txBody>
      </p:sp>
      <p:sp>
        <p:nvSpPr>
          <p:cNvPr id="3" name="Content Placeholder 2">
            <a:extLst>
              <a:ext uri="{FF2B5EF4-FFF2-40B4-BE49-F238E27FC236}">
                <a16:creationId xmlns:a16="http://schemas.microsoft.com/office/drawing/2014/main" id="{0F2B2E71-C5CD-411F-9107-769B4561794F}"/>
              </a:ext>
            </a:extLst>
          </p:cNvPr>
          <p:cNvSpPr>
            <a:spLocks noGrp="1"/>
          </p:cNvSpPr>
          <p:nvPr>
            <p:ph idx="1"/>
          </p:nvPr>
        </p:nvSpPr>
        <p:spPr/>
        <p:txBody>
          <a:bodyPr>
            <a:normAutofit/>
          </a:bodyPr>
          <a:lstStyle/>
          <a:p>
            <a:pPr>
              <a:spcBef>
                <a:spcPts val="3600"/>
              </a:spcBef>
            </a:pPr>
            <a:r>
              <a:rPr lang="en-US" sz="4000" dirty="0"/>
              <a:t>Trapping</a:t>
            </a:r>
          </a:p>
          <a:p>
            <a:pPr>
              <a:spcBef>
                <a:spcPts val="3600"/>
              </a:spcBef>
            </a:pPr>
            <a:r>
              <a:rPr lang="en-US" sz="4000" dirty="0"/>
              <a:t>Physical damage to the crystal</a:t>
            </a:r>
          </a:p>
          <a:p>
            <a:pPr>
              <a:spcBef>
                <a:spcPts val="3600"/>
              </a:spcBef>
            </a:pPr>
            <a:r>
              <a:rPr lang="en-US" sz="4000" dirty="0"/>
              <a:t>Momentary short due to electron-hold cloud</a:t>
            </a:r>
          </a:p>
        </p:txBody>
      </p:sp>
      <p:sp>
        <p:nvSpPr>
          <p:cNvPr id="4" name="Date Placeholder 3">
            <a:extLst>
              <a:ext uri="{FF2B5EF4-FFF2-40B4-BE49-F238E27FC236}">
                <a16:creationId xmlns:a16="http://schemas.microsoft.com/office/drawing/2014/main" id="{738049FF-FF9E-4A90-8EDB-A324EFB5E9EF}"/>
              </a:ext>
            </a:extLst>
          </p:cNvPr>
          <p:cNvSpPr>
            <a:spLocks noGrp="1"/>
          </p:cNvSpPr>
          <p:nvPr>
            <p:ph type="dt" sz="half" idx="2"/>
          </p:nvPr>
        </p:nvSpPr>
        <p:spPr/>
        <p:txBody>
          <a:bodyPr/>
          <a:lstStyle/>
          <a:p>
            <a:r>
              <a:rPr lang="en-US"/>
              <a:t>EPC.SPACE</a:t>
            </a:r>
            <a:endParaRPr lang="en-US" dirty="0"/>
          </a:p>
        </p:txBody>
      </p:sp>
      <p:sp>
        <p:nvSpPr>
          <p:cNvPr id="5" name="Slide Number Placeholder 4">
            <a:extLst>
              <a:ext uri="{FF2B5EF4-FFF2-40B4-BE49-F238E27FC236}">
                <a16:creationId xmlns:a16="http://schemas.microsoft.com/office/drawing/2014/main" id="{1E454F9B-55FC-428D-A1BC-A34105833FD4}"/>
              </a:ext>
            </a:extLst>
          </p:cNvPr>
          <p:cNvSpPr>
            <a:spLocks noGrp="1"/>
          </p:cNvSpPr>
          <p:nvPr>
            <p:ph type="sldNum" sz="quarter" idx="4"/>
          </p:nvPr>
        </p:nvSpPr>
        <p:spPr/>
        <p:txBody>
          <a:bodyPr/>
          <a:lstStyle/>
          <a:p>
            <a:fld id="{BB70415D-E737-F945-9839-D037779ADF4F}" type="slidenum">
              <a:rPr lang="en-US" smtClean="0"/>
              <a:t>4</a:t>
            </a:fld>
            <a:endParaRPr lang="en-US"/>
          </a:p>
        </p:txBody>
      </p:sp>
    </p:spTree>
    <p:extLst>
      <p:ext uri="{BB962C8B-B14F-4D97-AF65-F5344CB8AC3E}">
        <p14:creationId xmlns:p14="http://schemas.microsoft.com/office/powerpoint/2010/main" val="41496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E1AB-E406-4B25-81E8-036BB84835FA}"/>
              </a:ext>
            </a:extLst>
          </p:cNvPr>
          <p:cNvSpPr>
            <a:spLocks noGrp="1"/>
          </p:cNvSpPr>
          <p:nvPr>
            <p:ph type="title"/>
          </p:nvPr>
        </p:nvSpPr>
        <p:spPr/>
        <p:txBody>
          <a:bodyPr/>
          <a:lstStyle/>
          <a:p>
            <a:r>
              <a:rPr lang="en-US" dirty="0"/>
              <a:t>Gamma Radiation – Si MOSFETs</a:t>
            </a:r>
          </a:p>
        </p:txBody>
      </p:sp>
      <p:sp>
        <p:nvSpPr>
          <p:cNvPr id="3" name="Date Placeholder 2">
            <a:extLst>
              <a:ext uri="{FF2B5EF4-FFF2-40B4-BE49-F238E27FC236}">
                <a16:creationId xmlns:a16="http://schemas.microsoft.com/office/drawing/2014/main" id="{5B471CFF-6BA2-4705-A83E-D900884FD6A7}"/>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AD5831B4-244E-4730-839F-0FD0F195C81A}"/>
              </a:ext>
            </a:extLst>
          </p:cNvPr>
          <p:cNvSpPr>
            <a:spLocks noGrp="1"/>
          </p:cNvSpPr>
          <p:nvPr>
            <p:ph type="sldNum" sz="quarter" idx="4"/>
          </p:nvPr>
        </p:nvSpPr>
        <p:spPr/>
        <p:txBody>
          <a:bodyPr/>
          <a:lstStyle/>
          <a:p>
            <a:fld id="{BB70415D-E737-F945-9839-D037779ADF4F}" type="slidenum">
              <a:rPr lang="en-US" smtClean="0"/>
              <a:t>5</a:t>
            </a:fld>
            <a:endParaRPr lang="en-US"/>
          </a:p>
        </p:txBody>
      </p:sp>
      <p:sp>
        <p:nvSpPr>
          <p:cNvPr id="5" name="Rectangle 4">
            <a:extLst>
              <a:ext uri="{FF2B5EF4-FFF2-40B4-BE49-F238E27FC236}">
                <a16:creationId xmlns:a16="http://schemas.microsoft.com/office/drawing/2014/main" id="{DF0BF211-8DF9-4AD5-89A9-74C3DD48E590}"/>
              </a:ext>
            </a:extLst>
          </p:cNvPr>
          <p:cNvSpPr/>
          <p:nvPr/>
        </p:nvSpPr>
        <p:spPr>
          <a:xfrm>
            <a:off x="3573466" y="3246312"/>
            <a:ext cx="4947924" cy="82335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5400" cmpd="sng">
            <a:noFill/>
            <a:prstDash val="solid"/>
            <a:round/>
            <a:headEnd type="none" w="med" len="med"/>
            <a:tailEnd type="none" w="med" len="med"/>
          </a:ln>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94F5A21-5EC2-4E37-9EB8-148390FFE77D}"/>
              </a:ext>
            </a:extLst>
          </p:cNvPr>
          <p:cNvSpPr/>
          <p:nvPr/>
        </p:nvSpPr>
        <p:spPr>
          <a:xfrm>
            <a:off x="3073291" y="4099488"/>
            <a:ext cx="3401122" cy="1774825"/>
          </a:xfrm>
          <a:prstGeom prst="rect">
            <a:avLst/>
          </a:prstGeom>
          <a:grpFill/>
          <a:ln w="9525">
            <a:noFill/>
            <a:miter lim="800000"/>
            <a:headEnd/>
            <a:tailEnd/>
          </a:ln>
        </p:spPr>
        <p:txBody>
          <a:bodyPr wrap="none" anchor="ctr"/>
          <a:lstStyle/>
          <a:p>
            <a:endParaRPr lang="en-US">
              <a:solidFill>
                <a:schemeClr val="tx1"/>
              </a:solidFill>
              <a:latin typeface="Arial" panose="020B0604020202020204" pitchFamily="34" charset="0"/>
              <a:cs typeface="Arial" panose="020B0604020202020204" pitchFamily="34" charset="0"/>
            </a:endParaRPr>
          </a:p>
        </p:txBody>
      </p:sp>
      <p:grpSp>
        <p:nvGrpSpPr>
          <p:cNvPr id="7" name="Group 26">
            <a:extLst>
              <a:ext uri="{FF2B5EF4-FFF2-40B4-BE49-F238E27FC236}">
                <a16:creationId xmlns:a16="http://schemas.microsoft.com/office/drawing/2014/main" id="{F57528DD-3372-4870-84EE-D14FE0B5E515}"/>
              </a:ext>
            </a:extLst>
          </p:cNvPr>
          <p:cNvGrpSpPr>
            <a:grpSpLocks/>
          </p:cNvGrpSpPr>
          <p:nvPr/>
        </p:nvGrpSpPr>
        <p:grpSpPr bwMode="auto">
          <a:xfrm>
            <a:off x="3570635" y="5036113"/>
            <a:ext cx="4962620" cy="962025"/>
            <a:chOff x="701675" y="2179638"/>
            <a:chExt cx="5016500" cy="701675"/>
          </a:xfr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p:grpSpPr>
        <p:sp>
          <p:nvSpPr>
            <p:cNvPr id="8" name="Rectangle 5" descr="Wide upward diagonal">
              <a:extLst>
                <a:ext uri="{FF2B5EF4-FFF2-40B4-BE49-F238E27FC236}">
                  <a16:creationId xmlns:a16="http://schemas.microsoft.com/office/drawing/2014/main" id="{C9C00EEC-62E8-409B-9A8D-FF1FE06FCE9E}"/>
                </a:ext>
              </a:extLst>
            </p:cNvPr>
            <p:cNvSpPr>
              <a:spLocks noChangeArrowheads="1"/>
            </p:cNvSpPr>
            <p:nvPr/>
          </p:nvSpPr>
          <p:spPr bwMode="auto">
            <a:xfrm>
              <a:off x="701675" y="2179638"/>
              <a:ext cx="5016500" cy="701675"/>
            </a:xfrm>
            <a:prstGeom prst="rect">
              <a:avLst/>
            </a:prstGeom>
            <a:grpFill/>
            <a:ln w="9525">
              <a:noFill/>
              <a:miter lim="800000"/>
              <a:headEnd/>
              <a:tailEnd/>
            </a:ln>
          </p:spPr>
          <p:txBody>
            <a:bodyPr wrap="none" anchor="ctr"/>
            <a:lstStyle/>
            <a:p>
              <a:pPr>
                <a:defRPr/>
              </a:pPr>
              <a:endParaRPr lang="zh-TW" altLang="zh-TW">
                <a:latin typeface="Arial" panose="020B0604020202020204" pitchFamily="34" charset="0"/>
                <a:cs typeface="Arial" panose="020B0604020202020204" pitchFamily="34" charset="0"/>
              </a:endParaRPr>
            </a:p>
          </p:txBody>
        </p:sp>
        <p:sp>
          <p:nvSpPr>
            <p:cNvPr id="9" name="Text Box 25">
              <a:extLst>
                <a:ext uri="{FF2B5EF4-FFF2-40B4-BE49-F238E27FC236}">
                  <a16:creationId xmlns:a16="http://schemas.microsoft.com/office/drawing/2014/main" id="{4D1EF8A4-CCAD-4F3B-B97C-62E0541EB0DD}"/>
                </a:ext>
              </a:extLst>
            </p:cNvPr>
            <p:cNvSpPr txBox="1">
              <a:spLocks noChangeArrowheads="1"/>
            </p:cNvSpPr>
            <p:nvPr/>
          </p:nvSpPr>
          <p:spPr bwMode="auto">
            <a:xfrm>
              <a:off x="2874963" y="2471738"/>
              <a:ext cx="418390" cy="291829"/>
            </a:xfrm>
            <a:prstGeom prst="rect">
              <a:avLst/>
            </a:prstGeom>
            <a:grpFill/>
            <a:ln w="9525">
              <a:noFill/>
              <a:miter lim="800000"/>
              <a:headEnd/>
              <a:tailEnd/>
            </a:ln>
          </p:spPr>
          <p:txBody>
            <a:bodyPr wrap="none">
              <a:spAutoFit/>
            </a:bodyPr>
            <a:lstStyle/>
            <a:p>
              <a:pPr>
                <a:defRPr/>
              </a:pPr>
              <a:r>
                <a:rPr lang="en-US" altLang="zh-TW" sz="2000" dirty="0">
                  <a:solidFill>
                    <a:schemeClr val="bg1"/>
                  </a:solidFill>
                  <a:latin typeface="Arial" panose="020B0604020202020204" pitchFamily="34" charset="0"/>
                  <a:cs typeface="Arial" panose="020B0604020202020204" pitchFamily="34" charset="0"/>
                </a:rPr>
                <a:t>Si</a:t>
              </a:r>
            </a:p>
          </p:txBody>
        </p:sp>
      </p:grpSp>
      <p:sp>
        <p:nvSpPr>
          <p:cNvPr id="10" name="Rectangle 9">
            <a:extLst>
              <a:ext uri="{FF2B5EF4-FFF2-40B4-BE49-F238E27FC236}">
                <a16:creationId xmlns:a16="http://schemas.microsoft.com/office/drawing/2014/main" id="{D4CEED02-7843-45AE-ACA0-75B4DB4A4133}"/>
              </a:ext>
            </a:extLst>
          </p:cNvPr>
          <p:cNvSpPr/>
          <p:nvPr/>
        </p:nvSpPr>
        <p:spPr>
          <a:xfrm>
            <a:off x="3573466" y="4073493"/>
            <a:ext cx="4963475" cy="10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04A5619-9916-4B55-9F9C-2FC339B9AFA0}"/>
              </a:ext>
            </a:extLst>
          </p:cNvPr>
          <p:cNvSpPr txBox="1"/>
          <p:nvPr/>
        </p:nvSpPr>
        <p:spPr>
          <a:xfrm>
            <a:off x="4968386" y="4646461"/>
            <a:ext cx="2758818" cy="369332"/>
          </a:xfrm>
          <a:prstGeom prst="rect">
            <a:avLst/>
          </a:prstGeom>
          <a:solidFill>
            <a:schemeClr val="bg1">
              <a:lumMod val="75000"/>
            </a:schemeClr>
          </a:solidFill>
        </p:spPr>
        <p:txBody>
          <a:bodyPr wrap="square" rtlCol="0">
            <a:spAutoFit/>
          </a:bodyPr>
          <a:lstStyle/>
          <a:p>
            <a:r>
              <a:rPr lang="en-US" dirty="0">
                <a:latin typeface="Arial" panose="020B0604020202020204" pitchFamily="34" charset="0"/>
                <a:cs typeface="Arial" panose="020B0604020202020204" pitchFamily="34" charset="0"/>
              </a:rPr>
              <a:t>N-Type Si Epitaxial Layer</a:t>
            </a:r>
          </a:p>
        </p:txBody>
      </p:sp>
      <p:sp>
        <p:nvSpPr>
          <p:cNvPr id="12" name="Rectangle 11">
            <a:extLst>
              <a:ext uri="{FF2B5EF4-FFF2-40B4-BE49-F238E27FC236}">
                <a16:creationId xmlns:a16="http://schemas.microsoft.com/office/drawing/2014/main" id="{03B46065-8F52-4D69-8419-07971C4B5E9D}"/>
              </a:ext>
            </a:extLst>
          </p:cNvPr>
          <p:cNvSpPr/>
          <p:nvPr/>
        </p:nvSpPr>
        <p:spPr>
          <a:xfrm>
            <a:off x="3583187" y="4275793"/>
            <a:ext cx="605226" cy="3706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FC0EF46-3E9D-4CC6-A1F9-857411502532}"/>
              </a:ext>
            </a:extLst>
          </p:cNvPr>
          <p:cNvSpPr/>
          <p:nvPr/>
        </p:nvSpPr>
        <p:spPr>
          <a:xfrm>
            <a:off x="7936183" y="4268911"/>
            <a:ext cx="605226" cy="3706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FD5228A-0682-46F9-9078-F26F788FA61A}"/>
              </a:ext>
            </a:extLst>
          </p:cNvPr>
          <p:cNvSpPr txBox="1"/>
          <p:nvPr/>
        </p:nvSpPr>
        <p:spPr>
          <a:xfrm>
            <a:off x="6525832" y="2151437"/>
            <a:ext cx="2843561" cy="646331"/>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Polysilicon Gate Electrode</a:t>
            </a:r>
          </a:p>
        </p:txBody>
      </p:sp>
      <p:sp>
        <p:nvSpPr>
          <p:cNvPr id="15" name="TextBox 14">
            <a:extLst>
              <a:ext uri="{FF2B5EF4-FFF2-40B4-BE49-F238E27FC236}">
                <a16:creationId xmlns:a16="http://schemas.microsoft.com/office/drawing/2014/main" id="{56DEBB70-97F7-4071-808B-BE559BC59AF7}"/>
              </a:ext>
            </a:extLst>
          </p:cNvPr>
          <p:cNvSpPr txBox="1"/>
          <p:nvPr/>
        </p:nvSpPr>
        <p:spPr>
          <a:xfrm>
            <a:off x="5444348" y="2498299"/>
            <a:ext cx="1886847" cy="646331"/>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Silicon Dioxide Gate</a:t>
            </a:r>
          </a:p>
        </p:txBody>
      </p:sp>
      <p:sp>
        <p:nvSpPr>
          <p:cNvPr id="16" name="Rectangle 15">
            <a:extLst>
              <a:ext uri="{FF2B5EF4-FFF2-40B4-BE49-F238E27FC236}">
                <a16:creationId xmlns:a16="http://schemas.microsoft.com/office/drawing/2014/main" id="{EB380CF2-AEB8-4DFA-BBD0-FDE20549FFFD}"/>
              </a:ext>
            </a:extLst>
          </p:cNvPr>
          <p:cNvSpPr/>
          <p:nvPr/>
        </p:nvSpPr>
        <p:spPr>
          <a:xfrm>
            <a:off x="3559206" y="5998137"/>
            <a:ext cx="4962184" cy="2310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2B95D72-EC15-44DB-B4C2-2D94EF1DD906}"/>
              </a:ext>
            </a:extLst>
          </p:cNvPr>
          <p:cNvSpPr txBox="1"/>
          <p:nvPr/>
        </p:nvSpPr>
        <p:spPr>
          <a:xfrm>
            <a:off x="5233041" y="5925909"/>
            <a:ext cx="1614514" cy="369332"/>
          </a:xfrm>
          <a:prstGeom prst="rect">
            <a:avLst/>
          </a:prstGeom>
          <a:noFill/>
          <a:ln w="9525">
            <a:noFill/>
            <a:miter lim="800000"/>
            <a:headEnd/>
            <a:tailEnd/>
          </a:ln>
        </p:spPr>
        <p:txBody>
          <a:bodyPr wrap="square">
            <a:spAutoFit/>
          </a:bodyPr>
          <a:lstStyle>
            <a:defPPr>
              <a:defRPr lang="en-US"/>
            </a:defPPr>
            <a:lvl1pPr algn="ctr">
              <a:defRPr>
                <a:latin typeface="Helvetica" panose="020B0604020202020204" pitchFamily="34" charset="0"/>
                <a:cs typeface="Helvetica" panose="020B0604020202020204" pitchFamily="34" charset="0"/>
              </a:defRPr>
            </a:lvl1pPr>
          </a:lstStyle>
          <a:p>
            <a:r>
              <a:rPr lang="en-US" dirty="0">
                <a:solidFill>
                  <a:schemeClr val="bg1"/>
                </a:solidFill>
                <a:latin typeface="Arial" panose="020B0604020202020204" pitchFamily="34" charset="0"/>
                <a:cs typeface="Arial" panose="020B0604020202020204" pitchFamily="34" charset="0"/>
              </a:rPr>
              <a:t>Drain</a:t>
            </a:r>
          </a:p>
        </p:txBody>
      </p:sp>
      <p:sp>
        <p:nvSpPr>
          <p:cNvPr id="18" name="TextBox 17">
            <a:extLst>
              <a:ext uri="{FF2B5EF4-FFF2-40B4-BE49-F238E27FC236}">
                <a16:creationId xmlns:a16="http://schemas.microsoft.com/office/drawing/2014/main" id="{EA09BC85-6BA6-4CB1-967F-4341D3EC1348}"/>
              </a:ext>
            </a:extLst>
          </p:cNvPr>
          <p:cNvSpPr txBox="1"/>
          <p:nvPr/>
        </p:nvSpPr>
        <p:spPr>
          <a:xfrm>
            <a:off x="3393742" y="2812261"/>
            <a:ext cx="1886847" cy="369332"/>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Source</a:t>
            </a:r>
          </a:p>
        </p:txBody>
      </p:sp>
      <p:sp>
        <p:nvSpPr>
          <p:cNvPr id="19" name="Line 32">
            <a:extLst>
              <a:ext uri="{FF2B5EF4-FFF2-40B4-BE49-F238E27FC236}">
                <a16:creationId xmlns:a16="http://schemas.microsoft.com/office/drawing/2014/main" id="{268A2490-E355-41FB-888E-8F066C875B28}"/>
              </a:ext>
            </a:extLst>
          </p:cNvPr>
          <p:cNvSpPr>
            <a:spLocks noChangeShapeType="1"/>
          </p:cNvSpPr>
          <p:nvPr/>
        </p:nvSpPr>
        <p:spPr bwMode="auto">
          <a:xfrm flipH="1">
            <a:off x="4321967" y="3100850"/>
            <a:ext cx="0" cy="981250"/>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18935CF-0539-4C2B-9FA7-E7F51F2775E8}"/>
              </a:ext>
            </a:extLst>
          </p:cNvPr>
          <p:cNvSpPr txBox="1"/>
          <p:nvPr/>
        </p:nvSpPr>
        <p:spPr>
          <a:xfrm>
            <a:off x="2809503" y="2297829"/>
            <a:ext cx="1886847" cy="369332"/>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Body Diode</a:t>
            </a:r>
          </a:p>
        </p:txBody>
      </p:sp>
      <p:sp>
        <p:nvSpPr>
          <p:cNvPr id="21" name="TextBox 20">
            <a:extLst>
              <a:ext uri="{FF2B5EF4-FFF2-40B4-BE49-F238E27FC236}">
                <a16:creationId xmlns:a16="http://schemas.microsoft.com/office/drawing/2014/main" id="{EAD2CB3B-F487-45DA-82E3-601F3E1DDF55}"/>
              </a:ext>
            </a:extLst>
          </p:cNvPr>
          <p:cNvSpPr txBox="1"/>
          <p:nvPr/>
        </p:nvSpPr>
        <p:spPr>
          <a:xfrm>
            <a:off x="4445830" y="1837759"/>
            <a:ext cx="1886847" cy="646331"/>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solidFill>
                  <a:srgbClr val="FF0000"/>
                </a:solidFill>
                <a:latin typeface="Arial" panose="020B0604020202020204" pitchFamily="34" charset="0"/>
                <a:cs typeface="Arial" panose="020B0604020202020204" pitchFamily="34" charset="0"/>
              </a:rPr>
              <a:t>Positive Charges</a:t>
            </a:r>
          </a:p>
        </p:txBody>
      </p:sp>
      <p:sp>
        <p:nvSpPr>
          <p:cNvPr id="22" name="TextBox 21">
            <a:extLst>
              <a:ext uri="{FF2B5EF4-FFF2-40B4-BE49-F238E27FC236}">
                <a16:creationId xmlns:a16="http://schemas.microsoft.com/office/drawing/2014/main" id="{6C13E938-137B-4BCA-BBB2-4D770E2D9D00}"/>
              </a:ext>
            </a:extLst>
          </p:cNvPr>
          <p:cNvSpPr txBox="1"/>
          <p:nvPr/>
        </p:nvSpPr>
        <p:spPr>
          <a:xfrm>
            <a:off x="8354397" y="4634757"/>
            <a:ext cx="2843561" cy="369332"/>
          </a:xfrm>
          <a:prstGeom prst="rect">
            <a:avLst/>
          </a:prstGeom>
          <a:noFill/>
          <a:ln w="9525">
            <a:noFill/>
            <a:miter lim="800000"/>
            <a:headEnd/>
            <a:tailEnd/>
          </a:ln>
        </p:spPr>
        <p:txBody>
          <a:bodyPr wrap="square">
            <a:spAutoFit/>
          </a:bodyPr>
          <a:lstStyle>
            <a:defPPr>
              <a:defRPr lang="en-US"/>
            </a:defPPr>
            <a:lvl1pPr>
              <a:defRPr>
                <a:latin typeface="Helvetica" panose="020B0604020202020204" pitchFamily="34" charset="0"/>
                <a:cs typeface="Helvetica" panose="020B0604020202020204" pitchFamily="34" charset="0"/>
              </a:defRPr>
            </a:lvl1pPr>
          </a:lstStyle>
          <a:p>
            <a:pPr algn="ctr"/>
            <a:r>
              <a:rPr lang="en-US" dirty="0">
                <a:latin typeface="Arial" panose="020B0604020202020204" pitchFamily="34" charset="0"/>
                <a:cs typeface="Arial" panose="020B0604020202020204" pitchFamily="34" charset="0"/>
              </a:rPr>
              <a:t>Channel Region</a:t>
            </a:r>
          </a:p>
        </p:txBody>
      </p:sp>
      <p:sp>
        <p:nvSpPr>
          <p:cNvPr id="23" name="Rectangle 22">
            <a:extLst>
              <a:ext uri="{FF2B5EF4-FFF2-40B4-BE49-F238E27FC236}">
                <a16:creationId xmlns:a16="http://schemas.microsoft.com/office/drawing/2014/main" id="{9383DA55-E815-485A-BE1A-2B12A8C6E46B}"/>
              </a:ext>
            </a:extLst>
          </p:cNvPr>
          <p:cNvSpPr/>
          <p:nvPr/>
        </p:nvSpPr>
        <p:spPr>
          <a:xfrm>
            <a:off x="4545603" y="3692213"/>
            <a:ext cx="3059712" cy="401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5B09E08-3D99-41FD-882E-C381673CABE3}"/>
              </a:ext>
            </a:extLst>
          </p:cNvPr>
          <p:cNvSpPr/>
          <p:nvPr/>
        </p:nvSpPr>
        <p:spPr>
          <a:xfrm>
            <a:off x="4696350" y="3949439"/>
            <a:ext cx="2758219" cy="1500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8B32037-901C-4E6F-8792-FBB2CE7C4C3A}"/>
              </a:ext>
            </a:extLst>
          </p:cNvPr>
          <p:cNvSpPr/>
          <p:nvPr/>
        </p:nvSpPr>
        <p:spPr>
          <a:xfrm>
            <a:off x="4696350" y="3769287"/>
            <a:ext cx="2758219" cy="180152"/>
          </a:xfrm>
          <a:prstGeom prst="rect">
            <a:avLst/>
          </a:prstGeom>
          <a:solidFill>
            <a:srgbClr val="D335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Line 32">
            <a:extLst>
              <a:ext uri="{FF2B5EF4-FFF2-40B4-BE49-F238E27FC236}">
                <a16:creationId xmlns:a16="http://schemas.microsoft.com/office/drawing/2014/main" id="{D5A5815F-AA93-4D88-A67C-C76E83154065}"/>
              </a:ext>
            </a:extLst>
          </p:cNvPr>
          <p:cNvSpPr>
            <a:spLocks noChangeShapeType="1"/>
          </p:cNvSpPr>
          <p:nvPr/>
        </p:nvSpPr>
        <p:spPr bwMode="auto">
          <a:xfrm flipH="1">
            <a:off x="6975375" y="2748621"/>
            <a:ext cx="519579" cy="1062125"/>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27" name="Line 32">
            <a:extLst>
              <a:ext uri="{FF2B5EF4-FFF2-40B4-BE49-F238E27FC236}">
                <a16:creationId xmlns:a16="http://schemas.microsoft.com/office/drawing/2014/main" id="{7C399D0A-DF94-4907-9657-6ADBCABF8C26}"/>
              </a:ext>
            </a:extLst>
          </p:cNvPr>
          <p:cNvSpPr>
            <a:spLocks noChangeShapeType="1"/>
          </p:cNvSpPr>
          <p:nvPr/>
        </p:nvSpPr>
        <p:spPr bwMode="auto">
          <a:xfrm flipH="1">
            <a:off x="6412581" y="3071924"/>
            <a:ext cx="0" cy="903739"/>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825AD74-9E5F-41F7-85B1-B70291F43E53}"/>
              </a:ext>
            </a:extLst>
          </p:cNvPr>
          <p:cNvSpPr txBox="1"/>
          <p:nvPr/>
        </p:nvSpPr>
        <p:spPr>
          <a:xfrm>
            <a:off x="6713149" y="3312721"/>
            <a:ext cx="2219243" cy="369332"/>
          </a:xfrm>
          <a:prstGeom prst="rect">
            <a:avLst/>
          </a:prstGeom>
          <a:noFill/>
          <a:ln w="9525">
            <a:noFill/>
            <a:miter lim="800000"/>
            <a:headEnd/>
            <a:tailEnd/>
          </a:ln>
        </p:spPr>
        <p:txBody>
          <a:bodyPr wrap="square">
            <a:spAutoFit/>
          </a:bodyPr>
          <a:lstStyle>
            <a:defPPr>
              <a:defRPr lang="en-US"/>
            </a:defPPr>
            <a:lvl1pPr algn="ctr">
              <a:defRPr>
                <a:latin typeface="Helvetica" panose="020B0604020202020204" pitchFamily="34" charset="0"/>
                <a:cs typeface="Helvetica" panose="020B0604020202020204" pitchFamily="34" charset="0"/>
              </a:defRPr>
            </a:lvl1pPr>
          </a:lstStyle>
          <a:p>
            <a:r>
              <a:rPr lang="en-US" b="1" dirty="0">
                <a:solidFill>
                  <a:schemeClr val="accent1">
                    <a:lumMod val="50000"/>
                  </a:schemeClr>
                </a:solidFill>
                <a:latin typeface="Arial" panose="020B0604020202020204" pitchFamily="34" charset="0"/>
                <a:cs typeface="Arial" panose="020B0604020202020204" pitchFamily="34" charset="0"/>
              </a:rPr>
              <a:t>Aluminum</a:t>
            </a:r>
            <a:r>
              <a:rPr lang="en-US" dirty="0">
                <a:solidFill>
                  <a:schemeClr val="accent1">
                    <a:lumMod val="50000"/>
                  </a:schemeClr>
                </a:solidFill>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6ECB23B1-0736-4642-94BC-245C6CE7B062}"/>
              </a:ext>
            </a:extLst>
          </p:cNvPr>
          <p:cNvSpPr txBox="1"/>
          <p:nvPr/>
        </p:nvSpPr>
        <p:spPr>
          <a:xfrm>
            <a:off x="4901255" y="3837948"/>
            <a:ext cx="2113361" cy="369332"/>
          </a:xfrm>
          <a:prstGeom prst="rect">
            <a:avLst/>
          </a:prstGeom>
          <a:noFill/>
        </p:spPr>
        <p:txBody>
          <a:bodyPr wrap="square" rtlCol="0">
            <a:spAutoFit/>
          </a:bodyPr>
          <a:lstStyle/>
          <a:p>
            <a:pPr algn="ctr"/>
            <a:r>
              <a:rPr lang="en-US" dirty="0">
                <a:solidFill>
                  <a:srgbClr val="FF0000"/>
                </a:solidFill>
                <a:latin typeface="Arial" panose="020B0604020202020204" pitchFamily="34" charset="0"/>
                <a:cs typeface="Arial" panose="020B0604020202020204" pitchFamily="34" charset="0"/>
              </a:rPr>
              <a:t>++++++++++++++</a:t>
            </a:r>
          </a:p>
        </p:txBody>
      </p:sp>
      <p:sp>
        <p:nvSpPr>
          <p:cNvPr id="30" name="Line 32">
            <a:extLst>
              <a:ext uri="{FF2B5EF4-FFF2-40B4-BE49-F238E27FC236}">
                <a16:creationId xmlns:a16="http://schemas.microsoft.com/office/drawing/2014/main" id="{90EB5BF5-DF17-4B81-88C2-E208488172A6}"/>
              </a:ext>
            </a:extLst>
          </p:cNvPr>
          <p:cNvSpPr>
            <a:spLocks noChangeShapeType="1"/>
          </p:cNvSpPr>
          <p:nvPr/>
        </p:nvSpPr>
        <p:spPr bwMode="auto">
          <a:xfrm>
            <a:off x="5414062" y="2411384"/>
            <a:ext cx="1" cy="1580312"/>
          </a:xfrm>
          <a:prstGeom prst="line">
            <a:avLst/>
          </a:prstGeom>
          <a:noFill/>
          <a:ln w="28575">
            <a:solidFill>
              <a:schemeClr val="tx1"/>
            </a:solidFill>
            <a:round/>
            <a:headEnd/>
            <a:tailEnd type="triangle" w="lg" len="lg"/>
          </a:ln>
        </p:spPr>
        <p:txBody>
          <a:bodyPr/>
          <a:lstStyle/>
          <a:p>
            <a:endParaRPr lang="en-US">
              <a:solidFill>
                <a:srgbClr val="FF0000"/>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690B1498-6CF7-46D5-ADEB-DCD2EAA4AA0B}"/>
              </a:ext>
            </a:extLst>
          </p:cNvPr>
          <p:cNvSpPr/>
          <p:nvPr/>
        </p:nvSpPr>
        <p:spPr>
          <a:xfrm>
            <a:off x="7246958" y="4086099"/>
            <a:ext cx="1285673" cy="169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1481882-D8C5-4938-B8CB-98929993B9B7}"/>
              </a:ext>
            </a:extLst>
          </p:cNvPr>
          <p:cNvSpPr/>
          <p:nvPr/>
        </p:nvSpPr>
        <p:spPr>
          <a:xfrm>
            <a:off x="3889795" y="4074021"/>
            <a:ext cx="1011460" cy="181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56DC6C7-7DFC-4596-B31A-07F70A1FCADA}"/>
              </a:ext>
            </a:extLst>
          </p:cNvPr>
          <p:cNvSpPr/>
          <p:nvPr/>
        </p:nvSpPr>
        <p:spPr>
          <a:xfrm>
            <a:off x="6940351" y="4085571"/>
            <a:ext cx="1594199" cy="2868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5EDEE9B-4247-4BFD-A8C5-3CE2C2ECC3F5}"/>
              </a:ext>
            </a:extLst>
          </p:cNvPr>
          <p:cNvSpPr/>
          <p:nvPr/>
        </p:nvSpPr>
        <p:spPr>
          <a:xfrm>
            <a:off x="3583187" y="4073493"/>
            <a:ext cx="1594199" cy="2868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Line 32">
            <a:extLst>
              <a:ext uri="{FF2B5EF4-FFF2-40B4-BE49-F238E27FC236}">
                <a16:creationId xmlns:a16="http://schemas.microsoft.com/office/drawing/2014/main" id="{DF84B592-0DAD-481B-9B9E-066FC6F18767}"/>
              </a:ext>
            </a:extLst>
          </p:cNvPr>
          <p:cNvSpPr>
            <a:spLocks noChangeShapeType="1"/>
          </p:cNvSpPr>
          <p:nvPr/>
        </p:nvSpPr>
        <p:spPr bwMode="auto">
          <a:xfrm>
            <a:off x="3686002" y="2606319"/>
            <a:ext cx="6741" cy="1766123"/>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36" name="Line 32">
            <a:extLst>
              <a:ext uri="{FF2B5EF4-FFF2-40B4-BE49-F238E27FC236}">
                <a16:creationId xmlns:a16="http://schemas.microsoft.com/office/drawing/2014/main" id="{53AD31E4-5E3F-41C4-992A-9739CC455272}"/>
              </a:ext>
            </a:extLst>
          </p:cNvPr>
          <p:cNvSpPr>
            <a:spLocks noChangeShapeType="1"/>
          </p:cNvSpPr>
          <p:nvPr/>
        </p:nvSpPr>
        <p:spPr bwMode="auto">
          <a:xfrm flipH="1" flipV="1">
            <a:off x="6125328" y="4155816"/>
            <a:ext cx="2758819" cy="649220"/>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06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7" grpId="0" animBg="1"/>
      <p:bldP spid="29"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A72E-31BD-49F2-9202-092A87646227}"/>
              </a:ext>
            </a:extLst>
          </p:cNvPr>
          <p:cNvSpPr>
            <a:spLocks noGrp="1"/>
          </p:cNvSpPr>
          <p:nvPr>
            <p:ph type="title"/>
          </p:nvPr>
        </p:nvSpPr>
        <p:spPr/>
        <p:txBody>
          <a:bodyPr/>
          <a:lstStyle/>
          <a:p>
            <a:r>
              <a:rPr lang="en-US" dirty="0"/>
              <a:t>Gamma Radiation – </a:t>
            </a:r>
            <a:r>
              <a:rPr lang="en-US" dirty="0" err="1"/>
              <a:t>eGaN</a:t>
            </a:r>
            <a:r>
              <a:rPr lang="en-US" baseline="30000" dirty="0"/>
              <a:t>®</a:t>
            </a:r>
            <a:r>
              <a:rPr lang="en-US" dirty="0"/>
              <a:t> Transistors</a:t>
            </a:r>
          </a:p>
        </p:txBody>
      </p:sp>
      <p:sp>
        <p:nvSpPr>
          <p:cNvPr id="3" name="Date Placeholder 2">
            <a:extLst>
              <a:ext uri="{FF2B5EF4-FFF2-40B4-BE49-F238E27FC236}">
                <a16:creationId xmlns:a16="http://schemas.microsoft.com/office/drawing/2014/main" id="{508775D1-AE0C-4E94-8771-A9588F26F815}"/>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07D8BAE6-42C3-4634-8B7F-BDD25410090F}"/>
              </a:ext>
            </a:extLst>
          </p:cNvPr>
          <p:cNvSpPr>
            <a:spLocks noGrp="1"/>
          </p:cNvSpPr>
          <p:nvPr>
            <p:ph type="sldNum" sz="quarter" idx="4"/>
          </p:nvPr>
        </p:nvSpPr>
        <p:spPr/>
        <p:txBody>
          <a:bodyPr/>
          <a:lstStyle/>
          <a:p>
            <a:fld id="{BB70415D-E737-F945-9839-D037779ADF4F}" type="slidenum">
              <a:rPr lang="en-US" smtClean="0"/>
              <a:t>6</a:t>
            </a:fld>
            <a:endParaRPr lang="en-US"/>
          </a:p>
        </p:txBody>
      </p:sp>
      <p:grpSp>
        <p:nvGrpSpPr>
          <p:cNvPr id="5" name="Group 4">
            <a:extLst>
              <a:ext uri="{FF2B5EF4-FFF2-40B4-BE49-F238E27FC236}">
                <a16:creationId xmlns:a16="http://schemas.microsoft.com/office/drawing/2014/main" id="{FBF8DFC1-9B1F-451C-95CA-316C7BC51E66}"/>
              </a:ext>
            </a:extLst>
          </p:cNvPr>
          <p:cNvGrpSpPr>
            <a:grpSpLocks/>
          </p:cNvGrpSpPr>
          <p:nvPr/>
        </p:nvGrpSpPr>
        <p:grpSpPr bwMode="auto">
          <a:xfrm>
            <a:off x="3406459" y="2628900"/>
            <a:ext cx="4403725" cy="1047750"/>
            <a:chOff x="1139825" y="784225"/>
            <a:chExt cx="4143375" cy="763588"/>
          </a:xfrm>
          <a:solidFill>
            <a:srgbClr val="285EA0"/>
          </a:solidFill>
        </p:grpSpPr>
        <p:sp>
          <p:nvSpPr>
            <p:cNvPr id="6" name="Freeform 30">
              <a:extLst>
                <a:ext uri="{FF2B5EF4-FFF2-40B4-BE49-F238E27FC236}">
                  <a16:creationId xmlns:a16="http://schemas.microsoft.com/office/drawing/2014/main" id="{3789F44E-3AAA-440C-AA97-D78A0CE0EF90}"/>
                </a:ext>
              </a:extLst>
            </p:cNvPr>
            <p:cNvSpPr>
              <a:spLocks/>
            </p:cNvSpPr>
            <p:nvPr/>
          </p:nvSpPr>
          <p:spPr bwMode="auto">
            <a:xfrm>
              <a:off x="1139825" y="1135063"/>
              <a:ext cx="4143375" cy="412750"/>
            </a:xfrm>
            <a:custGeom>
              <a:avLst/>
              <a:gdLst>
                <a:gd name="T0" fmla="*/ 0 w 2610"/>
                <a:gd name="T1" fmla="*/ 2147483647 h 260"/>
                <a:gd name="T2" fmla="*/ 2147483647 w 2610"/>
                <a:gd name="T3" fmla="*/ 2147483647 h 260"/>
                <a:gd name="T4" fmla="*/ 2147483647 w 2610"/>
                <a:gd name="T5" fmla="*/ 2147483647 h 260"/>
                <a:gd name="T6" fmla="*/ 2147483647 w 2610"/>
                <a:gd name="T7" fmla="*/ 2147483647 h 260"/>
                <a:gd name="T8" fmla="*/ 2147483647 w 2610"/>
                <a:gd name="T9" fmla="*/ 2147483647 h 260"/>
                <a:gd name="T10" fmla="*/ 2147483647 w 2610"/>
                <a:gd name="T11" fmla="*/ 2147483647 h 260"/>
                <a:gd name="T12" fmla="*/ 2147483647 w 2610"/>
                <a:gd name="T13" fmla="*/ 2147483647 h 260"/>
                <a:gd name="T14" fmla="*/ 2147483647 w 2610"/>
                <a:gd name="T15" fmla="*/ 2147483647 h 260"/>
                <a:gd name="T16" fmla="*/ 2147483647 w 2610"/>
                <a:gd name="T17" fmla="*/ 0 h 260"/>
                <a:gd name="T18" fmla="*/ 2147483647 w 2610"/>
                <a:gd name="T19" fmla="*/ 0 h 260"/>
                <a:gd name="T20" fmla="*/ 2147483647 w 2610"/>
                <a:gd name="T21" fmla="*/ 2147483647 h 260"/>
                <a:gd name="T22" fmla="*/ 0 w 2610"/>
                <a:gd name="T23" fmla="*/ 2147483647 h 260"/>
                <a:gd name="T24" fmla="*/ 0 w 2610"/>
                <a:gd name="T25" fmla="*/ 2147483647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0"/>
                <a:gd name="T40" fmla="*/ 0 h 260"/>
                <a:gd name="T41" fmla="*/ 2610 w 2610"/>
                <a:gd name="T42" fmla="*/ 260 h 2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0" h="260">
                  <a:moveTo>
                    <a:pt x="0" y="258"/>
                  </a:moveTo>
                  <a:lnTo>
                    <a:pt x="502" y="260"/>
                  </a:lnTo>
                  <a:lnTo>
                    <a:pt x="502" y="110"/>
                  </a:lnTo>
                  <a:lnTo>
                    <a:pt x="991" y="110"/>
                  </a:lnTo>
                  <a:lnTo>
                    <a:pt x="991" y="258"/>
                  </a:lnTo>
                  <a:lnTo>
                    <a:pt x="2610" y="258"/>
                  </a:lnTo>
                  <a:lnTo>
                    <a:pt x="2610" y="165"/>
                  </a:lnTo>
                  <a:lnTo>
                    <a:pt x="1081" y="165"/>
                  </a:lnTo>
                  <a:lnTo>
                    <a:pt x="1081" y="0"/>
                  </a:lnTo>
                  <a:lnTo>
                    <a:pt x="411" y="0"/>
                  </a:lnTo>
                  <a:lnTo>
                    <a:pt x="411" y="162"/>
                  </a:lnTo>
                  <a:lnTo>
                    <a:pt x="0" y="162"/>
                  </a:lnTo>
                  <a:lnTo>
                    <a:pt x="0" y="258"/>
                  </a:lnTo>
                  <a:close/>
                </a:path>
              </a:pathLst>
            </a:custGeom>
            <a:grpFill/>
            <a:ln w="25400" cmpd="sng">
              <a:noFill/>
              <a:prstDash val="solid"/>
              <a:round/>
              <a:headEnd type="none" w="med" len="med"/>
              <a:tailEnd type="none" w="med" len="med"/>
            </a:ln>
          </p:spPr>
          <p:txBody>
            <a:bodyPr/>
            <a:lstStyle/>
            <a:p>
              <a:pPr>
                <a:defRPr/>
              </a:pPr>
              <a:endParaRPr lang="en-US">
                <a:latin typeface="Arial" panose="020B0604020202020204" pitchFamily="34" charset="0"/>
                <a:cs typeface="Arial" panose="020B0604020202020204" pitchFamily="34" charset="0"/>
              </a:endParaRPr>
            </a:p>
          </p:txBody>
        </p:sp>
        <p:sp>
          <p:nvSpPr>
            <p:cNvPr id="7" name="Text Box 29">
              <a:extLst>
                <a:ext uri="{FF2B5EF4-FFF2-40B4-BE49-F238E27FC236}">
                  <a16:creationId xmlns:a16="http://schemas.microsoft.com/office/drawing/2014/main" id="{9874C239-4A1F-4E85-B3DB-A63004DE87FF}"/>
                </a:ext>
              </a:extLst>
            </p:cNvPr>
            <p:cNvSpPr txBox="1">
              <a:spLocks noChangeArrowheads="1"/>
            </p:cNvSpPr>
            <p:nvPr/>
          </p:nvSpPr>
          <p:spPr bwMode="auto">
            <a:xfrm>
              <a:off x="3848100" y="784225"/>
              <a:ext cx="1066623" cy="269165"/>
            </a:xfrm>
            <a:prstGeom prst="rect">
              <a:avLst/>
            </a:prstGeom>
            <a:noFill/>
            <a:ln w="9525">
              <a:noFill/>
              <a:miter lim="800000"/>
              <a:headEnd/>
              <a:tailEnd/>
            </a:ln>
          </p:spPr>
          <p:txBody>
            <a:bodyPr wrap="none">
              <a:spAutoFit/>
            </a:bodyPr>
            <a:lstStyle/>
            <a:p>
              <a:pPr>
                <a:defRPr/>
              </a:pPr>
              <a:r>
                <a:rPr lang="en-US" altLang="zh-TW">
                  <a:latin typeface="Arial" panose="020B0604020202020204" pitchFamily="34" charset="0"/>
                  <a:cs typeface="Arial" panose="020B0604020202020204" pitchFamily="34" charset="0"/>
                </a:rPr>
                <a:t>Dielectric</a:t>
              </a:r>
            </a:p>
          </p:txBody>
        </p:sp>
        <p:sp>
          <p:nvSpPr>
            <p:cNvPr id="8" name="Line 36">
              <a:extLst>
                <a:ext uri="{FF2B5EF4-FFF2-40B4-BE49-F238E27FC236}">
                  <a16:creationId xmlns:a16="http://schemas.microsoft.com/office/drawing/2014/main" id="{F185CE72-EFDC-42F6-B7F3-AF49F86C9682}"/>
                </a:ext>
              </a:extLst>
            </p:cNvPr>
            <p:cNvSpPr>
              <a:spLocks noChangeShapeType="1"/>
            </p:cNvSpPr>
            <p:nvPr/>
          </p:nvSpPr>
          <p:spPr bwMode="auto">
            <a:xfrm>
              <a:off x="4244975" y="1084263"/>
              <a:ext cx="157163" cy="393700"/>
            </a:xfrm>
            <a:prstGeom prst="line">
              <a:avLst/>
            </a:prstGeom>
            <a:grpFill/>
            <a:ln w="28575">
              <a:solidFill>
                <a:schemeClr val="tx1"/>
              </a:solidFill>
              <a:round/>
              <a:headEnd/>
              <a:tailEnd type="triangle" w="lg" len="lg"/>
            </a:ln>
          </p:spPr>
          <p:txBody>
            <a:bodyPr/>
            <a:lstStyle/>
            <a:p>
              <a:pPr>
                <a:defRPr/>
              </a:pPr>
              <a:endParaRPr lang="en-US">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6BDB4766-821A-4F5A-9759-914C1AD8F237}"/>
              </a:ext>
            </a:extLst>
          </p:cNvPr>
          <p:cNvGrpSpPr>
            <a:grpSpLocks/>
          </p:cNvGrpSpPr>
          <p:nvPr/>
        </p:nvGrpSpPr>
        <p:grpSpPr bwMode="auto">
          <a:xfrm>
            <a:off x="2952434" y="3684588"/>
            <a:ext cx="5311775" cy="749300"/>
            <a:chOff x="712788" y="1554163"/>
            <a:chExt cx="4997450" cy="546100"/>
          </a:xfrm>
          <a:solidFill>
            <a:srgbClr val="009999"/>
          </a:solidFill>
        </p:grpSpPr>
        <p:sp>
          <p:nvSpPr>
            <p:cNvPr id="10" name="Rectangle 6">
              <a:extLst>
                <a:ext uri="{FF2B5EF4-FFF2-40B4-BE49-F238E27FC236}">
                  <a16:creationId xmlns:a16="http://schemas.microsoft.com/office/drawing/2014/main" id="{82C0EA92-2CB5-477E-9B48-04DA1AFA8064}"/>
                </a:ext>
              </a:extLst>
            </p:cNvPr>
            <p:cNvSpPr>
              <a:spLocks noChangeArrowheads="1"/>
            </p:cNvSpPr>
            <p:nvPr/>
          </p:nvSpPr>
          <p:spPr bwMode="auto">
            <a:xfrm>
              <a:off x="712788" y="1554163"/>
              <a:ext cx="4997450" cy="546100"/>
            </a:xfrm>
            <a:prstGeom prst="rect">
              <a:avLst/>
            </a:prstGeom>
            <a:grpFill/>
            <a:ln w="9525">
              <a:solidFill>
                <a:srgbClr val="00CC00"/>
              </a:solidFill>
              <a:miter lim="800000"/>
              <a:headEnd/>
              <a:tailEnd/>
            </a:ln>
          </p:spPr>
          <p:txBody>
            <a:bodyPr wrap="none" anchor="ctr"/>
            <a:lstStyle/>
            <a:p>
              <a:pPr>
                <a:defRPr/>
              </a:pPr>
              <a:endParaRPr lang="zh-TW" altLang="zh-TW">
                <a:latin typeface="Arial" panose="020B0604020202020204" pitchFamily="34" charset="0"/>
                <a:cs typeface="Arial" panose="020B0604020202020204" pitchFamily="34" charset="0"/>
              </a:endParaRPr>
            </a:p>
          </p:txBody>
        </p:sp>
        <p:sp>
          <p:nvSpPr>
            <p:cNvPr id="11" name="Text Box 26">
              <a:extLst>
                <a:ext uri="{FF2B5EF4-FFF2-40B4-BE49-F238E27FC236}">
                  <a16:creationId xmlns:a16="http://schemas.microsoft.com/office/drawing/2014/main" id="{52EA366F-7067-4EFF-AC7B-591971E266A4}"/>
                </a:ext>
              </a:extLst>
            </p:cNvPr>
            <p:cNvSpPr txBox="1">
              <a:spLocks noChangeArrowheads="1"/>
            </p:cNvSpPr>
            <p:nvPr/>
          </p:nvSpPr>
          <p:spPr bwMode="auto">
            <a:xfrm>
              <a:off x="2744788" y="1692275"/>
              <a:ext cx="669918" cy="291606"/>
            </a:xfrm>
            <a:prstGeom prst="rect">
              <a:avLst/>
            </a:prstGeom>
            <a:grpFill/>
            <a:ln w="9525">
              <a:noFill/>
              <a:miter lim="800000"/>
              <a:headEnd/>
              <a:tailEnd/>
            </a:ln>
          </p:spPr>
          <p:txBody>
            <a:bodyPr wrap="none">
              <a:spAutoFit/>
            </a:bodyPr>
            <a:lstStyle/>
            <a:p>
              <a:pPr>
                <a:defRPr/>
              </a:pPr>
              <a:r>
                <a:rPr lang="en-US" altLang="zh-TW" sz="2000" dirty="0">
                  <a:latin typeface="Arial" panose="020B0604020202020204" pitchFamily="34" charset="0"/>
                  <a:cs typeface="Arial" panose="020B0604020202020204" pitchFamily="34" charset="0"/>
                </a:rPr>
                <a:t>GaN</a:t>
              </a:r>
            </a:p>
          </p:txBody>
        </p:sp>
      </p:grpSp>
      <p:grpSp>
        <p:nvGrpSpPr>
          <p:cNvPr id="12" name="Group 11">
            <a:extLst>
              <a:ext uri="{FF2B5EF4-FFF2-40B4-BE49-F238E27FC236}">
                <a16:creationId xmlns:a16="http://schemas.microsoft.com/office/drawing/2014/main" id="{08B656B4-2809-4F97-A64B-D8D903782A0E}"/>
              </a:ext>
            </a:extLst>
          </p:cNvPr>
          <p:cNvGrpSpPr>
            <a:grpSpLocks/>
          </p:cNvGrpSpPr>
          <p:nvPr/>
        </p:nvGrpSpPr>
        <p:grpSpPr bwMode="auto">
          <a:xfrm>
            <a:off x="3336609" y="3625843"/>
            <a:ext cx="4480496" cy="276999"/>
            <a:chOff x="1073150" y="1511300"/>
            <a:chExt cx="4216193" cy="201349"/>
          </a:xfrm>
        </p:grpSpPr>
        <p:sp>
          <p:nvSpPr>
            <p:cNvPr id="13" name="Text Box 7">
              <a:extLst>
                <a:ext uri="{FF2B5EF4-FFF2-40B4-BE49-F238E27FC236}">
                  <a16:creationId xmlns:a16="http://schemas.microsoft.com/office/drawing/2014/main" id="{B2BE621E-DF33-403F-B7A0-10B7A410DDE1}"/>
                </a:ext>
              </a:extLst>
            </p:cNvPr>
            <p:cNvSpPr txBox="1">
              <a:spLocks noChangeArrowheads="1"/>
            </p:cNvSpPr>
            <p:nvPr/>
          </p:nvSpPr>
          <p:spPr bwMode="auto">
            <a:xfrm>
              <a:off x="1073150"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14" name="Text Box 8">
              <a:extLst>
                <a:ext uri="{FF2B5EF4-FFF2-40B4-BE49-F238E27FC236}">
                  <a16:creationId xmlns:a16="http://schemas.microsoft.com/office/drawing/2014/main" id="{87963171-0BBD-45F7-9D1C-1D3F710EFACF}"/>
                </a:ext>
              </a:extLst>
            </p:cNvPr>
            <p:cNvSpPr txBox="1">
              <a:spLocks noChangeArrowheads="1"/>
            </p:cNvSpPr>
            <p:nvPr/>
          </p:nvSpPr>
          <p:spPr bwMode="auto">
            <a:xfrm>
              <a:off x="1303338"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15" name="Text Box 9">
              <a:extLst>
                <a:ext uri="{FF2B5EF4-FFF2-40B4-BE49-F238E27FC236}">
                  <a16:creationId xmlns:a16="http://schemas.microsoft.com/office/drawing/2014/main" id="{9A23035D-B979-4D44-8874-2F3FEE471705}"/>
                </a:ext>
              </a:extLst>
            </p:cNvPr>
            <p:cNvSpPr txBox="1">
              <a:spLocks noChangeArrowheads="1"/>
            </p:cNvSpPr>
            <p:nvPr/>
          </p:nvSpPr>
          <p:spPr bwMode="auto">
            <a:xfrm>
              <a:off x="1533525"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16" name="Text Box 10">
              <a:extLst>
                <a:ext uri="{FF2B5EF4-FFF2-40B4-BE49-F238E27FC236}">
                  <a16:creationId xmlns:a16="http://schemas.microsoft.com/office/drawing/2014/main" id="{659FA6D8-E9C7-4720-B6CD-48B77DC83B48}"/>
                </a:ext>
              </a:extLst>
            </p:cNvPr>
            <p:cNvSpPr txBox="1">
              <a:spLocks noChangeArrowheads="1"/>
            </p:cNvSpPr>
            <p:nvPr/>
          </p:nvSpPr>
          <p:spPr bwMode="auto">
            <a:xfrm>
              <a:off x="1763713"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17" name="Text Box 11">
              <a:extLst>
                <a:ext uri="{FF2B5EF4-FFF2-40B4-BE49-F238E27FC236}">
                  <a16:creationId xmlns:a16="http://schemas.microsoft.com/office/drawing/2014/main" id="{6F68EB07-C573-4BDA-A225-ABB27E62F198}"/>
                </a:ext>
              </a:extLst>
            </p:cNvPr>
            <p:cNvSpPr txBox="1">
              <a:spLocks noChangeArrowheads="1"/>
            </p:cNvSpPr>
            <p:nvPr/>
          </p:nvSpPr>
          <p:spPr bwMode="auto">
            <a:xfrm>
              <a:off x="2762250"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18" name="Text Box 12">
              <a:extLst>
                <a:ext uri="{FF2B5EF4-FFF2-40B4-BE49-F238E27FC236}">
                  <a16:creationId xmlns:a16="http://schemas.microsoft.com/office/drawing/2014/main" id="{FF6ABB5A-C7BA-43D0-8AD2-7EE16C501B6C}"/>
                </a:ext>
              </a:extLst>
            </p:cNvPr>
            <p:cNvSpPr txBox="1">
              <a:spLocks noChangeArrowheads="1"/>
            </p:cNvSpPr>
            <p:nvPr/>
          </p:nvSpPr>
          <p:spPr bwMode="auto">
            <a:xfrm>
              <a:off x="2992438"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19" name="Text Box 13">
              <a:extLst>
                <a:ext uri="{FF2B5EF4-FFF2-40B4-BE49-F238E27FC236}">
                  <a16:creationId xmlns:a16="http://schemas.microsoft.com/office/drawing/2014/main" id="{272761CE-CB51-4C47-BD16-7B3287153616}"/>
                </a:ext>
              </a:extLst>
            </p:cNvPr>
            <p:cNvSpPr txBox="1">
              <a:spLocks noChangeArrowheads="1"/>
            </p:cNvSpPr>
            <p:nvPr/>
          </p:nvSpPr>
          <p:spPr bwMode="auto">
            <a:xfrm>
              <a:off x="3224213"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20" name="Text Box 14">
              <a:extLst>
                <a:ext uri="{FF2B5EF4-FFF2-40B4-BE49-F238E27FC236}">
                  <a16:creationId xmlns:a16="http://schemas.microsoft.com/office/drawing/2014/main" id="{55F483F2-1F85-498D-B883-EA6711829963}"/>
                </a:ext>
              </a:extLst>
            </p:cNvPr>
            <p:cNvSpPr txBox="1">
              <a:spLocks noChangeArrowheads="1"/>
            </p:cNvSpPr>
            <p:nvPr/>
          </p:nvSpPr>
          <p:spPr bwMode="auto">
            <a:xfrm>
              <a:off x="3454400"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21" name="Text Box 15">
              <a:extLst>
                <a:ext uri="{FF2B5EF4-FFF2-40B4-BE49-F238E27FC236}">
                  <a16:creationId xmlns:a16="http://schemas.microsoft.com/office/drawing/2014/main" id="{E445EE63-ECFD-4021-ABB7-DE685820EE7F}"/>
                </a:ext>
              </a:extLst>
            </p:cNvPr>
            <p:cNvSpPr txBox="1">
              <a:spLocks noChangeArrowheads="1"/>
            </p:cNvSpPr>
            <p:nvPr/>
          </p:nvSpPr>
          <p:spPr bwMode="auto">
            <a:xfrm>
              <a:off x="3684588"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22" name="Text Box 16">
              <a:extLst>
                <a:ext uri="{FF2B5EF4-FFF2-40B4-BE49-F238E27FC236}">
                  <a16:creationId xmlns:a16="http://schemas.microsoft.com/office/drawing/2014/main" id="{115BF286-C8E0-4A13-A7AB-AD6889372443}"/>
                </a:ext>
              </a:extLst>
            </p:cNvPr>
            <p:cNvSpPr txBox="1">
              <a:spLocks noChangeArrowheads="1"/>
            </p:cNvSpPr>
            <p:nvPr/>
          </p:nvSpPr>
          <p:spPr bwMode="auto">
            <a:xfrm>
              <a:off x="3914775"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23" name="Text Box 17">
              <a:extLst>
                <a:ext uri="{FF2B5EF4-FFF2-40B4-BE49-F238E27FC236}">
                  <a16:creationId xmlns:a16="http://schemas.microsoft.com/office/drawing/2014/main" id="{3252E9A7-FFAA-4652-AD36-66CE57996EC9}"/>
                </a:ext>
              </a:extLst>
            </p:cNvPr>
            <p:cNvSpPr txBox="1">
              <a:spLocks noChangeArrowheads="1"/>
            </p:cNvSpPr>
            <p:nvPr/>
          </p:nvSpPr>
          <p:spPr bwMode="auto">
            <a:xfrm>
              <a:off x="4144963"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24" name="Text Box 18">
              <a:extLst>
                <a:ext uri="{FF2B5EF4-FFF2-40B4-BE49-F238E27FC236}">
                  <a16:creationId xmlns:a16="http://schemas.microsoft.com/office/drawing/2014/main" id="{130E83FE-304D-425E-9B92-73AD607055D3}"/>
                </a:ext>
              </a:extLst>
            </p:cNvPr>
            <p:cNvSpPr txBox="1">
              <a:spLocks noChangeArrowheads="1"/>
            </p:cNvSpPr>
            <p:nvPr/>
          </p:nvSpPr>
          <p:spPr bwMode="auto">
            <a:xfrm>
              <a:off x="4375150"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25" name="Text Box 19">
              <a:extLst>
                <a:ext uri="{FF2B5EF4-FFF2-40B4-BE49-F238E27FC236}">
                  <a16:creationId xmlns:a16="http://schemas.microsoft.com/office/drawing/2014/main" id="{E44C1C41-5A71-47C5-BC0A-17C2FB569BC4}"/>
                </a:ext>
              </a:extLst>
            </p:cNvPr>
            <p:cNvSpPr txBox="1">
              <a:spLocks noChangeArrowheads="1"/>
            </p:cNvSpPr>
            <p:nvPr/>
          </p:nvSpPr>
          <p:spPr bwMode="auto">
            <a:xfrm>
              <a:off x="4605338"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26" name="Text Box 20">
              <a:extLst>
                <a:ext uri="{FF2B5EF4-FFF2-40B4-BE49-F238E27FC236}">
                  <a16:creationId xmlns:a16="http://schemas.microsoft.com/office/drawing/2014/main" id="{32E12EE8-6360-409B-9144-D9354337FC41}"/>
                </a:ext>
              </a:extLst>
            </p:cNvPr>
            <p:cNvSpPr txBox="1">
              <a:spLocks noChangeArrowheads="1"/>
            </p:cNvSpPr>
            <p:nvPr/>
          </p:nvSpPr>
          <p:spPr bwMode="auto">
            <a:xfrm>
              <a:off x="4837113"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27" name="Text Box 21">
              <a:extLst>
                <a:ext uri="{FF2B5EF4-FFF2-40B4-BE49-F238E27FC236}">
                  <a16:creationId xmlns:a16="http://schemas.microsoft.com/office/drawing/2014/main" id="{9931C891-5D86-477F-8083-41B86EBA0FC7}"/>
                </a:ext>
              </a:extLst>
            </p:cNvPr>
            <p:cNvSpPr txBox="1">
              <a:spLocks noChangeArrowheads="1"/>
            </p:cNvSpPr>
            <p:nvPr/>
          </p:nvSpPr>
          <p:spPr bwMode="auto">
            <a:xfrm>
              <a:off x="5067300" y="1511300"/>
              <a:ext cx="222043" cy="20134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grpSp>
      <p:grpSp>
        <p:nvGrpSpPr>
          <p:cNvPr id="28" name="Group 27">
            <a:extLst>
              <a:ext uri="{FF2B5EF4-FFF2-40B4-BE49-F238E27FC236}">
                <a16:creationId xmlns:a16="http://schemas.microsoft.com/office/drawing/2014/main" id="{A76CC198-BBDB-4416-946C-E47C26B01781}"/>
              </a:ext>
            </a:extLst>
          </p:cNvPr>
          <p:cNvGrpSpPr>
            <a:grpSpLocks/>
          </p:cNvGrpSpPr>
          <p:nvPr/>
        </p:nvGrpSpPr>
        <p:grpSpPr bwMode="auto">
          <a:xfrm>
            <a:off x="2941321" y="4543426"/>
            <a:ext cx="5330825" cy="962025"/>
            <a:chOff x="701675" y="2179638"/>
            <a:chExt cx="5016500" cy="701675"/>
          </a:xfr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p:grpSpPr>
        <p:sp>
          <p:nvSpPr>
            <p:cNvPr id="29" name="Rectangle 5" descr="Wide upward diagonal">
              <a:extLst>
                <a:ext uri="{FF2B5EF4-FFF2-40B4-BE49-F238E27FC236}">
                  <a16:creationId xmlns:a16="http://schemas.microsoft.com/office/drawing/2014/main" id="{6C5D3F51-C41B-4128-BEBD-9FA4B74D5765}"/>
                </a:ext>
              </a:extLst>
            </p:cNvPr>
            <p:cNvSpPr>
              <a:spLocks noChangeArrowheads="1"/>
            </p:cNvSpPr>
            <p:nvPr/>
          </p:nvSpPr>
          <p:spPr bwMode="auto">
            <a:xfrm>
              <a:off x="701675" y="2179638"/>
              <a:ext cx="5016500" cy="701675"/>
            </a:xfrm>
            <a:prstGeom prst="rect">
              <a:avLst/>
            </a:prstGeom>
            <a:grpFill/>
            <a:ln w="9525">
              <a:noFill/>
              <a:miter lim="800000"/>
              <a:headEnd/>
              <a:tailEnd/>
            </a:ln>
          </p:spPr>
          <p:txBody>
            <a:bodyPr wrap="none" anchor="ctr"/>
            <a:lstStyle/>
            <a:p>
              <a:pPr>
                <a:defRPr/>
              </a:pPr>
              <a:endParaRPr lang="zh-TW" altLang="zh-TW">
                <a:latin typeface="Arial" panose="020B0604020202020204" pitchFamily="34" charset="0"/>
                <a:cs typeface="Arial" panose="020B0604020202020204" pitchFamily="34" charset="0"/>
              </a:endParaRPr>
            </a:p>
          </p:txBody>
        </p:sp>
        <p:sp>
          <p:nvSpPr>
            <p:cNvPr id="30" name="Text Box 25">
              <a:extLst>
                <a:ext uri="{FF2B5EF4-FFF2-40B4-BE49-F238E27FC236}">
                  <a16:creationId xmlns:a16="http://schemas.microsoft.com/office/drawing/2014/main" id="{B0CEBFFF-91B0-450A-B5D1-A9DBB4E738CF}"/>
                </a:ext>
              </a:extLst>
            </p:cNvPr>
            <p:cNvSpPr txBox="1">
              <a:spLocks noChangeArrowheads="1"/>
            </p:cNvSpPr>
            <p:nvPr/>
          </p:nvSpPr>
          <p:spPr bwMode="auto">
            <a:xfrm>
              <a:off x="2874963" y="2471738"/>
              <a:ext cx="389491" cy="291829"/>
            </a:xfrm>
            <a:prstGeom prst="rect">
              <a:avLst/>
            </a:prstGeom>
            <a:grpFill/>
            <a:ln w="9525">
              <a:noFill/>
              <a:miter lim="800000"/>
              <a:headEnd/>
              <a:tailEnd/>
            </a:ln>
          </p:spPr>
          <p:txBody>
            <a:bodyPr wrap="none">
              <a:spAutoFit/>
            </a:bodyPr>
            <a:lstStyle/>
            <a:p>
              <a:pPr>
                <a:defRPr/>
              </a:pPr>
              <a:r>
                <a:rPr lang="en-US" altLang="zh-TW" sz="2000">
                  <a:latin typeface="Arial" panose="020B0604020202020204" pitchFamily="34" charset="0"/>
                  <a:cs typeface="Arial" panose="020B0604020202020204" pitchFamily="34" charset="0"/>
                </a:rPr>
                <a:t>Si</a:t>
              </a:r>
            </a:p>
          </p:txBody>
        </p:sp>
      </p:grpSp>
      <p:sp>
        <p:nvSpPr>
          <p:cNvPr id="31" name="Freeform 28">
            <a:extLst>
              <a:ext uri="{FF2B5EF4-FFF2-40B4-BE49-F238E27FC236}">
                <a16:creationId xmlns:a16="http://schemas.microsoft.com/office/drawing/2014/main" id="{5583E33D-B319-4EC7-B72F-0894620385D4}"/>
              </a:ext>
            </a:extLst>
          </p:cNvPr>
          <p:cNvSpPr>
            <a:spLocks/>
          </p:cNvSpPr>
          <p:nvPr/>
        </p:nvSpPr>
        <p:spPr bwMode="auto">
          <a:xfrm>
            <a:off x="3406458" y="3019425"/>
            <a:ext cx="2182812" cy="457200"/>
          </a:xfrm>
          <a:custGeom>
            <a:avLst/>
            <a:gdLst>
              <a:gd name="T0" fmla="*/ 0 w 1294"/>
              <a:gd name="T1" fmla="*/ 2147483647 h 210"/>
              <a:gd name="T2" fmla="*/ 2147483647 w 1294"/>
              <a:gd name="T3" fmla="*/ 2147483647 h 210"/>
              <a:gd name="T4" fmla="*/ 2147483647 w 1294"/>
              <a:gd name="T5" fmla="*/ 2147483647 h 210"/>
              <a:gd name="T6" fmla="*/ 2147483647 w 1294"/>
              <a:gd name="T7" fmla="*/ 2147483647 h 210"/>
              <a:gd name="T8" fmla="*/ 2147483647 w 1294"/>
              <a:gd name="T9" fmla="*/ 2147483647 h 210"/>
              <a:gd name="T10" fmla="*/ 2147483647 w 1294"/>
              <a:gd name="T11" fmla="*/ 2147483647 h 210"/>
              <a:gd name="T12" fmla="*/ 2147483647 w 1294"/>
              <a:gd name="T13" fmla="*/ 2147483647 h 210"/>
              <a:gd name="T14" fmla="*/ 2147483647 w 1294"/>
              <a:gd name="T15" fmla="*/ 2147483647 h 210"/>
              <a:gd name="T16" fmla="*/ 2147483647 w 1294"/>
              <a:gd name="T17" fmla="*/ 0 h 210"/>
              <a:gd name="T18" fmla="*/ 2147483647 w 1294"/>
              <a:gd name="T19" fmla="*/ 0 h 210"/>
              <a:gd name="T20" fmla="*/ 2147483647 w 1294"/>
              <a:gd name="T21" fmla="*/ 2147483647 h 210"/>
              <a:gd name="T22" fmla="*/ 0 w 1294"/>
              <a:gd name="T23" fmla="*/ 2147483647 h 210"/>
              <a:gd name="T24" fmla="*/ 0 w 1294"/>
              <a:gd name="T25" fmla="*/ 2147483647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4"/>
              <a:gd name="T40" fmla="*/ 0 h 210"/>
              <a:gd name="T41" fmla="*/ 1294 w 1294"/>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4" h="210">
                <a:moveTo>
                  <a:pt x="0" y="205"/>
                </a:moveTo>
                <a:lnTo>
                  <a:pt x="412" y="205"/>
                </a:lnTo>
                <a:lnTo>
                  <a:pt x="412" y="43"/>
                </a:lnTo>
                <a:lnTo>
                  <a:pt x="1081" y="43"/>
                </a:lnTo>
                <a:lnTo>
                  <a:pt x="1081" y="207"/>
                </a:lnTo>
                <a:lnTo>
                  <a:pt x="1294" y="210"/>
                </a:lnTo>
                <a:lnTo>
                  <a:pt x="1294" y="162"/>
                </a:lnTo>
                <a:lnTo>
                  <a:pt x="1128" y="162"/>
                </a:lnTo>
                <a:lnTo>
                  <a:pt x="1131" y="0"/>
                </a:lnTo>
                <a:lnTo>
                  <a:pt x="367" y="0"/>
                </a:lnTo>
                <a:lnTo>
                  <a:pt x="367" y="162"/>
                </a:lnTo>
                <a:lnTo>
                  <a:pt x="0" y="160"/>
                </a:lnTo>
                <a:lnTo>
                  <a:pt x="0" y="205"/>
                </a:lnTo>
                <a:close/>
              </a:path>
            </a:pathLst>
          </a:custGeom>
          <a:solidFill>
            <a:schemeClr val="bg1">
              <a:lumMod val="75000"/>
            </a:schemeClr>
          </a:solidFill>
          <a:ln w="25400" cmpd="sng">
            <a:noFill/>
            <a:prstDash val="solid"/>
            <a:round/>
            <a:headEnd type="none" w="med" len="med"/>
            <a:tailEnd type="none" w="med" len="med"/>
          </a:ln>
        </p:spPr>
        <p:txBody>
          <a:bodyPr/>
          <a:lstStyle/>
          <a:p>
            <a:pPr>
              <a:defRPr/>
            </a:pP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B72AF765-3E3A-4573-AF70-E70470C769EC}"/>
              </a:ext>
            </a:extLst>
          </p:cNvPr>
          <p:cNvSpPr>
            <a:spLocks noChangeArrowheads="1"/>
          </p:cNvSpPr>
          <p:nvPr/>
        </p:nvSpPr>
        <p:spPr bwMode="auto">
          <a:xfrm>
            <a:off x="3403887" y="3671862"/>
            <a:ext cx="4406296" cy="58764"/>
          </a:xfrm>
          <a:prstGeom prst="rect">
            <a:avLst/>
          </a:prstGeom>
          <a:solidFill>
            <a:srgbClr val="C00000"/>
          </a:solidFill>
          <a:ln w="9525">
            <a:noFill/>
            <a:miter lim="800000"/>
            <a:headEnd/>
            <a:tailEnd/>
          </a:ln>
        </p:spPr>
        <p:txBody>
          <a:bodyPr wrap="none" anchor="ctr"/>
          <a:lstStyle/>
          <a:p>
            <a:endParaRPr lang="zh-TW" altLang="zh-TW">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8F1A70D8-05EE-4F95-9255-BA88862742AD}"/>
              </a:ext>
            </a:extLst>
          </p:cNvPr>
          <p:cNvGrpSpPr/>
          <p:nvPr/>
        </p:nvGrpSpPr>
        <p:grpSpPr>
          <a:xfrm>
            <a:off x="3339783" y="2228851"/>
            <a:ext cx="3621504" cy="1473481"/>
            <a:chOff x="2608263" y="2057401"/>
            <a:chExt cx="3621504" cy="1473481"/>
          </a:xfrm>
        </p:grpSpPr>
        <p:sp>
          <p:nvSpPr>
            <p:cNvPr id="34" name="Text Box 27">
              <a:extLst>
                <a:ext uri="{FF2B5EF4-FFF2-40B4-BE49-F238E27FC236}">
                  <a16:creationId xmlns:a16="http://schemas.microsoft.com/office/drawing/2014/main" id="{FD854A7A-9E9E-4597-B49A-359ED39B6A20}"/>
                </a:ext>
              </a:extLst>
            </p:cNvPr>
            <p:cNvSpPr txBox="1">
              <a:spLocks noChangeArrowheads="1"/>
            </p:cNvSpPr>
            <p:nvPr/>
          </p:nvSpPr>
          <p:spPr bwMode="auto">
            <a:xfrm>
              <a:off x="2608263" y="2057401"/>
              <a:ext cx="3621504" cy="369332"/>
            </a:xfrm>
            <a:prstGeom prst="rect">
              <a:avLst/>
            </a:prstGeom>
            <a:noFill/>
            <a:ln w="9525">
              <a:noFill/>
              <a:miter lim="800000"/>
              <a:headEnd/>
              <a:tailEnd/>
            </a:ln>
          </p:spPr>
          <p:txBody>
            <a:bodyPr wrap="none">
              <a:spAutoFit/>
            </a:bodyPr>
            <a:lstStyle/>
            <a:p>
              <a:r>
                <a:rPr lang="en-US" altLang="zh-TW" dirty="0" err="1">
                  <a:latin typeface="Arial" panose="020B0604020202020204" pitchFamily="34" charset="0"/>
                  <a:cs typeface="Arial" panose="020B0604020202020204" pitchFamily="34" charset="0"/>
                </a:rPr>
                <a:t>AlGaN</a:t>
              </a:r>
              <a:r>
                <a:rPr lang="en-US" altLang="zh-TW" dirty="0">
                  <a:latin typeface="Arial" panose="020B0604020202020204" pitchFamily="34" charset="0"/>
                  <a:cs typeface="Arial" panose="020B0604020202020204" pitchFamily="34" charset="0"/>
                </a:rPr>
                <a:t> Electron Generating Layer</a:t>
              </a:r>
            </a:p>
          </p:txBody>
        </p:sp>
        <p:sp>
          <p:nvSpPr>
            <p:cNvPr id="35" name="Line 32">
              <a:extLst>
                <a:ext uri="{FF2B5EF4-FFF2-40B4-BE49-F238E27FC236}">
                  <a16:creationId xmlns:a16="http://schemas.microsoft.com/office/drawing/2014/main" id="{7E6DACAA-2E87-4F47-A0F4-EA6D8946061B}"/>
                </a:ext>
              </a:extLst>
            </p:cNvPr>
            <p:cNvSpPr>
              <a:spLocks noChangeShapeType="1"/>
            </p:cNvSpPr>
            <p:nvPr/>
          </p:nvSpPr>
          <p:spPr bwMode="auto">
            <a:xfrm flipH="1">
              <a:off x="2868052" y="2455699"/>
              <a:ext cx="519579" cy="1062125"/>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sp>
          <p:nvSpPr>
            <p:cNvPr id="36" name="Line 35">
              <a:extLst>
                <a:ext uri="{FF2B5EF4-FFF2-40B4-BE49-F238E27FC236}">
                  <a16:creationId xmlns:a16="http://schemas.microsoft.com/office/drawing/2014/main" id="{166E8751-AC11-4102-8275-D18731D35B20}"/>
                </a:ext>
              </a:extLst>
            </p:cNvPr>
            <p:cNvSpPr>
              <a:spLocks noChangeShapeType="1"/>
            </p:cNvSpPr>
            <p:nvPr/>
          </p:nvSpPr>
          <p:spPr bwMode="auto">
            <a:xfrm>
              <a:off x="4996975" y="2481816"/>
              <a:ext cx="516205" cy="1049066"/>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grpSp>
      <p:grpSp>
        <p:nvGrpSpPr>
          <p:cNvPr id="37" name="Group 42">
            <a:extLst>
              <a:ext uri="{FF2B5EF4-FFF2-40B4-BE49-F238E27FC236}">
                <a16:creationId xmlns:a16="http://schemas.microsoft.com/office/drawing/2014/main" id="{C51B8A82-1423-48BA-9DA6-40F9721A269E}"/>
              </a:ext>
            </a:extLst>
          </p:cNvPr>
          <p:cNvGrpSpPr>
            <a:grpSpLocks/>
          </p:cNvGrpSpPr>
          <p:nvPr/>
        </p:nvGrpSpPr>
        <p:grpSpPr bwMode="auto">
          <a:xfrm>
            <a:off x="2958783" y="4064321"/>
            <a:ext cx="7956840" cy="646331"/>
            <a:chOff x="717550" y="1822450"/>
            <a:chExt cx="7488238" cy="471331"/>
          </a:xfrm>
        </p:grpSpPr>
        <p:sp>
          <p:nvSpPr>
            <p:cNvPr id="38" name="Rectangle 37">
              <a:extLst>
                <a:ext uri="{FF2B5EF4-FFF2-40B4-BE49-F238E27FC236}">
                  <a16:creationId xmlns:a16="http://schemas.microsoft.com/office/drawing/2014/main" id="{75FAE796-A812-4275-BBA1-C43F2044C917}"/>
                </a:ext>
              </a:extLst>
            </p:cNvPr>
            <p:cNvSpPr>
              <a:spLocks noChangeArrowheads="1"/>
            </p:cNvSpPr>
            <p:nvPr/>
          </p:nvSpPr>
          <p:spPr bwMode="auto">
            <a:xfrm>
              <a:off x="717550" y="2098675"/>
              <a:ext cx="4984750" cy="66675"/>
            </a:xfrm>
            <a:prstGeom prst="rect">
              <a:avLst/>
            </a:prstGeom>
            <a:solidFill>
              <a:srgbClr val="C00000"/>
            </a:solidFill>
            <a:ln w="25400" algn="ctr">
              <a:solidFill>
                <a:schemeClr val="tx1"/>
              </a:solidFill>
              <a:miter lim="800000"/>
              <a:headEnd/>
              <a:tailEnd/>
            </a:ln>
          </p:spPr>
          <p:txBody>
            <a:bodyPr wrap="none" anchor="ctr"/>
            <a:lstStyle/>
            <a:p>
              <a:endParaRPr lang="zh-TW" altLang="zh-TW">
                <a:solidFill>
                  <a:schemeClr val="bg1"/>
                </a:solidFill>
                <a:latin typeface="Arial" panose="020B0604020202020204" pitchFamily="34" charset="0"/>
                <a:cs typeface="Arial" panose="020B0604020202020204" pitchFamily="34" charset="0"/>
              </a:endParaRPr>
            </a:p>
          </p:txBody>
        </p:sp>
        <p:sp>
          <p:nvSpPr>
            <p:cNvPr id="39" name="Text Box 39">
              <a:extLst>
                <a:ext uri="{FF2B5EF4-FFF2-40B4-BE49-F238E27FC236}">
                  <a16:creationId xmlns:a16="http://schemas.microsoft.com/office/drawing/2014/main" id="{FDE621AD-F918-4E65-91D8-9796F0CBE00B}"/>
                </a:ext>
              </a:extLst>
            </p:cNvPr>
            <p:cNvSpPr txBox="1">
              <a:spLocks noChangeArrowheads="1"/>
            </p:cNvSpPr>
            <p:nvPr/>
          </p:nvSpPr>
          <p:spPr bwMode="auto">
            <a:xfrm>
              <a:off x="6378575" y="1822450"/>
              <a:ext cx="1827213" cy="471331"/>
            </a:xfrm>
            <a:prstGeom prst="rect">
              <a:avLst/>
            </a:prstGeom>
            <a:noFill/>
            <a:ln w="9525">
              <a:noFill/>
              <a:miter lim="800000"/>
              <a:headEnd/>
              <a:tailEnd/>
            </a:ln>
          </p:spPr>
          <p:txBody>
            <a:bodyPr wrap="none">
              <a:spAutoFit/>
            </a:bodyPr>
            <a:lstStyle/>
            <a:p>
              <a:r>
                <a:rPr lang="en-US" altLang="zh-TW">
                  <a:latin typeface="Arial" panose="020B0604020202020204" pitchFamily="34" charset="0"/>
                  <a:cs typeface="Arial" panose="020B0604020202020204" pitchFamily="34" charset="0"/>
                </a:rPr>
                <a:t>Aluminum Nitride</a:t>
              </a:r>
              <a:br>
                <a:rPr lang="en-US" altLang="zh-TW">
                  <a:latin typeface="Arial" panose="020B0604020202020204" pitchFamily="34" charset="0"/>
                  <a:cs typeface="Arial" panose="020B0604020202020204" pitchFamily="34" charset="0"/>
                </a:rPr>
              </a:br>
              <a:r>
                <a:rPr lang="en-US" altLang="zh-TW">
                  <a:latin typeface="Arial" panose="020B0604020202020204" pitchFamily="34" charset="0"/>
                  <a:cs typeface="Arial" panose="020B0604020202020204" pitchFamily="34" charset="0"/>
                </a:rPr>
                <a:t>Isolation Layer</a:t>
              </a:r>
            </a:p>
          </p:txBody>
        </p:sp>
        <p:sp>
          <p:nvSpPr>
            <p:cNvPr id="40" name="Line 41">
              <a:extLst>
                <a:ext uri="{FF2B5EF4-FFF2-40B4-BE49-F238E27FC236}">
                  <a16:creationId xmlns:a16="http://schemas.microsoft.com/office/drawing/2014/main" id="{85927049-C86B-46D4-A315-E5F713542288}"/>
                </a:ext>
              </a:extLst>
            </p:cNvPr>
            <p:cNvSpPr>
              <a:spLocks noChangeShapeType="1"/>
            </p:cNvSpPr>
            <p:nvPr/>
          </p:nvSpPr>
          <p:spPr bwMode="auto">
            <a:xfrm flipH="1" flipV="1">
              <a:off x="5710238" y="2132013"/>
              <a:ext cx="755650" cy="0"/>
            </a:xfrm>
            <a:prstGeom prst="line">
              <a:avLst/>
            </a:prstGeom>
            <a:noFill/>
            <a:ln w="28575">
              <a:solidFill>
                <a:schemeClr val="tx1"/>
              </a:solidFill>
              <a:round/>
              <a:headEnd/>
              <a:tailEnd type="triangle" w="lg" len="lg"/>
            </a:ln>
          </p:spPr>
          <p:txBody>
            <a:bodyPr/>
            <a:lstStyle/>
            <a:p>
              <a:endParaRPr lang="en-US">
                <a:latin typeface="Arial" panose="020B0604020202020204" pitchFamily="34" charset="0"/>
                <a:cs typeface="Arial" panose="020B0604020202020204" pitchFamily="34" charset="0"/>
              </a:endParaRPr>
            </a:p>
          </p:txBody>
        </p:sp>
      </p:grpSp>
      <p:grpSp>
        <p:nvGrpSpPr>
          <p:cNvPr id="41" name="Group 30">
            <a:extLst>
              <a:ext uri="{FF2B5EF4-FFF2-40B4-BE49-F238E27FC236}">
                <a16:creationId xmlns:a16="http://schemas.microsoft.com/office/drawing/2014/main" id="{76C4D658-51D8-4430-B5BA-FF513AD90710}"/>
              </a:ext>
            </a:extLst>
          </p:cNvPr>
          <p:cNvGrpSpPr>
            <a:grpSpLocks/>
          </p:cNvGrpSpPr>
          <p:nvPr/>
        </p:nvGrpSpPr>
        <p:grpSpPr bwMode="auto">
          <a:xfrm>
            <a:off x="2947670" y="3295651"/>
            <a:ext cx="5322888" cy="434975"/>
            <a:chOff x="708025" y="1270320"/>
            <a:chExt cx="5008563" cy="317180"/>
          </a:xfrm>
        </p:grpSpPr>
        <p:sp>
          <p:nvSpPr>
            <p:cNvPr id="42" name="Rectangle 4">
              <a:extLst>
                <a:ext uri="{FF2B5EF4-FFF2-40B4-BE49-F238E27FC236}">
                  <a16:creationId xmlns:a16="http://schemas.microsoft.com/office/drawing/2014/main" id="{2FFD64EF-8BC5-4F96-B7D5-1C054C4B64DB}"/>
                </a:ext>
              </a:extLst>
            </p:cNvPr>
            <p:cNvSpPr>
              <a:spLocks noChangeArrowheads="1"/>
            </p:cNvSpPr>
            <p:nvPr/>
          </p:nvSpPr>
          <p:spPr bwMode="auto">
            <a:xfrm>
              <a:off x="1932905" y="1308521"/>
              <a:ext cx="781235" cy="239621"/>
            </a:xfrm>
            <a:prstGeom prst="rect">
              <a:avLst/>
            </a:prstGeom>
            <a:solidFill>
              <a:srgbClr val="FFC000"/>
            </a:solidFill>
            <a:ln w="9525">
              <a:noFill/>
              <a:miter lim="800000"/>
              <a:headEnd/>
              <a:tailEnd/>
            </a:ln>
          </p:spPr>
          <p:txBody>
            <a:bodyPr wrap="none" anchor="ctr"/>
            <a:lstStyle/>
            <a:p>
              <a:endParaRPr lang="zh-TW" altLang="zh-TW">
                <a:latin typeface="Arial" panose="020B0604020202020204" pitchFamily="34" charset="0"/>
                <a:cs typeface="Arial" panose="020B0604020202020204" pitchFamily="34" charset="0"/>
              </a:endParaRPr>
            </a:p>
          </p:txBody>
        </p:sp>
        <p:sp>
          <p:nvSpPr>
            <p:cNvPr id="43" name="Rectangle 22">
              <a:extLst>
                <a:ext uri="{FF2B5EF4-FFF2-40B4-BE49-F238E27FC236}">
                  <a16:creationId xmlns:a16="http://schemas.microsoft.com/office/drawing/2014/main" id="{D4D8E826-C1D6-4688-A4E0-9E8ABC742666}"/>
                </a:ext>
              </a:extLst>
            </p:cNvPr>
            <p:cNvSpPr>
              <a:spLocks noChangeArrowheads="1"/>
            </p:cNvSpPr>
            <p:nvPr/>
          </p:nvSpPr>
          <p:spPr bwMode="auto">
            <a:xfrm>
              <a:off x="5281905" y="1322412"/>
              <a:ext cx="434683" cy="265088"/>
            </a:xfrm>
            <a:prstGeom prst="rect">
              <a:avLst/>
            </a:prstGeom>
            <a:solidFill>
              <a:schemeClr val="bg1">
                <a:lumMod val="75000"/>
              </a:schemeClr>
            </a:solidFill>
            <a:ln w="9525">
              <a:noFill/>
              <a:miter lim="800000"/>
              <a:headEnd/>
              <a:tailEnd/>
            </a:ln>
          </p:spPr>
          <p:txBody>
            <a:bodyPr wrap="none" anchor="ctr"/>
            <a:lstStyle/>
            <a:p>
              <a:endParaRPr lang="zh-TW" altLang="zh-TW">
                <a:latin typeface="Arial" panose="020B0604020202020204" pitchFamily="34" charset="0"/>
                <a:cs typeface="Arial" panose="020B0604020202020204" pitchFamily="34" charset="0"/>
              </a:endParaRPr>
            </a:p>
          </p:txBody>
        </p:sp>
        <p:sp>
          <p:nvSpPr>
            <p:cNvPr id="44" name="Text Box 23">
              <a:extLst>
                <a:ext uri="{FF2B5EF4-FFF2-40B4-BE49-F238E27FC236}">
                  <a16:creationId xmlns:a16="http://schemas.microsoft.com/office/drawing/2014/main" id="{A0AA6BA3-2A18-4B4B-ACBC-25374457DA35}"/>
                </a:ext>
              </a:extLst>
            </p:cNvPr>
            <p:cNvSpPr txBox="1">
              <a:spLocks noChangeArrowheads="1"/>
            </p:cNvSpPr>
            <p:nvPr/>
          </p:nvSpPr>
          <p:spPr bwMode="auto">
            <a:xfrm>
              <a:off x="5359400" y="1296988"/>
              <a:ext cx="330629" cy="269314"/>
            </a:xfrm>
            <a:prstGeom prst="rect">
              <a:avLst/>
            </a:prstGeom>
            <a:noFill/>
            <a:ln w="9525">
              <a:noFill/>
              <a:miter lim="800000"/>
              <a:headEnd/>
              <a:tailEnd/>
            </a:ln>
          </p:spPr>
          <p:txBody>
            <a:bodyPr wrap="none">
              <a:spAutoFit/>
            </a:bodyPr>
            <a:lstStyle/>
            <a:p>
              <a:r>
                <a:rPr lang="en-US" altLang="zh-TW" b="1">
                  <a:latin typeface="Arial" panose="020B0604020202020204" pitchFamily="34" charset="0"/>
                  <a:cs typeface="Arial" panose="020B0604020202020204" pitchFamily="34" charset="0"/>
                </a:rPr>
                <a:t>D</a:t>
              </a:r>
            </a:p>
          </p:txBody>
        </p:sp>
        <p:sp>
          <p:nvSpPr>
            <p:cNvPr id="45" name="Text Box 24">
              <a:extLst>
                <a:ext uri="{FF2B5EF4-FFF2-40B4-BE49-F238E27FC236}">
                  <a16:creationId xmlns:a16="http://schemas.microsoft.com/office/drawing/2014/main" id="{977E07AC-6A96-4ECA-8A86-46AD373103BE}"/>
                </a:ext>
              </a:extLst>
            </p:cNvPr>
            <p:cNvSpPr txBox="1">
              <a:spLocks noChangeArrowheads="1"/>
            </p:cNvSpPr>
            <p:nvPr/>
          </p:nvSpPr>
          <p:spPr bwMode="auto">
            <a:xfrm>
              <a:off x="2155825" y="1270320"/>
              <a:ext cx="342695" cy="269174"/>
            </a:xfrm>
            <a:prstGeom prst="rect">
              <a:avLst/>
            </a:prstGeom>
            <a:noFill/>
            <a:ln w="9525">
              <a:noFill/>
              <a:miter lim="800000"/>
              <a:headEnd/>
              <a:tailEnd/>
            </a:ln>
          </p:spPr>
          <p:txBody>
            <a:bodyPr>
              <a:spAutoFit/>
            </a:bodyPr>
            <a:lstStyle/>
            <a:p>
              <a:r>
                <a:rPr lang="en-US" altLang="zh-TW" b="1" dirty="0">
                  <a:solidFill>
                    <a:schemeClr val="bg1"/>
                  </a:solidFill>
                  <a:latin typeface="Arial" panose="020B0604020202020204" pitchFamily="34" charset="0"/>
                  <a:cs typeface="Arial" panose="020B0604020202020204" pitchFamily="34" charset="0"/>
                </a:rPr>
                <a:t>G</a:t>
              </a:r>
            </a:p>
          </p:txBody>
        </p:sp>
        <p:sp>
          <p:nvSpPr>
            <p:cNvPr id="46" name="Rectangle 33">
              <a:extLst>
                <a:ext uri="{FF2B5EF4-FFF2-40B4-BE49-F238E27FC236}">
                  <a16:creationId xmlns:a16="http://schemas.microsoft.com/office/drawing/2014/main" id="{3A81C597-F517-4382-8DD4-EEA9CBA80FCE}"/>
                </a:ext>
              </a:extLst>
            </p:cNvPr>
            <p:cNvSpPr>
              <a:spLocks noChangeArrowheads="1"/>
            </p:cNvSpPr>
            <p:nvPr/>
          </p:nvSpPr>
          <p:spPr bwMode="auto">
            <a:xfrm>
              <a:off x="708025" y="1322412"/>
              <a:ext cx="433189" cy="263931"/>
            </a:xfrm>
            <a:prstGeom prst="rect">
              <a:avLst/>
            </a:prstGeom>
            <a:solidFill>
              <a:schemeClr val="bg1">
                <a:lumMod val="75000"/>
              </a:schemeClr>
            </a:solidFill>
            <a:ln w="9525">
              <a:noFill/>
              <a:miter lim="800000"/>
              <a:headEnd/>
              <a:tailEnd/>
            </a:ln>
          </p:spPr>
          <p:txBody>
            <a:bodyPr wrap="none" anchor="ctr"/>
            <a:lstStyle/>
            <a:p>
              <a:endParaRPr lang="zh-TW" altLang="zh-TW">
                <a:latin typeface="Arial" panose="020B0604020202020204" pitchFamily="34" charset="0"/>
                <a:cs typeface="Arial" panose="020B0604020202020204" pitchFamily="34" charset="0"/>
              </a:endParaRPr>
            </a:p>
          </p:txBody>
        </p:sp>
        <p:sp>
          <p:nvSpPr>
            <p:cNvPr id="47" name="Text Box 34">
              <a:extLst>
                <a:ext uri="{FF2B5EF4-FFF2-40B4-BE49-F238E27FC236}">
                  <a16:creationId xmlns:a16="http://schemas.microsoft.com/office/drawing/2014/main" id="{243E4408-B916-47DF-A1E9-982E76562779}"/>
                </a:ext>
              </a:extLst>
            </p:cNvPr>
            <p:cNvSpPr txBox="1">
              <a:spLocks noChangeArrowheads="1"/>
            </p:cNvSpPr>
            <p:nvPr/>
          </p:nvSpPr>
          <p:spPr bwMode="auto">
            <a:xfrm>
              <a:off x="717550" y="1284288"/>
              <a:ext cx="318562" cy="269314"/>
            </a:xfrm>
            <a:prstGeom prst="rect">
              <a:avLst/>
            </a:prstGeom>
            <a:noFill/>
            <a:ln w="9525">
              <a:noFill/>
              <a:miter lim="800000"/>
              <a:headEnd/>
              <a:tailEnd/>
            </a:ln>
          </p:spPr>
          <p:txBody>
            <a:bodyPr wrap="none">
              <a:spAutoFit/>
            </a:bodyPr>
            <a:lstStyle/>
            <a:p>
              <a:r>
                <a:rPr lang="en-US" altLang="zh-TW" b="1">
                  <a:latin typeface="Arial" panose="020B0604020202020204" pitchFamily="34" charset="0"/>
                  <a:cs typeface="Arial" panose="020B0604020202020204" pitchFamily="34" charset="0"/>
                </a:rPr>
                <a:t>S</a:t>
              </a:r>
            </a:p>
          </p:txBody>
        </p:sp>
      </p:grpSp>
      <p:grpSp>
        <p:nvGrpSpPr>
          <p:cNvPr id="48" name="Group 63">
            <a:extLst>
              <a:ext uri="{FF2B5EF4-FFF2-40B4-BE49-F238E27FC236}">
                <a16:creationId xmlns:a16="http://schemas.microsoft.com/office/drawing/2014/main" id="{FEEFCCFF-D37A-49FE-8123-0BE961EAF3CC}"/>
              </a:ext>
            </a:extLst>
          </p:cNvPr>
          <p:cNvGrpSpPr>
            <a:grpSpLocks/>
          </p:cNvGrpSpPr>
          <p:nvPr/>
        </p:nvGrpSpPr>
        <p:grpSpPr bwMode="auto">
          <a:xfrm>
            <a:off x="4236723" y="3625853"/>
            <a:ext cx="970352" cy="276999"/>
            <a:chOff x="3733800" y="1295400"/>
            <a:chExt cx="969614" cy="276179"/>
          </a:xfrm>
        </p:grpSpPr>
        <p:sp>
          <p:nvSpPr>
            <p:cNvPr id="49" name="Text Box 7">
              <a:extLst>
                <a:ext uri="{FF2B5EF4-FFF2-40B4-BE49-F238E27FC236}">
                  <a16:creationId xmlns:a16="http://schemas.microsoft.com/office/drawing/2014/main" id="{1D12FF2F-37E5-426B-A030-E39523CC89A2}"/>
                </a:ext>
              </a:extLst>
            </p:cNvPr>
            <p:cNvSpPr txBox="1">
              <a:spLocks noChangeArrowheads="1"/>
            </p:cNvSpPr>
            <p:nvPr/>
          </p:nvSpPr>
          <p:spPr bwMode="auto">
            <a:xfrm>
              <a:off x="3733800" y="1295400"/>
              <a:ext cx="235783" cy="27617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50" name="Text Box 8">
              <a:extLst>
                <a:ext uri="{FF2B5EF4-FFF2-40B4-BE49-F238E27FC236}">
                  <a16:creationId xmlns:a16="http://schemas.microsoft.com/office/drawing/2014/main" id="{55CBFE1C-FFD4-4113-B43F-B0B228068FAD}"/>
                </a:ext>
              </a:extLst>
            </p:cNvPr>
            <p:cNvSpPr txBox="1">
              <a:spLocks noChangeArrowheads="1"/>
            </p:cNvSpPr>
            <p:nvPr/>
          </p:nvSpPr>
          <p:spPr bwMode="auto">
            <a:xfrm>
              <a:off x="3978411" y="1295400"/>
              <a:ext cx="235783" cy="27617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51" name="Text Box 9">
              <a:extLst>
                <a:ext uri="{FF2B5EF4-FFF2-40B4-BE49-F238E27FC236}">
                  <a16:creationId xmlns:a16="http://schemas.microsoft.com/office/drawing/2014/main" id="{F1E14DC8-86DC-4F55-A72D-1A10D3A42C4D}"/>
                </a:ext>
              </a:extLst>
            </p:cNvPr>
            <p:cNvSpPr txBox="1">
              <a:spLocks noChangeArrowheads="1"/>
            </p:cNvSpPr>
            <p:nvPr/>
          </p:nvSpPr>
          <p:spPr bwMode="auto">
            <a:xfrm>
              <a:off x="4223021" y="1295400"/>
              <a:ext cx="235783" cy="27617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sp>
          <p:nvSpPr>
            <p:cNvPr id="52" name="Text Box 10">
              <a:extLst>
                <a:ext uri="{FF2B5EF4-FFF2-40B4-BE49-F238E27FC236}">
                  <a16:creationId xmlns:a16="http://schemas.microsoft.com/office/drawing/2014/main" id="{7BD09D84-A1C9-42B0-9CDC-508491A57FA7}"/>
                </a:ext>
              </a:extLst>
            </p:cNvPr>
            <p:cNvSpPr txBox="1">
              <a:spLocks noChangeArrowheads="1"/>
            </p:cNvSpPr>
            <p:nvPr/>
          </p:nvSpPr>
          <p:spPr bwMode="auto">
            <a:xfrm>
              <a:off x="4467631" y="1295400"/>
              <a:ext cx="235783" cy="276179"/>
            </a:xfrm>
            <a:prstGeom prst="rect">
              <a:avLst/>
            </a:prstGeom>
            <a:noFill/>
            <a:ln w="9525">
              <a:noFill/>
              <a:miter lim="800000"/>
              <a:headEnd/>
              <a:tailEnd/>
            </a:ln>
          </p:spPr>
          <p:txBody>
            <a:bodyPr wrap="none">
              <a:spAutoFit/>
            </a:bodyPr>
            <a:lstStyle/>
            <a:p>
              <a:r>
                <a:rPr lang="en-US" altLang="zh-TW" sz="1200" b="1">
                  <a:latin typeface="Arial" panose="020B0604020202020204" pitchFamily="34" charset="0"/>
                  <a:cs typeface="Arial" panose="020B0604020202020204" pitchFamily="34" charset="0"/>
                </a:rPr>
                <a:t>-</a:t>
              </a:r>
            </a:p>
          </p:txBody>
        </p:sp>
      </p:grpSp>
      <p:grpSp>
        <p:nvGrpSpPr>
          <p:cNvPr id="53" name="Group 54">
            <a:extLst>
              <a:ext uri="{FF2B5EF4-FFF2-40B4-BE49-F238E27FC236}">
                <a16:creationId xmlns:a16="http://schemas.microsoft.com/office/drawing/2014/main" id="{3165BD8F-B16B-440C-8654-30A32F4DE99F}"/>
              </a:ext>
            </a:extLst>
          </p:cNvPr>
          <p:cNvGrpSpPr>
            <a:grpSpLocks/>
          </p:cNvGrpSpPr>
          <p:nvPr/>
        </p:nvGrpSpPr>
        <p:grpSpPr bwMode="auto">
          <a:xfrm>
            <a:off x="7818120" y="3276600"/>
            <a:ext cx="3126902" cy="646331"/>
            <a:chOff x="5562600" y="3105834"/>
            <a:chExt cx="3126277" cy="644965"/>
          </a:xfrm>
        </p:grpSpPr>
        <p:sp>
          <p:nvSpPr>
            <p:cNvPr id="54" name="Text Box 27">
              <a:extLst>
                <a:ext uri="{FF2B5EF4-FFF2-40B4-BE49-F238E27FC236}">
                  <a16:creationId xmlns:a16="http://schemas.microsoft.com/office/drawing/2014/main" id="{31518A13-51F7-4F10-9098-B804CFA21CAC}"/>
                </a:ext>
              </a:extLst>
            </p:cNvPr>
            <p:cNvSpPr txBox="1">
              <a:spLocks noChangeArrowheads="1"/>
            </p:cNvSpPr>
            <p:nvPr/>
          </p:nvSpPr>
          <p:spPr bwMode="auto">
            <a:xfrm>
              <a:off x="6324600" y="3105834"/>
              <a:ext cx="2364277" cy="644965"/>
            </a:xfrm>
            <a:prstGeom prst="rect">
              <a:avLst/>
            </a:prstGeom>
            <a:noFill/>
            <a:ln w="9525">
              <a:noFill/>
              <a:miter lim="800000"/>
              <a:headEnd/>
              <a:tailEnd/>
            </a:ln>
          </p:spPr>
          <p:txBody>
            <a:bodyPr wrap="none">
              <a:spAutoFit/>
            </a:bodyPr>
            <a:lstStyle/>
            <a:p>
              <a:r>
                <a:rPr lang="en-US" altLang="zh-TW">
                  <a:latin typeface="Arial" panose="020B0604020202020204" pitchFamily="34" charset="0"/>
                  <a:cs typeface="Arial" panose="020B0604020202020204" pitchFamily="34" charset="0"/>
                </a:rPr>
                <a:t>Two Dimensional</a:t>
              </a:r>
              <a:br>
                <a:rPr lang="en-US" altLang="zh-TW">
                  <a:latin typeface="Arial" panose="020B0604020202020204" pitchFamily="34" charset="0"/>
                  <a:cs typeface="Arial" panose="020B0604020202020204" pitchFamily="34" charset="0"/>
                </a:rPr>
              </a:br>
              <a:r>
                <a:rPr lang="en-US" altLang="zh-TW">
                  <a:latin typeface="Arial" panose="020B0604020202020204" pitchFamily="34" charset="0"/>
                  <a:cs typeface="Arial" panose="020B0604020202020204" pitchFamily="34" charset="0"/>
                </a:rPr>
                <a:t>Electron Gas (2DEG)</a:t>
              </a:r>
            </a:p>
          </p:txBody>
        </p:sp>
        <p:cxnSp>
          <p:nvCxnSpPr>
            <p:cNvPr id="55" name="Straight Arrow Connector 54">
              <a:extLst>
                <a:ext uri="{FF2B5EF4-FFF2-40B4-BE49-F238E27FC236}">
                  <a16:creationId xmlns:a16="http://schemas.microsoft.com/office/drawing/2014/main" id="{D8A06FDD-83AD-41BD-8966-0E23FCBFFA9F}"/>
                </a:ext>
              </a:extLst>
            </p:cNvPr>
            <p:cNvCxnSpPr/>
            <p:nvPr/>
          </p:nvCxnSpPr>
          <p:spPr>
            <a:xfrm rot="10800000">
              <a:off x="5562600" y="3581077"/>
              <a:ext cx="761848" cy="15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Rectangle 6">
            <a:extLst>
              <a:ext uri="{FF2B5EF4-FFF2-40B4-BE49-F238E27FC236}">
                <a16:creationId xmlns:a16="http://schemas.microsoft.com/office/drawing/2014/main" id="{E969AD34-EFA9-45F1-B851-3C6887814148}"/>
              </a:ext>
            </a:extLst>
          </p:cNvPr>
          <p:cNvSpPr>
            <a:spLocks noChangeArrowheads="1"/>
          </p:cNvSpPr>
          <p:nvPr/>
        </p:nvSpPr>
        <p:spPr bwMode="auto">
          <a:xfrm>
            <a:off x="4160520" y="3752850"/>
            <a:ext cx="990600" cy="228600"/>
          </a:xfrm>
          <a:prstGeom prst="rect">
            <a:avLst/>
          </a:prstGeom>
          <a:solidFill>
            <a:srgbClr val="009999"/>
          </a:solidFill>
          <a:ln w="9525">
            <a:noFill/>
            <a:miter lim="800000"/>
            <a:headEnd/>
            <a:tailEnd/>
          </a:ln>
        </p:spPr>
        <p:txBody>
          <a:bodyPr wrap="none" anchor="ctr"/>
          <a:lstStyle/>
          <a:p>
            <a:pPr>
              <a:defRPr/>
            </a:pPr>
            <a:endParaRPr lang="zh-TW" altLang="zh-TW">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46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2833-5CDF-4BE2-8633-77525D77BBDE}"/>
              </a:ext>
            </a:extLst>
          </p:cNvPr>
          <p:cNvSpPr>
            <a:spLocks noGrp="1"/>
          </p:cNvSpPr>
          <p:nvPr>
            <p:ph type="title"/>
          </p:nvPr>
        </p:nvSpPr>
        <p:spPr/>
        <p:txBody>
          <a:bodyPr/>
          <a:lstStyle/>
          <a:p>
            <a:r>
              <a:rPr lang="en-US" dirty="0"/>
              <a:t>Gamma Radiation – </a:t>
            </a:r>
            <a:r>
              <a:rPr lang="en-US" dirty="0" err="1"/>
              <a:t>eGaN</a:t>
            </a:r>
            <a:r>
              <a:rPr lang="en-US" dirty="0"/>
              <a:t> Transistors</a:t>
            </a:r>
          </a:p>
        </p:txBody>
      </p:sp>
      <p:sp>
        <p:nvSpPr>
          <p:cNvPr id="3" name="Date Placeholder 2">
            <a:extLst>
              <a:ext uri="{FF2B5EF4-FFF2-40B4-BE49-F238E27FC236}">
                <a16:creationId xmlns:a16="http://schemas.microsoft.com/office/drawing/2014/main" id="{070FA56D-DDF0-434B-9A35-58ADAEB3900E}"/>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1C11906D-89A9-44DE-BCA8-FF6F256DD316}"/>
              </a:ext>
            </a:extLst>
          </p:cNvPr>
          <p:cNvSpPr>
            <a:spLocks noGrp="1"/>
          </p:cNvSpPr>
          <p:nvPr>
            <p:ph type="sldNum" sz="quarter" idx="4"/>
          </p:nvPr>
        </p:nvSpPr>
        <p:spPr/>
        <p:txBody>
          <a:bodyPr/>
          <a:lstStyle/>
          <a:p>
            <a:fld id="{BB70415D-E737-F945-9839-D037779ADF4F}" type="slidenum">
              <a:rPr lang="en-US" smtClean="0"/>
              <a:t>7</a:t>
            </a:fld>
            <a:endParaRPr lang="en-US"/>
          </a:p>
        </p:txBody>
      </p:sp>
      <p:sp>
        <p:nvSpPr>
          <p:cNvPr id="5" name="TextBox 4">
            <a:extLst>
              <a:ext uri="{FF2B5EF4-FFF2-40B4-BE49-F238E27FC236}">
                <a16:creationId xmlns:a16="http://schemas.microsoft.com/office/drawing/2014/main" id="{1A0C5B93-7D52-4A86-AB7B-A4D668FE17F2}"/>
              </a:ext>
            </a:extLst>
          </p:cNvPr>
          <p:cNvSpPr txBox="1"/>
          <p:nvPr/>
        </p:nvSpPr>
        <p:spPr>
          <a:xfrm>
            <a:off x="3460300" y="6363395"/>
            <a:ext cx="566002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FBG10N30</a:t>
            </a:r>
          </a:p>
        </p:txBody>
      </p:sp>
      <p:pic>
        <p:nvPicPr>
          <p:cNvPr id="6" name="Picture 5">
            <a:extLst>
              <a:ext uri="{FF2B5EF4-FFF2-40B4-BE49-F238E27FC236}">
                <a16:creationId xmlns:a16="http://schemas.microsoft.com/office/drawing/2014/main" id="{D453474A-7CFE-478E-9EC4-93D152F276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154" y="1620394"/>
            <a:ext cx="3420152" cy="2097206"/>
          </a:xfrm>
          <a:prstGeom prst="rect">
            <a:avLst/>
          </a:prstGeom>
          <a:solidFill>
            <a:schemeClr val="bg1"/>
          </a:solidFill>
        </p:spPr>
      </p:pic>
      <p:pic>
        <p:nvPicPr>
          <p:cNvPr id="7" name="Picture 6">
            <a:extLst>
              <a:ext uri="{FF2B5EF4-FFF2-40B4-BE49-F238E27FC236}">
                <a16:creationId xmlns:a16="http://schemas.microsoft.com/office/drawing/2014/main" id="{8179AC15-8E6B-42FA-A35F-BB3376515D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6732" y="1676379"/>
            <a:ext cx="3450635" cy="2036240"/>
          </a:xfrm>
          <a:prstGeom prst="rect">
            <a:avLst/>
          </a:prstGeom>
        </p:spPr>
      </p:pic>
      <p:pic>
        <p:nvPicPr>
          <p:cNvPr id="8" name="Picture 7">
            <a:extLst>
              <a:ext uri="{FF2B5EF4-FFF2-40B4-BE49-F238E27FC236}">
                <a16:creationId xmlns:a16="http://schemas.microsoft.com/office/drawing/2014/main" id="{2B684F91-6D8D-4AAF-9942-AD1DBD0D6D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46202" y="1642595"/>
            <a:ext cx="3420153" cy="2075005"/>
          </a:xfrm>
          <a:prstGeom prst="rect">
            <a:avLst/>
          </a:prstGeom>
        </p:spPr>
      </p:pic>
      <p:pic>
        <p:nvPicPr>
          <p:cNvPr id="9" name="Picture 8">
            <a:extLst>
              <a:ext uri="{FF2B5EF4-FFF2-40B4-BE49-F238E27FC236}">
                <a16:creationId xmlns:a16="http://schemas.microsoft.com/office/drawing/2014/main" id="{F77C90D9-F305-43AC-9B01-7DCDCC8075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9872" y="3841023"/>
            <a:ext cx="4569818" cy="2583400"/>
          </a:xfrm>
          <a:prstGeom prst="rect">
            <a:avLst/>
          </a:prstGeom>
        </p:spPr>
      </p:pic>
      <p:pic>
        <p:nvPicPr>
          <p:cNvPr id="10" name="Picture 9">
            <a:extLst>
              <a:ext uri="{FF2B5EF4-FFF2-40B4-BE49-F238E27FC236}">
                <a16:creationId xmlns:a16="http://schemas.microsoft.com/office/drawing/2014/main" id="{00689A24-F700-43AA-B5A5-ABB4182465E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9046" y="3841023"/>
            <a:ext cx="4416627" cy="2532030"/>
          </a:xfrm>
          <a:prstGeom prst="rect">
            <a:avLst/>
          </a:prstGeom>
        </p:spPr>
      </p:pic>
    </p:spTree>
    <p:extLst>
      <p:ext uri="{BB962C8B-B14F-4D97-AF65-F5344CB8AC3E}">
        <p14:creationId xmlns:p14="http://schemas.microsoft.com/office/powerpoint/2010/main" val="235079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EA7C-54E0-4F50-A08D-551BA97CB44E}"/>
              </a:ext>
            </a:extLst>
          </p:cNvPr>
          <p:cNvSpPr>
            <a:spLocks noGrp="1"/>
          </p:cNvSpPr>
          <p:nvPr>
            <p:ph type="title"/>
          </p:nvPr>
        </p:nvSpPr>
        <p:spPr/>
        <p:txBody>
          <a:bodyPr/>
          <a:lstStyle/>
          <a:p>
            <a:r>
              <a:rPr lang="en-US" dirty="0"/>
              <a:t>Neutron Radiation</a:t>
            </a:r>
          </a:p>
        </p:txBody>
      </p:sp>
      <p:sp>
        <p:nvSpPr>
          <p:cNvPr id="3" name="Date Placeholder 2">
            <a:extLst>
              <a:ext uri="{FF2B5EF4-FFF2-40B4-BE49-F238E27FC236}">
                <a16:creationId xmlns:a16="http://schemas.microsoft.com/office/drawing/2014/main" id="{C6526FBF-274D-4249-84FD-9358579E15B9}"/>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0744FD17-EDEA-47F6-8AC2-9C5D0B7FF106}"/>
              </a:ext>
            </a:extLst>
          </p:cNvPr>
          <p:cNvSpPr>
            <a:spLocks noGrp="1"/>
          </p:cNvSpPr>
          <p:nvPr>
            <p:ph type="sldNum" sz="quarter" idx="4"/>
          </p:nvPr>
        </p:nvSpPr>
        <p:spPr/>
        <p:txBody>
          <a:bodyPr/>
          <a:lstStyle/>
          <a:p>
            <a:fld id="{BB70415D-E737-F945-9839-D037779ADF4F}" type="slidenum">
              <a:rPr lang="en-US" smtClean="0"/>
              <a:t>8</a:t>
            </a:fld>
            <a:endParaRPr lang="en-US"/>
          </a:p>
        </p:txBody>
      </p:sp>
      <p:pic>
        <p:nvPicPr>
          <p:cNvPr id="5" name="Picture 4">
            <a:extLst>
              <a:ext uri="{FF2B5EF4-FFF2-40B4-BE49-F238E27FC236}">
                <a16:creationId xmlns:a16="http://schemas.microsoft.com/office/drawing/2014/main" id="{D067F191-0D87-4432-9A1D-0F13A15A5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9384" y="1479431"/>
            <a:ext cx="4104404" cy="2495478"/>
          </a:xfrm>
          <a:prstGeom prst="rect">
            <a:avLst/>
          </a:prstGeom>
          <a:ln>
            <a:solidFill>
              <a:schemeClr val="tx1"/>
            </a:solidFill>
          </a:ln>
        </p:spPr>
      </p:pic>
      <p:pic>
        <p:nvPicPr>
          <p:cNvPr id="6" name="Picture 5">
            <a:extLst>
              <a:ext uri="{FF2B5EF4-FFF2-40B4-BE49-F238E27FC236}">
                <a16:creationId xmlns:a16="http://schemas.microsoft.com/office/drawing/2014/main" id="{03709AF2-7CD5-46FA-B156-645142CA02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9384" y="4326777"/>
            <a:ext cx="4104404" cy="2462643"/>
          </a:xfrm>
          <a:prstGeom prst="rect">
            <a:avLst/>
          </a:prstGeom>
          <a:ln>
            <a:solidFill>
              <a:schemeClr val="tx1"/>
            </a:solidFill>
          </a:ln>
        </p:spPr>
      </p:pic>
      <p:pic>
        <p:nvPicPr>
          <p:cNvPr id="7" name="Picture 6">
            <a:extLst>
              <a:ext uri="{FF2B5EF4-FFF2-40B4-BE49-F238E27FC236}">
                <a16:creationId xmlns:a16="http://schemas.microsoft.com/office/drawing/2014/main" id="{D5B368A0-54FD-4446-A610-A2271CFBB3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6724" y="1540187"/>
            <a:ext cx="4104404" cy="2462643"/>
          </a:xfrm>
          <a:prstGeom prst="rect">
            <a:avLst/>
          </a:prstGeom>
          <a:ln>
            <a:solidFill>
              <a:schemeClr val="tx1"/>
            </a:solidFill>
          </a:ln>
        </p:spPr>
      </p:pic>
      <p:pic>
        <p:nvPicPr>
          <p:cNvPr id="8" name="Picture 7">
            <a:extLst>
              <a:ext uri="{FF2B5EF4-FFF2-40B4-BE49-F238E27FC236}">
                <a16:creationId xmlns:a16="http://schemas.microsoft.com/office/drawing/2014/main" id="{5461CF34-40A1-4E4F-ADE6-BA7F08D096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46724" y="4326776"/>
            <a:ext cx="4104404" cy="2462643"/>
          </a:xfrm>
          <a:prstGeom prst="rect">
            <a:avLst/>
          </a:prstGeom>
          <a:ln>
            <a:solidFill>
              <a:schemeClr val="tx1"/>
            </a:solidFill>
          </a:ln>
        </p:spPr>
      </p:pic>
    </p:spTree>
    <p:extLst>
      <p:ext uri="{BB962C8B-B14F-4D97-AF65-F5344CB8AC3E}">
        <p14:creationId xmlns:p14="http://schemas.microsoft.com/office/powerpoint/2010/main" val="412395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91C3-8837-4D1B-B47F-57A39BD1519E}"/>
              </a:ext>
            </a:extLst>
          </p:cNvPr>
          <p:cNvSpPr>
            <a:spLocks noGrp="1"/>
          </p:cNvSpPr>
          <p:nvPr>
            <p:ph type="title"/>
          </p:nvPr>
        </p:nvSpPr>
        <p:spPr/>
        <p:txBody>
          <a:bodyPr/>
          <a:lstStyle/>
          <a:p>
            <a:r>
              <a:rPr lang="en-US" dirty="0"/>
              <a:t>Displacement Damage</a:t>
            </a:r>
          </a:p>
        </p:txBody>
      </p:sp>
      <p:sp>
        <p:nvSpPr>
          <p:cNvPr id="3" name="Date Placeholder 2">
            <a:extLst>
              <a:ext uri="{FF2B5EF4-FFF2-40B4-BE49-F238E27FC236}">
                <a16:creationId xmlns:a16="http://schemas.microsoft.com/office/drawing/2014/main" id="{0BC48232-7C51-487F-853E-4254C925A6C0}"/>
              </a:ext>
            </a:extLst>
          </p:cNvPr>
          <p:cNvSpPr>
            <a:spLocks noGrp="1"/>
          </p:cNvSpPr>
          <p:nvPr>
            <p:ph type="dt" sz="half" idx="2"/>
          </p:nvPr>
        </p:nvSpPr>
        <p:spPr/>
        <p:txBody>
          <a:bodyPr/>
          <a:lstStyle/>
          <a:p>
            <a:r>
              <a:rPr lang="en-US"/>
              <a:t>EPC.SPACE</a:t>
            </a:r>
            <a:endParaRPr lang="en-US" dirty="0"/>
          </a:p>
        </p:txBody>
      </p:sp>
      <p:sp>
        <p:nvSpPr>
          <p:cNvPr id="4" name="Slide Number Placeholder 3">
            <a:extLst>
              <a:ext uri="{FF2B5EF4-FFF2-40B4-BE49-F238E27FC236}">
                <a16:creationId xmlns:a16="http://schemas.microsoft.com/office/drawing/2014/main" id="{7707A43D-C829-4142-8F66-B22AFA7F16E8}"/>
              </a:ext>
            </a:extLst>
          </p:cNvPr>
          <p:cNvSpPr>
            <a:spLocks noGrp="1"/>
          </p:cNvSpPr>
          <p:nvPr>
            <p:ph type="sldNum" sz="quarter" idx="4"/>
          </p:nvPr>
        </p:nvSpPr>
        <p:spPr/>
        <p:txBody>
          <a:bodyPr/>
          <a:lstStyle/>
          <a:p>
            <a:fld id="{BB70415D-E737-F945-9839-D037779ADF4F}" type="slidenum">
              <a:rPr lang="en-US" smtClean="0"/>
              <a:t>9</a:t>
            </a:fld>
            <a:endParaRPr lang="en-US"/>
          </a:p>
        </p:txBody>
      </p:sp>
      <p:pic>
        <p:nvPicPr>
          <p:cNvPr id="5" name="Picture 4">
            <a:extLst>
              <a:ext uri="{FF2B5EF4-FFF2-40B4-BE49-F238E27FC236}">
                <a16:creationId xmlns:a16="http://schemas.microsoft.com/office/drawing/2014/main" id="{063B7ADD-84AD-45BC-BF3B-F01F51FEF7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1669" y="2080989"/>
            <a:ext cx="7992486" cy="4371274"/>
          </a:xfrm>
          <a:prstGeom prst="rect">
            <a:avLst/>
          </a:prstGeom>
        </p:spPr>
      </p:pic>
      <p:sp>
        <p:nvSpPr>
          <p:cNvPr id="6" name="TextBox 5">
            <a:extLst>
              <a:ext uri="{FF2B5EF4-FFF2-40B4-BE49-F238E27FC236}">
                <a16:creationId xmlns:a16="http://schemas.microsoft.com/office/drawing/2014/main" id="{099866E6-71C4-4CD0-AB64-B0DE0962F1DE}"/>
              </a:ext>
            </a:extLst>
          </p:cNvPr>
          <p:cNvSpPr txBox="1"/>
          <p:nvPr/>
        </p:nvSpPr>
        <p:spPr>
          <a:xfrm>
            <a:off x="8635150" y="3407981"/>
            <a:ext cx="1415876"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GaN</a:t>
            </a:r>
          </a:p>
        </p:txBody>
      </p:sp>
      <p:sp>
        <p:nvSpPr>
          <p:cNvPr id="7" name="TextBox 6">
            <a:extLst>
              <a:ext uri="{FF2B5EF4-FFF2-40B4-BE49-F238E27FC236}">
                <a16:creationId xmlns:a16="http://schemas.microsoft.com/office/drawing/2014/main" id="{3A1EB897-20A8-476C-9975-21B39932D8C8}"/>
              </a:ext>
            </a:extLst>
          </p:cNvPr>
          <p:cNvSpPr txBox="1"/>
          <p:nvPr/>
        </p:nvSpPr>
        <p:spPr>
          <a:xfrm>
            <a:off x="4881656" y="2916674"/>
            <a:ext cx="959005"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Si</a:t>
            </a:r>
          </a:p>
        </p:txBody>
      </p:sp>
      <p:sp>
        <p:nvSpPr>
          <p:cNvPr id="8" name="Arrow: Down 7">
            <a:extLst>
              <a:ext uri="{FF2B5EF4-FFF2-40B4-BE49-F238E27FC236}">
                <a16:creationId xmlns:a16="http://schemas.microsoft.com/office/drawing/2014/main" id="{9D3BF188-D890-459B-9FC1-581B731A4089}"/>
              </a:ext>
            </a:extLst>
          </p:cNvPr>
          <p:cNvSpPr/>
          <p:nvPr/>
        </p:nvSpPr>
        <p:spPr>
          <a:xfrm>
            <a:off x="5167121" y="3452585"/>
            <a:ext cx="390293" cy="66907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Arrow: Down 8">
            <a:extLst>
              <a:ext uri="{FF2B5EF4-FFF2-40B4-BE49-F238E27FC236}">
                <a16:creationId xmlns:a16="http://schemas.microsoft.com/office/drawing/2014/main" id="{28BF01EC-FF07-44A1-8DC6-DF71A9671C8F}"/>
              </a:ext>
            </a:extLst>
          </p:cNvPr>
          <p:cNvSpPr/>
          <p:nvPr/>
        </p:nvSpPr>
        <p:spPr>
          <a:xfrm rot="5400000">
            <a:off x="7669265" y="2921087"/>
            <a:ext cx="390293" cy="155856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53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C SPACE PPT Template" id="{34EA87FB-EF8E-4B7A-AB0D-80A5BBA0F2AB}" vid="{ADE504FB-19B1-4496-A6DC-DE3212C415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EPC SPACE PPT Template</Template>
  <TotalTime>128</TotalTime>
  <Words>2461</Words>
  <Application>Microsoft Office PowerPoint</Application>
  <PresentationFormat>Widescreen</PresentationFormat>
  <Paragraphs>215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Helvetica</vt:lpstr>
      <vt:lpstr>Office Theme</vt:lpstr>
      <vt:lpstr>PowerPoint Presentation</vt:lpstr>
      <vt:lpstr>Why GaN in Space?</vt:lpstr>
      <vt:lpstr>Radiation in Space</vt:lpstr>
      <vt:lpstr>Failure Mechanisms</vt:lpstr>
      <vt:lpstr>Gamma Radiation – Si MOSFETs</vt:lpstr>
      <vt:lpstr>Gamma Radiation – eGaN® Transistors</vt:lpstr>
      <vt:lpstr>Gamma Radiation – eGaN Transistors</vt:lpstr>
      <vt:lpstr>Neutron Radiation</vt:lpstr>
      <vt:lpstr>Displacement Damage</vt:lpstr>
      <vt:lpstr>Single Event Effects – Si MOSFETs</vt:lpstr>
      <vt:lpstr>Single Event Effects – Si MOSFETs</vt:lpstr>
      <vt:lpstr>Single Event</vt:lpstr>
      <vt:lpstr>SEE Safe Operating Area</vt:lpstr>
      <vt:lpstr>Electrical Performance Comparison at 100 V</vt:lpstr>
      <vt:lpstr>Electrical Performance Comparison at 200 V</vt:lpstr>
      <vt:lpstr>Applications</vt:lpstr>
      <vt:lpstr>DC-DC Conversion</vt:lpstr>
      <vt:lpstr>Lidar</vt:lpstr>
      <vt:lpstr>Satellites Reaction Wheel</vt:lpstr>
      <vt:lpstr>Ion Thrusters</vt:lpstr>
      <vt:lpstr>eGaN Devices for Space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Yawger</dc:creator>
  <cp:lastModifiedBy>Renee Yawger</cp:lastModifiedBy>
  <cp:revision>16</cp:revision>
  <dcterms:created xsi:type="dcterms:W3CDTF">2020-10-26T16:53:31Z</dcterms:created>
  <dcterms:modified xsi:type="dcterms:W3CDTF">2020-10-28T19:38:34Z</dcterms:modified>
</cp:coreProperties>
</file>