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20"/>
  </p:notesMasterIdLst>
  <p:sldIdLst>
    <p:sldId id="256" r:id="rId2"/>
    <p:sldId id="340" r:id="rId3"/>
    <p:sldId id="335" r:id="rId4"/>
    <p:sldId id="338" r:id="rId5"/>
    <p:sldId id="337" r:id="rId6"/>
    <p:sldId id="354" r:id="rId7"/>
    <p:sldId id="348" r:id="rId8"/>
    <p:sldId id="352" r:id="rId9"/>
    <p:sldId id="349" r:id="rId10"/>
    <p:sldId id="350" r:id="rId11"/>
    <p:sldId id="351" r:id="rId12"/>
    <p:sldId id="345" r:id="rId13"/>
    <p:sldId id="355" r:id="rId14"/>
    <p:sldId id="347" r:id="rId15"/>
    <p:sldId id="341" r:id="rId16"/>
    <p:sldId id="342" r:id="rId17"/>
    <p:sldId id="34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Ellis" initials="NE" lastIdx="1" clrIdx="0">
    <p:extLst>
      <p:ext uri="{19B8F6BF-5375-455C-9EA6-DF929625EA0E}">
        <p15:presenceInfo xmlns:p15="http://schemas.microsoft.com/office/powerpoint/2012/main" userId="734ed4170ef435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84762" autoAdjust="0"/>
  </p:normalViewPr>
  <p:slideViewPr>
    <p:cSldViewPr snapToGrid="0">
      <p:cViewPr varScale="1">
        <p:scale>
          <a:sx n="73" d="100"/>
          <a:sy n="73" d="100"/>
        </p:scale>
        <p:origin x="12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wsda50.il.vishayint.com\da_common$\RnDProjects\2_2019\2a%20WETS%20TEST%20DATA%20PACK\T%2022%2010-125\Typical%20Performance-T22%2010-125_C.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wsda50.il.vishayint.com\da_common$\RnDProjects\2_2019\2a%20WETS%20TEST%20DATA%20PACK\T%2022%2010-125\Typical%20Performance-T22%2010-125_C.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wsda50.il.vishayint.com\da_common$\RnDProjects\2_2019\2a%20WETS%20TEST%20DATA%20PACK\T%2022%2010-125\Typical%20Performance-T22%2010-125_C.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Rhan\AppData\Local\Microsoft\Windows\INetCache\Content.Outlook\P9X501L4\PAVEL%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Rhan\AppData\Local\Microsoft\Windows\INetCache\Content.Outlook\P9X501L4\PAVEL%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Rhan\AppData\Local\Microsoft\Windows\INetCache\Content.Outlook\P9X501L4\PAVEL%20(0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Rhan\AppData\Local\Microsoft\Windows\INetCache\Content.Outlook\P9X501L4\PAVEL%20(0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2830075345061E-2"/>
          <c:y val="4.0672986997314982E-2"/>
          <c:w val="0.87673264256147088"/>
          <c:h val="0.84062375077858453"/>
        </c:manualLayout>
      </c:layout>
      <c:lineChart>
        <c:grouping val="standard"/>
        <c:varyColors val="0"/>
        <c:ser>
          <c:idx val="0"/>
          <c:order val="0"/>
          <c:tx>
            <c:strRef>
              <c:f>Data!$AC$73</c:f>
              <c:strCache>
                <c:ptCount val="1"/>
                <c:pt idx="0">
                  <c:v>min</c:v>
                </c:pt>
              </c:strCache>
            </c:strRef>
          </c:tx>
          <c:spPr>
            <a:ln w="19050" cap="rnd">
              <a:solidFill>
                <a:schemeClr val="tx1"/>
              </a:solidFill>
              <a:round/>
            </a:ln>
            <a:effectLst/>
          </c:spPr>
          <c:marker>
            <c:symbol val="dash"/>
            <c:size val="7"/>
            <c:spPr>
              <a:solidFill>
                <a:srgbClr val="0070C0"/>
              </a:solidFill>
              <a:ln w="15875">
                <a:solidFill>
                  <a:srgbClr val="0070C0"/>
                </a:solidFill>
              </a:ln>
              <a:effectLst/>
            </c:spPr>
          </c:marker>
          <c:cat>
            <c:strRef>
              <c:f>Data!$AD$22:$AJ$22</c:f>
              <c:strCache>
                <c:ptCount val="5"/>
                <c:pt idx="0">
                  <c:v>Post Mounting</c:v>
                </c:pt>
                <c:pt idx="1">
                  <c:v>240h</c:v>
                </c:pt>
                <c:pt idx="2">
                  <c:v>500h</c:v>
                </c:pt>
                <c:pt idx="3">
                  <c:v>1000h</c:v>
                </c:pt>
                <c:pt idx="4">
                  <c:v>2000h</c:v>
                </c:pt>
              </c:strCache>
            </c:strRef>
          </c:cat>
          <c:val>
            <c:numRef>
              <c:f>Data!$AD$73:$AJ$73</c:f>
              <c:numCache>
                <c:formatCode>0.000</c:formatCode>
                <c:ptCount val="7"/>
                <c:pt idx="0">
                  <c:v>0</c:v>
                </c:pt>
                <c:pt idx="1">
                  <c:v>0.24426508071367553</c:v>
                </c:pt>
                <c:pt idx="2">
                  <c:v>0.158311345646444</c:v>
                </c:pt>
                <c:pt idx="3">
                  <c:v>0.26550552251487208</c:v>
                </c:pt>
                <c:pt idx="4">
                  <c:v>0.20052770448548948</c:v>
                </c:pt>
              </c:numCache>
            </c:numRef>
          </c:val>
          <c:smooth val="0"/>
          <c:extLst>
            <c:ext xmlns:c16="http://schemas.microsoft.com/office/drawing/2014/chart" uri="{C3380CC4-5D6E-409C-BE32-E72D297353CC}">
              <c16:uniqueId val="{00000000-BDD8-422B-A739-CE481611FDDF}"/>
            </c:ext>
          </c:extLst>
        </c:ser>
        <c:ser>
          <c:idx val="1"/>
          <c:order val="1"/>
          <c:tx>
            <c:strRef>
              <c:f>Data!$AC$74</c:f>
              <c:strCache>
                <c:ptCount val="1"/>
                <c:pt idx="0">
                  <c:v>avg</c:v>
                </c:pt>
              </c:strCache>
            </c:strRef>
          </c:tx>
          <c:spPr>
            <a:ln w="19050" cap="rnd">
              <a:solidFill>
                <a:schemeClr val="tx1"/>
              </a:solidFill>
              <a:round/>
            </a:ln>
            <a:effectLst/>
          </c:spPr>
          <c:marker>
            <c:symbol val="circle"/>
            <c:size val="5"/>
            <c:spPr>
              <a:solidFill>
                <a:srgbClr val="0070C0"/>
              </a:solidFill>
              <a:ln w="9525">
                <a:solidFill>
                  <a:srgbClr val="0070C0"/>
                </a:solidFill>
              </a:ln>
              <a:effectLst/>
            </c:spPr>
          </c:marker>
          <c:cat>
            <c:strRef>
              <c:f>Data!$AD$22:$AJ$22</c:f>
              <c:strCache>
                <c:ptCount val="5"/>
                <c:pt idx="0">
                  <c:v>Post Mounting</c:v>
                </c:pt>
                <c:pt idx="1">
                  <c:v>240h</c:v>
                </c:pt>
                <c:pt idx="2">
                  <c:v>500h</c:v>
                </c:pt>
                <c:pt idx="3">
                  <c:v>1000h</c:v>
                </c:pt>
                <c:pt idx="4">
                  <c:v>2000h</c:v>
                </c:pt>
              </c:strCache>
            </c:strRef>
          </c:cat>
          <c:val>
            <c:numRef>
              <c:f>Data!$AD$74:$AJ$74</c:f>
              <c:numCache>
                <c:formatCode>0.000</c:formatCode>
                <c:ptCount val="7"/>
                <c:pt idx="0">
                  <c:v>0</c:v>
                </c:pt>
                <c:pt idx="1">
                  <c:v>0.33166070623063687</c:v>
                </c:pt>
                <c:pt idx="2">
                  <c:v>0.25321316496786989</c:v>
                </c:pt>
                <c:pt idx="3">
                  <c:v>0.37599146809928752</c:v>
                </c:pt>
                <c:pt idx="4">
                  <c:v>0.33059185082691095</c:v>
                </c:pt>
              </c:numCache>
            </c:numRef>
          </c:val>
          <c:smooth val="0"/>
          <c:extLst>
            <c:ext xmlns:c16="http://schemas.microsoft.com/office/drawing/2014/chart" uri="{C3380CC4-5D6E-409C-BE32-E72D297353CC}">
              <c16:uniqueId val="{00000001-BDD8-422B-A739-CE481611FDDF}"/>
            </c:ext>
          </c:extLst>
        </c:ser>
        <c:ser>
          <c:idx val="2"/>
          <c:order val="2"/>
          <c:tx>
            <c:strRef>
              <c:f>Data!$AC$75</c:f>
              <c:strCache>
                <c:ptCount val="1"/>
                <c:pt idx="0">
                  <c:v>max</c:v>
                </c:pt>
              </c:strCache>
            </c:strRef>
          </c:tx>
          <c:spPr>
            <a:ln w="19050" cap="rnd">
              <a:solidFill>
                <a:schemeClr val="tx1"/>
              </a:solidFill>
              <a:round/>
            </a:ln>
            <a:effectLst/>
          </c:spPr>
          <c:marker>
            <c:symbol val="dash"/>
            <c:size val="5"/>
            <c:spPr>
              <a:solidFill>
                <a:srgbClr val="0070C0"/>
              </a:solidFill>
              <a:ln w="9525">
                <a:solidFill>
                  <a:srgbClr val="0070C0"/>
                </a:solidFill>
              </a:ln>
              <a:effectLst/>
            </c:spPr>
          </c:marker>
          <c:cat>
            <c:strRef>
              <c:f>Data!$AD$22:$AJ$22</c:f>
              <c:strCache>
                <c:ptCount val="5"/>
                <c:pt idx="0">
                  <c:v>Post Mounting</c:v>
                </c:pt>
                <c:pt idx="1">
                  <c:v>240h</c:v>
                </c:pt>
                <c:pt idx="2">
                  <c:v>500h</c:v>
                </c:pt>
                <c:pt idx="3">
                  <c:v>1000h</c:v>
                </c:pt>
                <c:pt idx="4">
                  <c:v>2000h</c:v>
                </c:pt>
              </c:strCache>
            </c:strRef>
          </c:cat>
          <c:val>
            <c:numRef>
              <c:f>Data!$AD$75:$AJ$75</c:f>
              <c:numCache>
                <c:formatCode>0.000</c:formatCode>
                <c:ptCount val="7"/>
                <c:pt idx="0">
                  <c:v>0</c:v>
                </c:pt>
                <c:pt idx="1">
                  <c:v>0.39328231292517868</c:v>
                </c:pt>
                <c:pt idx="2">
                  <c:v>0.31149301825993464</c:v>
                </c:pt>
                <c:pt idx="3">
                  <c:v>0.47831632653061146</c:v>
                </c:pt>
                <c:pt idx="4">
                  <c:v>0.39869898226839001</c:v>
                </c:pt>
              </c:numCache>
            </c:numRef>
          </c:val>
          <c:smooth val="0"/>
          <c:extLst>
            <c:ext xmlns:c16="http://schemas.microsoft.com/office/drawing/2014/chart" uri="{C3380CC4-5D6E-409C-BE32-E72D297353CC}">
              <c16:uniqueId val="{00000002-BDD8-422B-A739-CE481611FDDF}"/>
            </c:ext>
          </c:extLst>
        </c:ser>
        <c:dLbls>
          <c:showLegendKey val="0"/>
          <c:showVal val="0"/>
          <c:showCatName val="0"/>
          <c:showSerName val="0"/>
          <c:showPercent val="0"/>
          <c:showBubbleSize val="0"/>
        </c:dLbls>
        <c:hiLowLines>
          <c:spPr>
            <a:ln w="15875" cap="flat" cmpd="sng" algn="ctr">
              <a:solidFill>
                <a:srgbClr val="0070C0"/>
              </a:solidFill>
              <a:round/>
            </a:ln>
            <a:effectLst/>
          </c:spPr>
        </c:hiLowLines>
        <c:marker val="1"/>
        <c:smooth val="0"/>
        <c:axId val="620249480"/>
        <c:axId val="620250656"/>
      </c:lineChart>
      <c:catAx>
        <c:axId val="620249480"/>
        <c:scaling>
          <c:logBase val="10"/>
          <c:orientation val="minMax"/>
        </c:scaling>
        <c:delete val="0"/>
        <c:axPos val="b"/>
        <c:majorGridlines>
          <c:spPr>
            <a:ln w="6350" cap="flat" cmpd="sng" algn="ctr">
              <a:solidFill>
                <a:schemeClr val="bg2">
                  <a:lumMod val="75000"/>
                </a:schemeClr>
              </a:solidFill>
              <a:round/>
            </a:ln>
            <a:effectLst/>
          </c:spPr>
        </c:majorGridlines>
        <c:minorGridlines>
          <c:spPr>
            <a:ln w="9525" cap="flat" cmpd="sng" algn="ctr">
              <a:solidFill>
                <a:schemeClr val="bg2">
                  <a:lumMod val="75000"/>
                </a:schemeClr>
              </a:solidFill>
              <a:prstDash val="dash"/>
              <a:round/>
            </a:ln>
            <a:effectLst/>
          </c:spPr>
        </c:minorGridlines>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20250656"/>
        <c:crossesAt val="-30"/>
        <c:auto val="1"/>
        <c:lblAlgn val="ctr"/>
        <c:lblOffset val="100"/>
        <c:noMultiLvlLbl val="0"/>
      </c:catAx>
      <c:valAx>
        <c:axId val="620250656"/>
        <c:scaling>
          <c:orientation val="minMax"/>
          <c:max val="20"/>
          <c:min val="-20"/>
        </c:scaling>
        <c:delete val="0"/>
        <c:axPos val="l"/>
        <c:majorGridlines>
          <c:spPr>
            <a:ln w="9525" cap="flat" cmpd="sng" algn="ctr">
              <a:solidFill>
                <a:schemeClr val="bg2">
                  <a:lumMod val="75000"/>
                </a:schemeClr>
              </a:solidFill>
              <a:prstDash val="solid"/>
              <a:round/>
            </a:ln>
            <a:effectLst/>
          </c:spPr>
        </c:majorGridlines>
        <c:minorGridlines>
          <c:spPr>
            <a:ln w="9525" cap="flat" cmpd="sng" algn="ctr">
              <a:solidFill>
                <a:schemeClr val="bg2">
                  <a:lumMod val="90000"/>
                </a:schemeClr>
              </a:solidFill>
              <a:prstDash val="dash"/>
              <a:round/>
            </a:ln>
            <a:effectLst/>
          </c:spPr>
        </c:min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bg2">
                        <a:lumMod val="10000"/>
                      </a:schemeClr>
                    </a:solidFill>
                    <a:latin typeface="+mn-lt"/>
                    <a:ea typeface="+mn-ea"/>
                    <a:cs typeface="+mn-cs"/>
                  </a:defRPr>
                </a:pPr>
                <a:r>
                  <a:rPr lang="el-GR" sz="1000" b="0" i="0" baseline="0">
                    <a:solidFill>
                      <a:schemeClr val="bg2">
                        <a:lumMod val="10000"/>
                      </a:schemeClr>
                    </a:solidFill>
                    <a:effectLst/>
                    <a:sym typeface="Symbol" panose="05050102010706020507" pitchFamily="18" charset="2"/>
                  </a:rPr>
                  <a:t></a:t>
                </a:r>
                <a:r>
                  <a:rPr lang="el-GR" sz="1000" b="0" i="0" baseline="0">
                    <a:solidFill>
                      <a:schemeClr val="bg2">
                        <a:lumMod val="10000"/>
                      </a:schemeClr>
                    </a:solidFill>
                    <a:effectLst/>
                  </a:rPr>
                  <a:t>(</a:t>
                </a:r>
                <a:r>
                  <a:rPr lang="en-US" sz="1000" b="0" i="0" baseline="0">
                    <a:solidFill>
                      <a:schemeClr val="bg2">
                        <a:lumMod val="10000"/>
                      </a:schemeClr>
                    </a:solidFill>
                    <a:effectLst/>
                  </a:rPr>
                  <a:t>C/C),%</a:t>
                </a:r>
                <a:endParaRPr lang="en-US" sz="1000">
                  <a:solidFill>
                    <a:schemeClr val="bg2">
                      <a:lumMod val="10000"/>
                    </a:schemeClr>
                  </a:solidFill>
                  <a:effectLst/>
                </a:endParaRPr>
              </a:p>
            </c:rich>
          </c:tx>
          <c:layout>
            <c:manualLayout>
              <c:xMode val="edge"/>
              <c:yMode val="edge"/>
              <c:x val="2.2598537362316889E-3"/>
              <c:y val="0.28157534995625544"/>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bg2">
                      <a:lumMod val="10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20249480"/>
        <c:crosses val="autoZero"/>
        <c:crossBetween val="between"/>
        <c:majorUnit val="5"/>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2830075345061E-2"/>
          <c:y val="4.0672986997314982E-2"/>
          <c:w val="0.87673264256147088"/>
          <c:h val="0.85808590356309666"/>
        </c:manualLayout>
      </c:layout>
      <c:lineChart>
        <c:grouping val="standard"/>
        <c:varyColors val="0"/>
        <c:ser>
          <c:idx val="0"/>
          <c:order val="0"/>
          <c:tx>
            <c:strRef>
              <c:f>Data!$A$73</c:f>
              <c:strCache>
                <c:ptCount val="1"/>
                <c:pt idx="0">
                  <c:v>min</c:v>
                </c:pt>
              </c:strCache>
            </c:strRef>
          </c:tx>
          <c:spPr>
            <a:ln w="19050" cap="rnd">
              <a:solidFill>
                <a:schemeClr val="tx1"/>
              </a:solidFill>
              <a:round/>
            </a:ln>
            <a:effectLst/>
          </c:spPr>
          <c:marker>
            <c:symbol val="dash"/>
            <c:size val="7"/>
            <c:spPr>
              <a:solidFill>
                <a:srgbClr val="0070C0"/>
              </a:solidFill>
              <a:ln w="15875">
                <a:solidFill>
                  <a:srgbClr val="0070C0"/>
                </a:solidFill>
              </a:ln>
              <a:effectLst/>
            </c:spPr>
          </c:marker>
          <c:cat>
            <c:strRef>
              <c:f>Data!$K$22:$Q$22</c:f>
              <c:strCache>
                <c:ptCount val="5"/>
                <c:pt idx="0">
                  <c:v>Post Mounting</c:v>
                </c:pt>
                <c:pt idx="1">
                  <c:v>240h</c:v>
                </c:pt>
                <c:pt idx="2">
                  <c:v>500h</c:v>
                </c:pt>
                <c:pt idx="3">
                  <c:v>1000h</c:v>
                </c:pt>
                <c:pt idx="4">
                  <c:v>2000h</c:v>
                </c:pt>
              </c:strCache>
            </c:strRef>
          </c:cat>
          <c:val>
            <c:numRef>
              <c:f>Data!$B$73:$H$73</c:f>
              <c:numCache>
                <c:formatCode>0.000</c:formatCode>
                <c:ptCount val="7"/>
                <c:pt idx="0">
                  <c:v>0.193</c:v>
                </c:pt>
                <c:pt idx="1">
                  <c:v>0.108</c:v>
                </c:pt>
                <c:pt idx="2">
                  <c:v>9.0999999999999998E-2</c:v>
                </c:pt>
                <c:pt idx="3">
                  <c:v>0.16200000000000001</c:v>
                </c:pt>
                <c:pt idx="4">
                  <c:v>8.5999999999999993E-2</c:v>
                </c:pt>
              </c:numCache>
            </c:numRef>
          </c:val>
          <c:smooth val="0"/>
          <c:extLst>
            <c:ext xmlns:c16="http://schemas.microsoft.com/office/drawing/2014/chart" uri="{C3380CC4-5D6E-409C-BE32-E72D297353CC}">
              <c16:uniqueId val="{00000000-A435-43E0-856F-AE23D6F2EB0A}"/>
            </c:ext>
          </c:extLst>
        </c:ser>
        <c:ser>
          <c:idx val="1"/>
          <c:order val="1"/>
          <c:tx>
            <c:strRef>
              <c:f>Data!$A$74</c:f>
              <c:strCache>
                <c:ptCount val="1"/>
                <c:pt idx="0">
                  <c:v>avg</c:v>
                </c:pt>
              </c:strCache>
            </c:strRef>
          </c:tx>
          <c:spPr>
            <a:ln w="19050" cap="rnd">
              <a:solidFill>
                <a:schemeClr val="tx1"/>
              </a:solidFill>
              <a:round/>
            </a:ln>
            <a:effectLst/>
          </c:spPr>
          <c:marker>
            <c:symbol val="circle"/>
            <c:size val="5"/>
            <c:spPr>
              <a:solidFill>
                <a:srgbClr val="0070C0"/>
              </a:solidFill>
              <a:ln w="15875">
                <a:solidFill>
                  <a:srgbClr val="0070C0"/>
                </a:solidFill>
              </a:ln>
              <a:effectLst/>
            </c:spPr>
          </c:marker>
          <c:cat>
            <c:strRef>
              <c:f>Data!$K$22:$Q$22</c:f>
              <c:strCache>
                <c:ptCount val="5"/>
                <c:pt idx="0">
                  <c:v>Post Mounting</c:v>
                </c:pt>
                <c:pt idx="1">
                  <c:v>240h</c:v>
                </c:pt>
                <c:pt idx="2">
                  <c:v>500h</c:v>
                </c:pt>
                <c:pt idx="3">
                  <c:v>1000h</c:v>
                </c:pt>
                <c:pt idx="4">
                  <c:v>2000h</c:v>
                </c:pt>
              </c:strCache>
            </c:strRef>
          </c:cat>
          <c:val>
            <c:numRef>
              <c:f>Data!$B$74:$H$74</c:f>
              <c:numCache>
                <c:formatCode>0.000</c:formatCode>
                <c:ptCount val="7"/>
                <c:pt idx="0">
                  <c:v>0.41921999999999998</c:v>
                </c:pt>
                <c:pt idx="1">
                  <c:v>0.20468000000000003</c:v>
                </c:pt>
                <c:pt idx="2">
                  <c:v>0.16258</c:v>
                </c:pt>
                <c:pt idx="3">
                  <c:v>0.33301999999999998</c:v>
                </c:pt>
                <c:pt idx="4">
                  <c:v>0.12532000000000001</c:v>
                </c:pt>
              </c:numCache>
            </c:numRef>
          </c:val>
          <c:smooth val="0"/>
          <c:extLst>
            <c:ext xmlns:c16="http://schemas.microsoft.com/office/drawing/2014/chart" uri="{C3380CC4-5D6E-409C-BE32-E72D297353CC}">
              <c16:uniqueId val="{00000001-A435-43E0-856F-AE23D6F2EB0A}"/>
            </c:ext>
          </c:extLst>
        </c:ser>
        <c:ser>
          <c:idx val="2"/>
          <c:order val="2"/>
          <c:tx>
            <c:strRef>
              <c:f>Data!$A$75</c:f>
              <c:strCache>
                <c:ptCount val="1"/>
                <c:pt idx="0">
                  <c:v>max</c:v>
                </c:pt>
              </c:strCache>
            </c:strRef>
          </c:tx>
          <c:spPr>
            <a:ln w="19050" cap="rnd">
              <a:solidFill>
                <a:schemeClr val="tx1"/>
              </a:solidFill>
              <a:round/>
            </a:ln>
            <a:effectLst/>
          </c:spPr>
          <c:marker>
            <c:symbol val="dash"/>
            <c:size val="7"/>
            <c:spPr>
              <a:solidFill>
                <a:srgbClr val="0070C0"/>
              </a:solidFill>
              <a:ln w="15875">
                <a:solidFill>
                  <a:srgbClr val="0070C0"/>
                </a:solidFill>
              </a:ln>
              <a:effectLst/>
            </c:spPr>
          </c:marker>
          <c:cat>
            <c:strRef>
              <c:f>Data!$K$22:$Q$22</c:f>
              <c:strCache>
                <c:ptCount val="5"/>
                <c:pt idx="0">
                  <c:v>Post Mounting</c:v>
                </c:pt>
                <c:pt idx="1">
                  <c:v>240h</c:v>
                </c:pt>
                <c:pt idx="2">
                  <c:v>500h</c:v>
                </c:pt>
                <c:pt idx="3">
                  <c:v>1000h</c:v>
                </c:pt>
                <c:pt idx="4">
                  <c:v>2000h</c:v>
                </c:pt>
              </c:strCache>
            </c:strRef>
          </c:cat>
          <c:val>
            <c:numRef>
              <c:f>Data!$B$75:$H$75</c:f>
              <c:numCache>
                <c:formatCode>0.000</c:formatCode>
                <c:ptCount val="7"/>
                <c:pt idx="0">
                  <c:v>0.81599999999999995</c:v>
                </c:pt>
                <c:pt idx="1">
                  <c:v>0.32900000000000001</c:v>
                </c:pt>
                <c:pt idx="2">
                  <c:v>0.247</c:v>
                </c:pt>
                <c:pt idx="3">
                  <c:v>0.45500000000000002</c:v>
                </c:pt>
                <c:pt idx="4">
                  <c:v>0.20799999999999999</c:v>
                </c:pt>
              </c:numCache>
            </c:numRef>
          </c:val>
          <c:smooth val="0"/>
          <c:extLst>
            <c:ext xmlns:c16="http://schemas.microsoft.com/office/drawing/2014/chart" uri="{C3380CC4-5D6E-409C-BE32-E72D297353CC}">
              <c16:uniqueId val="{00000002-A435-43E0-856F-AE23D6F2EB0A}"/>
            </c:ext>
          </c:extLst>
        </c:ser>
        <c:ser>
          <c:idx val="3"/>
          <c:order val="3"/>
          <c:tx>
            <c:strRef>
              <c:f>Data!$J$73</c:f>
              <c:strCache>
                <c:ptCount val="1"/>
                <c:pt idx="0">
                  <c:v>HOT min</c:v>
                </c:pt>
              </c:strCache>
            </c:strRef>
          </c:tx>
          <c:spPr>
            <a:ln w="28575" cap="rnd">
              <a:solidFill>
                <a:srgbClr val="FFC000"/>
              </a:solidFill>
              <a:prstDash val="solid"/>
              <a:round/>
            </a:ln>
            <a:effectLst/>
          </c:spPr>
          <c:marker>
            <c:symbol val="dash"/>
            <c:size val="8"/>
            <c:spPr>
              <a:solidFill>
                <a:srgbClr val="FF0000"/>
              </a:solidFill>
              <a:ln w="12700">
                <a:solidFill>
                  <a:srgbClr val="FF0000"/>
                </a:solidFill>
              </a:ln>
              <a:effectLst/>
            </c:spPr>
          </c:marker>
          <c:cat>
            <c:strRef>
              <c:f>Data!$K$22:$Q$22</c:f>
              <c:strCache>
                <c:ptCount val="5"/>
                <c:pt idx="0">
                  <c:v>Post Mounting</c:v>
                </c:pt>
                <c:pt idx="1">
                  <c:v>240h</c:v>
                </c:pt>
                <c:pt idx="2">
                  <c:v>500h</c:v>
                </c:pt>
                <c:pt idx="3">
                  <c:v>1000h</c:v>
                </c:pt>
                <c:pt idx="4">
                  <c:v>2000h</c:v>
                </c:pt>
              </c:strCache>
            </c:strRef>
          </c:cat>
          <c:val>
            <c:numRef>
              <c:f>Data!$K$73:$Q$73</c:f>
              <c:numCache>
                <c:formatCode>0.000</c:formatCode>
                <c:ptCount val="7"/>
                <c:pt idx="0">
                  <c:v>0.999</c:v>
                </c:pt>
                <c:pt idx="1">
                  <c:v>0.56299999999999994</c:v>
                </c:pt>
                <c:pt idx="2">
                  <c:v>0.36599999999999999</c:v>
                </c:pt>
                <c:pt idx="3">
                  <c:v>0.32600000000000001</c:v>
                </c:pt>
                <c:pt idx="4">
                  <c:v>0.33300000000000002</c:v>
                </c:pt>
              </c:numCache>
            </c:numRef>
          </c:val>
          <c:smooth val="0"/>
          <c:extLst>
            <c:ext xmlns:c16="http://schemas.microsoft.com/office/drawing/2014/chart" uri="{C3380CC4-5D6E-409C-BE32-E72D297353CC}">
              <c16:uniqueId val="{00000003-A435-43E0-856F-AE23D6F2EB0A}"/>
            </c:ext>
          </c:extLst>
        </c:ser>
        <c:ser>
          <c:idx val="4"/>
          <c:order val="4"/>
          <c:tx>
            <c:strRef>
              <c:f>Data!$J$74</c:f>
              <c:strCache>
                <c:ptCount val="1"/>
                <c:pt idx="0">
                  <c:v>HOT avg</c:v>
                </c:pt>
              </c:strCache>
            </c:strRef>
          </c:tx>
          <c:spPr>
            <a:ln w="28575" cap="rnd">
              <a:solidFill>
                <a:srgbClr val="FFC000"/>
              </a:solidFill>
              <a:prstDash val="solid"/>
              <a:round/>
            </a:ln>
            <a:effectLst/>
          </c:spPr>
          <c:marker>
            <c:symbol val="circle"/>
            <c:size val="5"/>
            <c:spPr>
              <a:solidFill>
                <a:srgbClr val="FF0000"/>
              </a:solidFill>
              <a:ln w="9525">
                <a:solidFill>
                  <a:srgbClr val="FF0000"/>
                </a:solidFill>
              </a:ln>
              <a:effectLst/>
            </c:spPr>
          </c:marker>
          <c:cat>
            <c:strRef>
              <c:f>Data!$K$22:$Q$22</c:f>
              <c:strCache>
                <c:ptCount val="5"/>
                <c:pt idx="0">
                  <c:v>Post Mounting</c:v>
                </c:pt>
                <c:pt idx="1">
                  <c:v>240h</c:v>
                </c:pt>
                <c:pt idx="2">
                  <c:v>500h</c:v>
                </c:pt>
                <c:pt idx="3">
                  <c:v>1000h</c:v>
                </c:pt>
                <c:pt idx="4">
                  <c:v>2000h</c:v>
                </c:pt>
              </c:strCache>
            </c:strRef>
          </c:cat>
          <c:val>
            <c:numRef>
              <c:f>Data!$K$74:$Q$74</c:f>
              <c:numCache>
                <c:formatCode>0.000</c:formatCode>
                <c:ptCount val="7"/>
                <c:pt idx="0">
                  <c:v>2.9259199999999996</c:v>
                </c:pt>
                <c:pt idx="1">
                  <c:v>1.3101400000000001</c:v>
                </c:pt>
                <c:pt idx="2">
                  <c:v>0.91138000000000019</c:v>
                </c:pt>
                <c:pt idx="3">
                  <c:v>0.81798000000000026</c:v>
                </c:pt>
                <c:pt idx="4">
                  <c:v>0.79821999999999993</c:v>
                </c:pt>
              </c:numCache>
            </c:numRef>
          </c:val>
          <c:smooth val="0"/>
          <c:extLst>
            <c:ext xmlns:c16="http://schemas.microsoft.com/office/drawing/2014/chart" uri="{C3380CC4-5D6E-409C-BE32-E72D297353CC}">
              <c16:uniqueId val="{00000004-A435-43E0-856F-AE23D6F2EB0A}"/>
            </c:ext>
          </c:extLst>
        </c:ser>
        <c:ser>
          <c:idx val="5"/>
          <c:order val="5"/>
          <c:tx>
            <c:strRef>
              <c:f>Data!$J$75</c:f>
              <c:strCache>
                <c:ptCount val="1"/>
                <c:pt idx="0">
                  <c:v>HOT max</c:v>
                </c:pt>
              </c:strCache>
            </c:strRef>
          </c:tx>
          <c:spPr>
            <a:ln w="28575" cap="rnd">
              <a:solidFill>
                <a:srgbClr val="FFC000"/>
              </a:solidFill>
              <a:prstDash val="solid"/>
              <a:round/>
            </a:ln>
            <a:effectLst/>
          </c:spPr>
          <c:marker>
            <c:symbol val="dash"/>
            <c:size val="7"/>
            <c:spPr>
              <a:solidFill>
                <a:srgbClr val="FF0000"/>
              </a:solidFill>
              <a:ln w="12700">
                <a:solidFill>
                  <a:srgbClr val="FF0000"/>
                </a:solidFill>
              </a:ln>
              <a:effectLst/>
            </c:spPr>
          </c:marker>
          <c:cat>
            <c:strRef>
              <c:f>Data!$K$22:$Q$22</c:f>
              <c:strCache>
                <c:ptCount val="5"/>
                <c:pt idx="0">
                  <c:v>Post Mounting</c:v>
                </c:pt>
                <c:pt idx="1">
                  <c:v>240h</c:v>
                </c:pt>
                <c:pt idx="2">
                  <c:v>500h</c:v>
                </c:pt>
                <c:pt idx="3">
                  <c:v>1000h</c:v>
                </c:pt>
                <c:pt idx="4">
                  <c:v>2000h</c:v>
                </c:pt>
              </c:strCache>
            </c:strRef>
          </c:cat>
          <c:val>
            <c:numRef>
              <c:f>Data!$K$75:$Q$75</c:f>
              <c:numCache>
                <c:formatCode>0.000</c:formatCode>
                <c:ptCount val="7"/>
                <c:pt idx="0">
                  <c:v>5.9210000000000003</c:v>
                </c:pt>
                <c:pt idx="1">
                  <c:v>2.0470000000000002</c:v>
                </c:pt>
                <c:pt idx="2">
                  <c:v>1.5</c:v>
                </c:pt>
                <c:pt idx="3">
                  <c:v>1.4219999999999999</c:v>
                </c:pt>
                <c:pt idx="4">
                  <c:v>1.4239999999999999</c:v>
                </c:pt>
              </c:numCache>
            </c:numRef>
          </c:val>
          <c:smooth val="0"/>
          <c:extLst>
            <c:ext xmlns:c16="http://schemas.microsoft.com/office/drawing/2014/chart" uri="{C3380CC4-5D6E-409C-BE32-E72D297353CC}">
              <c16:uniqueId val="{00000005-A435-43E0-856F-AE23D6F2EB0A}"/>
            </c:ext>
          </c:extLst>
        </c:ser>
        <c:dLbls>
          <c:showLegendKey val="0"/>
          <c:showVal val="0"/>
          <c:showCatName val="0"/>
          <c:showSerName val="0"/>
          <c:showPercent val="0"/>
          <c:showBubbleSize val="0"/>
        </c:dLbls>
        <c:hiLowLines>
          <c:spPr>
            <a:ln w="15875" cap="flat" cmpd="sng" algn="ctr">
              <a:solidFill>
                <a:srgbClr val="0070C0"/>
              </a:solidFill>
              <a:round/>
            </a:ln>
            <a:effectLst/>
          </c:spPr>
        </c:hiLowLines>
        <c:marker val="1"/>
        <c:smooth val="0"/>
        <c:axId val="620249088"/>
        <c:axId val="620251832"/>
      </c:lineChart>
      <c:catAx>
        <c:axId val="620249088"/>
        <c:scaling>
          <c:logBase val="10"/>
          <c:orientation val="minMax"/>
        </c:scaling>
        <c:delete val="0"/>
        <c:axPos val="b"/>
        <c:majorGridlines>
          <c:spPr>
            <a:ln w="9525" cap="flat" cmpd="sng" algn="ctr">
              <a:solidFill>
                <a:schemeClr val="bg2">
                  <a:lumMod val="75000"/>
                </a:schemeClr>
              </a:solidFill>
              <a:round/>
            </a:ln>
            <a:effectLst/>
          </c:spPr>
        </c:majorGridlines>
        <c:minorGridlines>
          <c:spPr>
            <a:ln w="9525" cap="flat" cmpd="sng" algn="ctr">
              <a:solidFill>
                <a:schemeClr val="bg2">
                  <a:lumMod val="75000"/>
                </a:schemeClr>
              </a:solidFill>
              <a:prstDash val="dash"/>
              <a:round/>
            </a:ln>
            <a:effectLst/>
          </c:spPr>
        </c:minorGridlines>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0251832"/>
        <c:crossesAt val="0"/>
        <c:auto val="1"/>
        <c:lblAlgn val="ctr"/>
        <c:lblOffset val="100"/>
        <c:noMultiLvlLbl val="0"/>
      </c:catAx>
      <c:valAx>
        <c:axId val="620251832"/>
        <c:scaling>
          <c:logBase val="10"/>
          <c:orientation val="minMax"/>
          <c:max val="100"/>
        </c:scaling>
        <c:delete val="0"/>
        <c:axPos val="l"/>
        <c:majorGridlines>
          <c:spPr>
            <a:ln w="9525" cap="flat" cmpd="sng" algn="ctr">
              <a:solidFill>
                <a:schemeClr val="bg2">
                  <a:lumMod val="75000"/>
                </a:schemeClr>
              </a:solidFill>
              <a:prstDash val="dash"/>
              <a:round/>
            </a:ln>
            <a:effectLst/>
          </c:spPr>
        </c:majorGridlines>
        <c:minorGridlines>
          <c:spPr>
            <a:ln w="9525" cap="flat" cmpd="sng" algn="ctr">
              <a:solidFill>
                <a:schemeClr val="bg2">
                  <a:lumMod val="75000"/>
                </a:schemeClr>
              </a:solidFill>
              <a:prstDash val="dash"/>
              <a:round/>
            </a:ln>
            <a:effectLst/>
          </c:spPr>
        </c:min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000" b="0" i="0" baseline="0">
                    <a:solidFill>
                      <a:sysClr val="windowText" lastClr="000000"/>
                    </a:solidFill>
                    <a:effectLst/>
                  </a:rPr>
                  <a:t>Leakage Current, µA</a:t>
                </a:r>
              </a:p>
            </c:rich>
          </c:tx>
          <c:layout>
            <c:manualLayout>
              <c:xMode val="edge"/>
              <c:yMode val="edge"/>
              <c:x val="0"/>
              <c:y val="0.10343996062992128"/>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0249088"/>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2830075345061E-2"/>
          <c:y val="4.0672986997314982E-2"/>
          <c:w val="0.87673264256147088"/>
          <c:h val="0.8946360153256705"/>
        </c:manualLayout>
      </c:layout>
      <c:lineChart>
        <c:grouping val="standard"/>
        <c:varyColors val="0"/>
        <c:ser>
          <c:idx val="0"/>
          <c:order val="0"/>
          <c:tx>
            <c:strRef>
              <c:f>Data!$AW$73</c:f>
              <c:strCache>
                <c:ptCount val="1"/>
                <c:pt idx="0">
                  <c:v>min</c:v>
                </c:pt>
              </c:strCache>
            </c:strRef>
          </c:tx>
          <c:spPr>
            <a:ln w="28575" cap="rnd">
              <a:solidFill>
                <a:schemeClr val="tx1">
                  <a:lumMod val="75000"/>
                  <a:lumOff val="25000"/>
                </a:schemeClr>
              </a:solidFill>
              <a:round/>
            </a:ln>
            <a:effectLst/>
          </c:spPr>
          <c:marker>
            <c:symbol val="dash"/>
            <c:size val="7"/>
            <c:spPr>
              <a:solidFill>
                <a:srgbClr val="0070C0"/>
              </a:solidFill>
              <a:ln w="15875">
                <a:solidFill>
                  <a:srgbClr val="0070C0"/>
                </a:solidFill>
              </a:ln>
              <a:effectLst/>
            </c:spPr>
          </c:marker>
          <c:cat>
            <c:strRef>
              <c:f>Data!$AX$22:$BD$22</c:f>
              <c:strCache>
                <c:ptCount val="5"/>
                <c:pt idx="0">
                  <c:v>Post Mounting</c:v>
                </c:pt>
                <c:pt idx="1">
                  <c:v>240h</c:v>
                </c:pt>
                <c:pt idx="2">
                  <c:v>500h</c:v>
                </c:pt>
                <c:pt idx="3">
                  <c:v>1000h</c:v>
                </c:pt>
                <c:pt idx="4">
                  <c:v>2000h</c:v>
                </c:pt>
              </c:strCache>
            </c:strRef>
          </c:cat>
          <c:val>
            <c:numRef>
              <c:f>Data!$AX$73:$BD$73</c:f>
              <c:numCache>
                <c:formatCode>0.000</c:formatCode>
                <c:ptCount val="7"/>
                <c:pt idx="0">
                  <c:v>1.671</c:v>
                </c:pt>
                <c:pt idx="1">
                  <c:v>1.7629999999999999</c:v>
                </c:pt>
                <c:pt idx="2">
                  <c:v>1.7270000000000001</c:v>
                </c:pt>
                <c:pt idx="3">
                  <c:v>1.7589999999999999</c:v>
                </c:pt>
                <c:pt idx="4">
                  <c:v>1.7430000000000001</c:v>
                </c:pt>
              </c:numCache>
            </c:numRef>
          </c:val>
          <c:smooth val="0"/>
          <c:extLst>
            <c:ext xmlns:c16="http://schemas.microsoft.com/office/drawing/2014/chart" uri="{C3380CC4-5D6E-409C-BE32-E72D297353CC}">
              <c16:uniqueId val="{00000000-C470-48F4-9AF1-359947007755}"/>
            </c:ext>
          </c:extLst>
        </c:ser>
        <c:ser>
          <c:idx val="1"/>
          <c:order val="1"/>
          <c:tx>
            <c:strRef>
              <c:f>Data!$AW$74</c:f>
              <c:strCache>
                <c:ptCount val="1"/>
                <c:pt idx="0">
                  <c:v>avg</c:v>
                </c:pt>
              </c:strCache>
            </c:strRef>
          </c:tx>
          <c:spPr>
            <a:ln w="28575" cap="rnd">
              <a:solidFill>
                <a:schemeClr val="tx1">
                  <a:lumMod val="75000"/>
                  <a:lumOff val="25000"/>
                </a:schemeClr>
              </a:solidFill>
              <a:round/>
            </a:ln>
            <a:effectLst/>
          </c:spPr>
          <c:marker>
            <c:symbol val="circle"/>
            <c:size val="5"/>
            <c:spPr>
              <a:solidFill>
                <a:srgbClr val="0070C0"/>
              </a:solidFill>
              <a:ln w="15875">
                <a:solidFill>
                  <a:srgbClr val="0070C0"/>
                </a:solidFill>
              </a:ln>
              <a:effectLst/>
            </c:spPr>
          </c:marker>
          <c:cat>
            <c:strRef>
              <c:f>Data!$AX$22:$BD$22</c:f>
              <c:strCache>
                <c:ptCount val="5"/>
                <c:pt idx="0">
                  <c:v>Post Mounting</c:v>
                </c:pt>
                <c:pt idx="1">
                  <c:v>240h</c:v>
                </c:pt>
                <c:pt idx="2">
                  <c:v>500h</c:v>
                </c:pt>
                <c:pt idx="3">
                  <c:v>1000h</c:v>
                </c:pt>
                <c:pt idx="4">
                  <c:v>2000h</c:v>
                </c:pt>
              </c:strCache>
            </c:strRef>
          </c:cat>
          <c:val>
            <c:numRef>
              <c:f>Data!$AX$74:$BD$74</c:f>
              <c:numCache>
                <c:formatCode>0.000</c:formatCode>
                <c:ptCount val="7"/>
                <c:pt idx="0">
                  <c:v>1.7730799999999995</c:v>
                </c:pt>
                <c:pt idx="1">
                  <c:v>1.8668600000000004</c:v>
                </c:pt>
                <c:pt idx="2">
                  <c:v>1.8278000000000003</c:v>
                </c:pt>
                <c:pt idx="3">
                  <c:v>1.8562199999999998</c:v>
                </c:pt>
                <c:pt idx="4">
                  <c:v>1.8345999999999998</c:v>
                </c:pt>
              </c:numCache>
            </c:numRef>
          </c:val>
          <c:smooth val="0"/>
          <c:extLst>
            <c:ext xmlns:c16="http://schemas.microsoft.com/office/drawing/2014/chart" uri="{C3380CC4-5D6E-409C-BE32-E72D297353CC}">
              <c16:uniqueId val="{00000001-C470-48F4-9AF1-359947007755}"/>
            </c:ext>
          </c:extLst>
        </c:ser>
        <c:ser>
          <c:idx val="2"/>
          <c:order val="2"/>
          <c:tx>
            <c:strRef>
              <c:f>Data!$AW$75</c:f>
              <c:strCache>
                <c:ptCount val="1"/>
                <c:pt idx="0">
                  <c:v>max</c:v>
                </c:pt>
              </c:strCache>
            </c:strRef>
          </c:tx>
          <c:spPr>
            <a:ln w="28575" cap="rnd">
              <a:solidFill>
                <a:schemeClr val="tx1">
                  <a:lumMod val="75000"/>
                  <a:lumOff val="25000"/>
                </a:schemeClr>
              </a:solidFill>
              <a:round/>
            </a:ln>
            <a:effectLst/>
          </c:spPr>
          <c:marker>
            <c:symbol val="dash"/>
            <c:size val="7"/>
            <c:spPr>
              <a:solidFill>
                <a:srgbClr val="0070C0"/>
              </a:solidFill>
              <a:ln w="15875">
                <a:solidFill>
                  <a:srgbClr val="0070C0"/>
                </a:solidFill>
              </a:ln>
              <a:effectLst/>
            </c:spPr>
          </c:marker>
          <c:cat>
            <c:strRef>
              <c:f>Data!$AX$22:$BD$22</c:f>
              <c:strCache>
                <c:ptCount val="5"/>
                <c:pt idx="0">
                  <c:v>Post Mounting</c:v>
                </c:pt>
                <c:pt idx="1">
                  <c:v>240h</c:v>
                </c:pt>
                <c:pt idx="2">
                  <c:v>500h</c:v>
                </c:pt>
                <c:pt idx="3">
                  <c:v>1000h</c:v>
                </c:pt>
                <c:pt idx="4">
                  <c:v>2000h</c:v>
                </c:pt>
              </c:strCache>
            </c:strRef>
          </c:cat>
          <c:val>
            <c:numRef>
              <c:f>Data!$AX$75:$BD$75</c:f>
              <c:numCache>
                <c:formatCode>0.000</c:formatCode>
                <c:ptCount val="7"/>
                <c:pt idx="0">
                  <c:v>1.86</c:v>
                </c:pt>
                <c:pt idx="1">
                  <c:v>1.966</c:v>
                </c:pt>
                <c:pt idx="2">
                  <c:v>1.9339999999999999</c:v>
                </c:pt>
                <c:pt idx="3">
                  <c:v>1.9550000000000001</c:v>
                </c:pt>
                <c:pt idx="4">
                  <c:v>1.9339999999999999</c:v>
                </c:pt>
              </c:numCache>
            </c:numRef>
          </c:val>
          <c:smooth val="0"/>
          <c:extLst>
            <c:ext xmlns:c16="http://schemas.microsoft.com/office/drawing/2014/chart" uri="{C3380CC4-5D6E-409C-BE32-E72D297353CC}">
              <c16:uniqueId val="{00000002-C470-48F4-9AF1-359947007755}"/>
            </c:ext>
          </c:extLst>
        </c:ser>
        <c:dLbls>
          <c:showLegendKey val="0"/>
          <c:showVal val="0"/>
          <c:showCatName val="0"/>
          <c:showSerName val="0"/>
          <c:showPercent val="0"/>
          <c:showBubbleSize val="0"/>
        </c:dLbls>
        <c:hiLowLines>
          <c:spPr>
            <a:ln w="15875" cap="flat" cmpd="sng" algn="ctr">
              <a:solidFill>
                <a:srgbClr val="0070C0"/>
              </a:solidFill>
              <a:round/>
            </a:ln>
            <a:effectLst/>
          </c:spPr>
        </c:hiLowLines>
        <c:marker val="1"/>
        <c:smooth val="0"/>
        <c:axId val="620242424"/>
        <c:axId val="620243600"/>
      </c:lineChart>
      <c:catAx>
        <c:axId val="620242424"/>
        <c:scaling>
          <c:logBase val="10"/>
          <c:orientation val="minMax"/>
        </c:scaling>
        <c:delete val="0"/>
        <c:axPos val="b"/>
        <c:majorGridlines>
          <c:spPr>
            <a:ln w="9525" cap="flat" cmpd="sng" algn="ctr">
              <a:solidFill>
                <a:schemeClr val="bg2">
                  <a:lumMod val="75000"/>
                </a:schemeClr>
              </a:solidFill>
              <a:round/>
            </a:ln>
            <a:effectLst/>
          </c:spPr>
        </c:majorGridlines>
        <c:minorGridlines>
          <c:spPr>
            <a:ln w="9525" cap="flat" cmpd="sng" algn="ctr">
              <a:solidFill>
                <a:schemeClr val="bg2">
                  <a:lumMod val="75000"/>
                </a:schemeClr>
              </a:solidFill>
              <a:prstDash val="dash"/>
              <a:round/>
            </a:ln>
            <a:effectLst/>
          </c:spPr>
        </c:minorGridlines>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620243600"/>
        <c:crosses val="autoZero"/>
        <c:auto val="1"/>
        <c:lblAlgn val="ctr"/>
        <c:lblOffset val="100"/>
        <c:noMultiLvlLbl val="0"/>
      </c:catAx>
      <c:valAx>
        <c:axId val="620243600"/>
        <c:scaling>
          <c:orientation val="minMax"/>
          <c:max val="11"/>
          <c:min val="0"/>
        </c:scaling>
        <c:delete val="0"/>
        <c:axPos val="l"/>
        <c:majorGridlines>
          <c:spPr>
            <a:ln w="9525" cap="flat" cmpd="sng" algn="ctr">
              <a:solidFill>
                <a:schemeClr val="bg2">
                  <a:lumMod val="75000"/>
                </a:schemeClr>
              </a:solidFill>
              <a:prstDash val="solid"/>
              <a:round/>
            </a:ln>
            <a:effectLst/>
          </c:spPr>
        </c:majorGridlines>
        <c:minorGridlines>
          <c:spPr>
            <a:ln w="9525" cap="flat" cmpd="sng" algn="ctr">
              <a:solidFill>
                <a:schemeClr val="bg2">
                  <a:lumMod val="75000"/>
                </a:schemeClr>
              </a:solidFill>
              <a:prstDash val="dash"/>
              <a:round/>
            </a:ln>
            <a:effectLst/>
          </c:spPr>
        </c:min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bg2">
                        <a:lumMod val="10000"/>
                      </a:schemeClr>
                    </a:solidFill>
                    <a:latin typeface="+mn-lt"/>
                    <a:ea typeface="+mn-ea"/>
                    <a:cs typeface="+mn-cs"/>
                  </a:defRPr>
                </a:pPr>
                <a:r>
                  <a:rPr lang="en-US" sz="1000" b="0" i="0" baseline="0">
                    <a:effectLst/>
                  </a:rPr>
                  <a:t>ESR,mΩ</a:t>
                </a:r>
                <a:endParaRPr lang="en-US" sz="1000">
                  <a:effectLst/>
                </a:endParaRPr>
              </a:p>
            </c:rich>
          </c:tx>
          <c:layout>
            <c:manualLayout>
              <c:xMode val="edge"/>
              <c:yMode val="edge"/>
              <c:x val="3.5864907912152026E-3"/>
              <c:y val="0.31040409011373582"/>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bg2">
                      <a:lumMod val="10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20242424"/>
        <c:crosses val="autoZero"/>
        <c:crossBetween val="between"/>
        <c:majorUnit val="2"/>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97317021762426E-2"/>
          <c:y val="7.9519076021258753E-2"/>
          <c:w val="0.85618061838582282"/>
          <c:h val="0.79995038984884237"/>
        </c:manualLayout>
      </c:layout>
      <c:lineChart>
        <c:grouping val="standard"/>
        <c:varyColors val="0"/>
        <c:ser>
          <c:idx val="1"/>
          <c:order val="0"/>
          <c:tx>
            <c:strRef>
              <c:f>'Mechanical sequence'!$AA$3</c:f>
              <c:strCache>
                <c:ptCount val="1"/>
                <c:pt idx="0">
                  <c:v>2</c:v>
                </c:pt>
              </c:strCache>
            </c:strRef>
          </c:tx>
          <c:spPr>
            <a:ln w="28575" cap="rnd">
              <a:solidFill>
                <a:schemeClr val="accent2"/>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sequence'!$AB$3:$AF$3</c:f>
              <c:numCache>
                <c:formatCode>0.000</c:formatCode>
                <c:ptCount val="4"/>
                <c:pt idx="0">
                  <c:v>0.22900000000000001</c:v>
                </c:pt>
                <c:pt idx="1">
                  <c:v>0.24399999999999999</c:v>
                </c:pt>
                <c:pt idx="2">
                  <c:v>0.45800000000000002</c:v>
                </c:pt>
                <c:pt idx="3">
                  <c:v>0.5</c:v>
                </c:pt>
              </c:numCache>
              <c:extLst/>
            </c:numRef>
          </c:val>
          <c:smooth val="0"/>
          <c:extLst>
            <c:ext xmlns:c16="http://schemas.microsoft.com/office/drawing/2014/chart" uri="{C3380CC4-5D6E-409C-BE32-E72D297353CC}">
              <c16:uniqueId val="{00000001-409B-489E-98A8-B8522153C14C}"/>
            </c:ext>
          </c:extLst>
        </c:ser>
        <c:ser>
          <c:idx val="2"/>
          <c:order val="1"/>
          <c:tx>
            <c:strRef>
              <c:f>'Mechanical sequence'!$AA$4</c:f>
              <c:strCache>
                <c:ptCount val="1"/>
                <c:pt idx="0">
                  <c:v>3</c:v>
                </c:pt>
              </c:strCache>
            </c:strRef>
          </c:tx>
          <c:spPr>
            <a:ln w="28575" cap="rnd">
              <a:solidFill>
                <a:schemeClr val="accent3"/>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sequence'!$AB$4:$AF$4</c:f>
              <c:numCache>
                <c:formatCode>0.000</c:formatCode>
                <c:ptCount val="4"/>
                <c:pt idx="0">
                  <c:v>0.14899999999999999</c:v>
                </c:pt>
                <c:pt idx="1">
                  <c:v>0.14099999999999999</c:v>
                </c:pt>
                <c:pt idx="2">
                  <c:v>0.56999999999999995</c:v>
                </c:pt>
                <c:pt idx="3">
                  <c:v>0.60299999999999998</c:v>
                </c:pt>
              </c:numCache>
              <c:extLst/>
            </c:numRef>
          </c:val>
          <c:smooth val="0"/>
          <c:extLst>
            <c:ext xmlns:c16="http://schemas.microsoft.com/office/drawing/2014/chart" uri="{C3380CC4-5D6E-409C-BE32-E72D297353CC}">
              <c16:uniqueId val="{00000002-409B-489E-98A8-B8522153C14C}"/>
            </c:ext>
          </c:extLst>
        </c:ser>
        <c:ser>
          <c:idx val="3"/>
          <c:order val="2"/>
          <c:tx>
            <c:strRef>
              <c:f>'Mechanical sequence'!$AA$5</c:f>
              <c:strCache>
                <c:ptCount val="1"/>
                <c:pt idx="0">
                  <c:v>4</c:v>
                </c:pt>
              </c:strCache>
            </c:strRef>
          </c:tx>
          <c:spPr>
            <a:ln w="28575" cap="rnd">
              <a:solidFill>
                <a:schemeClr val="accent4"/>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sequence'!$AB$5:$AF$5</c:f>
              <c:numCache>
                <c:formatCode>0.000</c:formatCode>
                <c:ptCount val="4"/>
                <c:pt idx="0">
                  <c:v>0.29199999999999998</c:v>
                </c:pt>
                <c:pt idx="1">
                  <c:v>0.19400000000000001</c:v>
                </c:pt>
                <c:pt idx="2">
                  <c:v>0.307</c:v>
                </c:pt>
                <c:pt idx="3">
                  <c:v>0.55000000000000004</c:v>
                </c:pt>
              </c:numCache>
              <c:extLst/>
            </c:numRef>
          </c:val>
          <c:smooth val="0"/>
          <c:extLst>
            <c:ext xmlns:c16="http://schemas.microsoft.com/office/drawing/2014/chart" uri="{C3380CC4-5D6E-409C-BE32-E72D297353CC}">
              <c16:uniqueId val="{00000003-409B-489E-98A8-B8522153C14C}"/>
            </c:ext>
          </c:extLst>
        </c:ser>
        <c:ser>
          <c:idx val="4"/>
          <c:order val="3"/>
          <c:tx>
            <c:strRef>
              <c:f>'Mechanical sequence'!$AA$6</c:f>
              <c:strCache>
                <c:ptCount val="1"/>
                <c:pt idx="0">
                  <c:v>5</c:v>
                </c:pt>
              </c:strCache>
            </c:strRef>
          </c:tx>
          <c:spPr>
            <a:ln w="28575" cap="rnd">
              <a:solidFill>
                <a:schemeClr val="accent5"/>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sequence'!$AB$6:$AF$6</c:f>
              <c:numCache>
                <c:formatCode>0.000</c:formatCode>
                <c:ptCount val="4"/>
                <c:pt idx="0">
                  <c:v>0.25700000000000001</c:v>
                </c:pt>
                <c:pt idx="1">
                  <c:v>0.21099999999999999</c:v>
                </c:pt>
                <c:pt idx="2">
                  <c:v>0.34599999999999997</c:v>
                </c:pt>
                <c:pt idx="3">
                  <c:v>0.61299999999999999</c:v>
                </c:pt>
              </c:numCache>
              <c:extLst/>
            </c:numRef>
          </c:val>
          <c:smooth val="0"/>
          <c:extLst>
            <c:ext xmlns:c16="http://schemas.microsoft.com/office/drawing/2014/chart" uri="{C3380CC4-5D6E-409C-BE32-E72D297353CC}">
              <c16:uniqueId val="{00000004-409B-489E-98A8-B8522153C14C}"/>
            </c:ext>
          </c:extLst>
        </c:ser>
        <c:ser>
          <c:idx val="11"/>
          <c:order val="4"/>
          <c:tx>
            <c:strRef>
              <c:f>'Mechanical sequence'!$AA$7</c:f>
              <c:strCache>
                <c:ptCount val="1"/>
                <c:pt idx="0">
                  <c:v>6</c:v>
                </c:pt>
              </c:strCache>
            </c:strRef>
          </c:tx>
          <c:spPr>
            <a:ln w="28575" cap="rnd">
              <a:solidFill>
                <a:schemeClr val="accent6">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sequence'!$AB$7:$AF$7</c:f>
              <c:numCache>
                <c:formatCode>0.000</c:formatCode>
                <c:ptCount val="4"/>
                <c:pt idx="0">
                  <c:v>0.27700000000000002</c:v>
                </c:pt>
                <c:pt idx="1">
                  <c:v>0.26200000000000001</c:v>
                </c:pt>
                <c:pt idx="2">
                  <c:v>0.35</c:v>
                </c:pt>
                <c:pt idx="3">
                  <c:v>0.45600000000000002</c:v>
                </c:pt>
              </c:numCache>
              <c:extLst/>
            </c:numRef>
          </c:val>
          <c:smooth val="0"/>
          <c:extLst>
            <c:ext xmlns:c16="http://schemas.microsoft.com/office/drawing/2014/chart" uri="{C3380CC4-5D6E-409C-BE32-E72D297353CC}">
              <c16:uniqueId val="{00000005-409B-489E-98A8-B8522153C14C}"/>
            </c:ext>
          </c:extLst>
        </c:ser>
        <c:ser>
          <c:idx val="6"/>
          <c:order val="5"/>
          <c:tx>
            <c:strRef>
              <c:f>'Mechanical sequence'!$AA$8</c:f>
              <c:strCache>
                <c:ptCount val="1"/>
                <c:pt idx="0">
                  <c:v>7</c:v>
                </c:pt>
              </c:strCache>
            </c:strRef>
          </c:tx>
          <c:spPr>
            <a:ln w="28575" cap="rnd">
              <a:solidFill>
                <a:schemeClr val="accent1">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sequence'!$AB$8:$AF$8</c:f>
              <c:numCache>
                <c:formatCode>General</c:formatCode>
                <c:ptCount val="4"/>
              </c:numCache>
              <c:extLst/>
            </c:numRef>
          </c:val>
          <c:smooth val="0"/>
          <c:extLst>
            <c:ext xmlns:c16="http://schemas.microsoft.com/office/drawing/2014/chart" uri="{C3380CC4-5D6E-409C-BE32-E72D297353CC}">
              <c16:uniqueId val="{00000006-409B-489E-98A8-B8522153C14C}"/>
            </c:ext>
          </c:extLst>
        </c:ser>
        <c:ser>
          <c:idx val="7"/>
          <c:order val="6"/>
          <c:tx>
            <c:strRef>
              <c:f>'Mechanical sequence'!$AA$9</c:f>
              <c:strCache>
                <c:ptCount val="1"/>
                <c:pt idx="0">
                  <c:v>8</c:v>
                </c:pt>
              </c:strCache>
            </c:strRef>
          </c:tx>
          <c:spPr>
            <a:ln w="28575" cap="rnd">
              <a:solidFill>
                <a:schemeClr val="accent2">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sequence'!$AB$9:$AF$9</c:f>
              <c:numCache>
                <c:formatCode>General</c:formatCode>
                <c:ptCount val="4"/>
              </c:numCache>
              <c:extLst/>
            </c:numRef>
          </c:val>
          <c:smooth val="0"/>
          <c:extLst>
            <c:ext xmlns:c16="http://schemas.microsoft.com/office/drawing/2014/chart" uri="{C3380CC4-5D6E-409C-BE32-E72D297353CC}">
              <c16:uniqueId val="{00000007-409B-489E-98A8-B8522153C14C}"/>
            </c:ext>
          </c:extLst>
        </c:ser>
        <c:ser>
          <c:idx val="8"/>
          <c:order val="7"/>
          <c:tx>
            <c:strRef>
              <c:f>'Mechanical sequence'!$AA$10</c:f>
              <c:strCache>
                <c:ptCount val="1"/>
                <c:pt idx="0">
                  <c:v>9</c:v>
                </c:pt>
              </c:strCache>
            </c:strRef>
          </c:tx>
          <c:spPr>
            <a:ln w="28575" cap="rnd">
              <a:solidFill>
                <a:schemeClr val="accent3">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sequence'!$AB$10:$AF$10</c:f>
              <c:numCache>
                <c:formatCode>General</c:formatCode>
                <c:ptCount val="4"/>
              </c:numCache>
              <c:extLst/>
            </c:numRef>
          </c:val>
          <c:smooth val="0"/>
          <c:extLst>
            <c:ext xmlns:c16="http://schemas.microsoft.com/office/drawing/2014/chart" uri="{C3380CC4-5D6E-409C-BE32-E72D297353CC}">
              <c16:uniqueId val="{00000008-409B-489E-98A8-B8522153C14C}"/>
            </c:ext>
          </c:extLst>
        </c:ser>
        <c:ser>
          <c:idx val="9"/>
          <c:order val="8"/>
          <c:tx>
            <c:strRef>
              <c:f>'Mechanical sequence'!$AA$11</c:f>
              <c:strCache>
                <c:ptCount val="1"/>
                <c:pt idx="0">
                  <c:v>10</c:v>
                </c:pt>
              </c:strCache>
            </c:strRef>
          </c:tx>
          <c:spPr>
            <a:ln w="28575" cap="rnd">
              <a:solidFill>
                <a:schemeClr val="accent4">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sequence'!$AB$11:$AF$11</c:f>
              <c:numCache>
                <c:formatCode>General</c:formatCode>
                <c:ptCount val="4"/>
              </c:numCache>
              <c:extLst/>
            </c:numRef>
          </c:val>
          <c:smooth val="0"/>
          <c:extLst>
            <c:ext xmlns:c16="http://schemas.microsoft.com/office/drawing/2014/chart" uri="{C3380CC4-5D6E-409C-BE32-E72D297353CC}">
              <c16:uniqueId val="{00000009-409B-489E-98A8-B8522153C14C}"/>
            </c:ext>
          </c:extLst>
        </c:ser>
        <c:ser>
          <c:idx val="10"/>
          <c:order val="9"/>
          <c:tx>
            <c:strRef>
              <c:f>'Mechanical sequence'!$AA$12</c:f>
              <c:strCache>
                <c:ptCount val="1"/>
              </c:strCache>
            </c:strRef>
          </c:tx>
          <c:spPr>
            <a:ln w="28575" cap="rnd">
              <a:solidFill>
                <a:schemeClr val="accent5">
                  <a:lumMod val="60000"/>
                </a:schemeClr>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sequence'!$AB$12:$AF$12</c:f>
              <c:numCache>
                <c:formatCode>General</c:formatCode>
                <c:ptCount val="4"/>
              </c:numCache>
              <c:extLst/>
            </c:numRef>
          </c:val>
          <c:smooth val="0"/>
          <c:extLst>
            <c:ext xmlns:c16="http://schemas.microsoft.com/office/drawing/2014/chart" uri="{C3380CC4-5D6E-409C-BE32-E72D297353CC}">
              <c16:uniqueId val="{0000000A-409B-489E-98A8-B8522153C14C}"/>
            </c:ext>
          </c:extLst>
        </c:ser>
        <c:ser>
          <c:idx val="15"/>
          <c:order val="13"/>
          <c:tx>
            <c:strRef>
              <c:f>'Mechanical sequence'!$AA$23</c:f>
              <c:strCache>
                <c:ptCount val="1"/>
                <c:pt idx="0">
                  <c:v>LIMIT</c:v>
                </c:pt>
              </c:strCache>
            </c:strRef>
          </c:tx>
          <c:spPr>
            <a:ln w="28575" cap="rnd">
              <a:solidFill>
                <a:srgbClr val="FF0000"/>
              </a:solidFill>
              <a:round/>
            </a:ln>
            <a:effectLst/>
          </c:spPr>
          <c:marker>
            <c:symbol val="none"/>
          </c:marker>
          <c:cat>
            <c:strRef>
              <c:f>'Mechanical sequence'!$AB$1:$AF$1</c:f>
              <c:strCache>
                <c:ptCount val="4"/>
                <c:pt idx="0">
                  <c:v>Initial</c:v>
                </c:pt>
                <c:pt idx="1">
                  <c:v>Shock</c:v>
                </c:pt>
                <c:pt idx="2">
                  <c:v>Vibration</c:v>
                </c:pt>
                <c:pt idx="3">
                  <c:v>Random</c:v>
                </c:pt>
              </c:strCache>
              <c:extLst/>
            </c:strRef>
          </c:cat>
          <c:val>
            <c:numRef>
              <c:f>'Mechanical sequence'!$AB$23:$AF$23</c:f>
              <c:numCache>
                <c:formatCode>0.00</c:formatCode>
                <c:ptCount val="4"/>
                <c:pt idx="0">
                  <c:v>1</c:v>
                </c:pt>
                <c:pt idx="1">
                  <c:v>1</c:v>
                </c:pt>
                <c:pt idx="2">
                  <c:v>1.25</c:v>
                </c:pt>
                <c:pt idx="3">
                  <c:v>1.25</c:v>
                </c:pt>
              </c:numCache>
              <c:extLst/>
            </c:numRef>
          </c:val>
          <c:smooth val="0"/>
          <c:extLst>
            <c:ext xmlns:c16="http://schemas.microsoft.com/office/drawing/2014/chart" uri="{C3380CC4-5D6E-409C-BE32-E72D297353CC}">
              <c16:uniqueId val="{0000000B-409B-489E-98A8-B8522153C14C}"/>
            </c:ext>
          </c:extLst>
        </c:ser>
        <c:dLbls>
          <c:showLegendKey val="0"/>
          <c:showVal val="0"/>
          <c:showCatName val="0"/>
          <c:showSerName val="0"/>
          <c:showPercent val="0"/>
          <c:showBubbleSize val="0"/>
        </c:dLbls>
        <c:smooth val="0"/>
        <c:axId val="748394080"/>
        <c:axId val="748396432"/>
        <c:extLst>
          <c:ext xmlns:c15="http://schemas.microsoft.com/office/drawing/2012/chart" uri="{02D57815-91ED-43cb-92C2-25804820EDAC}">
            <c15:filteredLineSeries>
              <c15:ser>
                <c:idx val="12"/>
                <c:order val="10"/>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c:ext uri="{02D57815-91ED-43cb-92C2-25804820EDAC}">
                        <c15:formulaRef>
                          <c15:sqref>'Mechanical sequence'!$AB$1:$AF$1</c15:sqref>
                        </c15:formulaRef>
                      </c:ext>
                    </c:extLst>
                    <c:strCache>
                      <c:ptCount val="4"/>
                      <c:pt idx="0">
                        <c:v>Initial</c:v>
                      </c:pt>
                      <c:pt idx="1">
                        <c:v>Shock</c:v>
                      </c:pt>
                      <c:pt idx="2">
                        <c:v>Vibration</c:v>
                      </c:pt>
                      <c:pt idx="3">
                        <c:v>Random</c:v>
                      </c:pt>
                    </c:strCache>
                  </c:strRef>
                </c:cat>
                <c:val>
                  <c:numRef>
                    <c:extLst>
                      <c:ext uri="{02D57815-91ED-43cb-92C2-25804820EDAC}">
                        <c15:formulaRef>
                          <c15:sqref>'Mechanical sequence'!$AB$14:$AF$14</c15:sqref>
                        </c15:formulaRef>
                      </c:ext>
                    </c:extLst>
                    <c:numCache>
                      <c:formatCode>General</c:formatCode>
                      <c:ptCount val="4"/>
                    </c:numCache>
                  </c:numRef>
                </c:val>
                <c:smooth val="0"/>
                <c:extLst>
                  <c:ext xmlns:c16="http://schemas.microsoft.com/office/drawing/2014/chart" uri="{C3380CC4-5D6E-409C-BE32-E72D297353CC}">
                    <c16:uniqueId val="{0000000C-409B-489E-98A8-B8522153C14C}"/>
                  </c:ext>
                </c:extLst>
              </c15:ser>
            </c15:filteredLineSeries>
            <c15:filteredLineSeries>
              <c15:ser>
                <c:idx val="13"/>
                <c:order val="11"/>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'Mechanical sequence'!$AB$1:$AF$1</c15:sqref>
                        </c15:formulaRef>
                      </c:ext>
                    </c:extLst>
                    <c:strCache>
                      <c:ptCount val="4"/>
                      <c:pt idx="0">
                        <c:v>Initial</c:v>
                      </c:pt>
                      <c:pt idx="1">
                        <c:v>Shock</c:v>
                      </c:pt>
                      <c:pt idx="2">
                        <c:v>Vibration</c:v>
                      </c:pt>
                      <c:pt idx="3">
                        <c:v>Random</c:v>
                      </c:pt>
                    </c:strCache>
                  </c:strRef>
                </c:cat>
                <c:val>
                  <c:numRef>
                    <c:extLst xmlns:c15="http://schemas.microsoft.com/office/drawing/2012/chart">
                      <c:ext xmlns:c15="http://schemas.microsoft.com/office/drawing/2012/chart" uri="{02D57815-91ED-43cb-92C2-25804820EDAC}">
                        <c15:formulaRef>
                          <c15:sqref>'Mechanical sequence'!$AB$15:$AF$15</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D-409B-489E-98A8-B8522153C14C}"/>
                  </c:ext>
                </c:extLst>
              </c15:ser>
            </c15:filteredLineSeries>
            <c15:filteredLineSeries>
              <c15:ser>
                <c:idx val="14"/>
                <c:order val="12"/>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'Mechanical sequence'!$AB$1:$AF$1</c15:sqref>
                        </c15:formulaRef>
                      </c:ext>
                    </c:extLst>
                    <c:strCache>
                      <c:ptCount val="4"/>
                      <c:pt idx="0">
                        <c:v>Initial</c:v>
                      </c:pt>
                      <c:pt idx="1">
                        <c:v>Shock</c:v>
                      </c:pt>
                      <c:pt idx="2">
                        <c:v>Vibration</c:v>
                      </c:pt>
                      <c:pt idx="3">
                        <c:v>Random</c:v>
                      </c:pt>
                    </c:strCache>
                  </c:strRef>
                </c:cat>
                <c:val>
                  <c:numRef>
                    <c:extLst xmlns:c15="http://schemas.microsoft.com/office/drawing/2012/chart">
                      <c:ext xmlns:c15="http://schemas.microsoft.com/office/drawing/2012/chart" uri="{02D57815-91ED-43cb-92C2-25804820EDAC}">
                        <c15:formulaRef>
                          <c15:sqref>'Mechanical sequence'!$AB$16:$AF$16</c15:sqref>
                        </c15:formulaRef>
                      </c:ext>
                    </c:extLst>
                    <c:numCache>
                      <c:formatCode>General</c:formatCode>
                      <c:ptCount val="4"/>
                    </c:numCache>
                  </c:numRef>
                </c:val>
                <c:smooth val="0"/>
                <c:extLst xmlns:c15="http://schemas.microsoft.com/office/drawing/2012/chart">
                  <c:ext xmlns:c16="http://schemas.microsoft.com/office/drawing/2014/chart" uri="{C3380CC4-5D6E-409C-BE32-E72D297353CC}">
                    <c16:uniqueId val="{0000000E-409B-489E-98A8-B8522153C14C}"/>
                  </c:ext>
                </c:extLst>
              </c15:ser>
            </c15:filteredLineSeries>
          </c:ext>
        </c:extLst>
      </c:lineChart>
      <c:catAx>
        <c:axId val="748394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8396432"/>
        <c:crossesAt val="0.1"/>
        <c:auto val="1"/>
        <c:lblAlgn val="ctr"/>
        <c:lblOffset val="100"/>
        <c:tickLblSkip val="1"/>
        <c:tickMarkSkip val="1"/>
        <c:noMultiLvlLbl val="0"/>
      </c:catAx>
      <c:valAx>
        <c:axId val="748396432"/>
        <c:scaling>
          <c:logBase val="10"/>
          <c:orientation val="minMax"/>
          <c:max val="100"/>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400" dirty="0"/>
                  <a:t>DCL, µA 300 sec</a:t>
                </a:r>
              </a:p>
            </c:rich>
          </c:tx>
          <c:layout>
            <c:manualLayout>
              <c:xMode val="edge"/>
              <c:yMode val="edge"/>
              <c:x val="0"/>
              <c:y val="0.3146911778600691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out"/>
        <c:tickLblPos val="nextTo"/>
        <c:spPr>
          <a:noFill/>
          <a:ln>
            <a:solidFill>
              <a:srgbClr val="000000"/>
            </a:solid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839408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7119427284341"/>
          <c:y val="8.2490895844173379E-2"/>
          <c:w val="0.82605386979066642"/>
          <c:h val="0.80666771754751665"/>
        </c:manualLayout>
      </c:layout>
      <c:lineChart>
        <c:grouping val="standard"/>
        <c:varyColors val="0"/>
        <c:ser>
          <c:idx val="1"/>
          <c:order val="0"/>
          <c:tx>
            <c:strRef>
              <c:f>'Mechanical sequence'!$AG$3</c:f>
              <c:strCache>
                <c:ptCount val="1"/>
                <c:pt idx="0">
                  <c:v>2</c:v>
                </c:pt>
              </c:strCache>
            </c:strRef>
          </c:tx>
          <c:spPr>
            <a:ln w="28575" cap="rnd">
              <a:solidFill>
                <a:schemeClr val="accent2"/>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sequence'!$AH$3:$AL$3</c:f>
              <c:numCache>
                <c:formatCode>0.000</c:formatCode>
                <c:ptCount val="4"/>
                <c:pt idx="0">
                  <c:v>72.81</c:v>
                </c:pt>
                <c:pt idx="1">
                  <c:v>72.787999999999997</c:v>
                </c:pt>
                <c:pt idx="2">
                  <c:v>72.52</c:v>
                </c:pt>
                <c:pt idx="3">
                  <c:v>72.765000000000001</c:v>
                </c:pt>
              </c:numCache>
              <c:extLst/>
            </c:numRef>
          </c:val>
          <c:smooth val="0"/>
          <c:extLst>
            <c:ext xmlns:c16="http://schemas.microsoft.com/office/drawing/2014/chart" uri="{C3380CC4-5D6E-409C-BE32-E72D297353CC}">
              <c16:uniqueId val="{00000001-05CA-4D6D-9948-4959DBB8AB31}"/>
            </c:ext>
          </c:extLst>
        </c:ser>
        <c:ser>
          <c:idx val="2"/>
          <c:order val="1"/>
          <c:tx>
            <c:strRef>
              <c:f>'Mechanical sequence'!$AG$4</c:f>
              <c:strCache>
                <c:ptCount val="1"/>
                <c:pt idx="0">
                  <c:v>3</c:v>
                </c:pt>
              </c:strCache>
            </c:strRef>
          </c:tx>
          <c:spPr>
            <a:ln w="28575" cap="rnd">
              <a:solidFill>
                <a:schemeClr val="accent3"/>
              </a:solidFill>
              <a:round/>
            </a:ln>
            <a:effectLst/>
          </c:spPr>
          <c:marker>
            <c:symbol val="none"/>
          </c:marker>
          <c:dPt>
            <c:idx val="3"/>
            <c:marker>
              <c:symbol val="none"/>
            </c:marker>
            <c:bubble3D val="0"/>
            <c:extLst>
              <c:ext xmlns:c16="http://schemas.microsoft.com/office/drawing/2014/chart" uri="{C3380CC4-5D6E-409C-BE32-E72D297353CC}">
                <c16:uniqueId val="{00000002-05CA-4D6D-9948-4959DBB8AB31}"/>
              </c:ext>
            </c:extLst>
          </c:dPt>
          <c:cat>
            <c:strRef>
              <c:f>'Mechanical sequence'!$AH$1:$AL$1</c:f>
              <c:strCache>
                <c:ptCount val="4"/>
                <c:pt idx="0">
                  <c:v>Initial</c:v>
                </c:pt>
                <c:pt idx="1">
                  <c:v>Shock</c:v>
                </c:pt>
                <c:pt idx="2">
                  <c:v>Vibration</c:v>
                </c:pt>
                <c:pt idx="3">
                  <c:v>Random</c:v>
                </c:pt>
              </c:strCache>
              <c:extLst/>
            </c:strRef>
          </c:cat>
          <c:val>
            <c:numRef>
              <c:f>'Mechanical sequence'!$AH$4:$AL$4</c:f>
              <c:numCache>
                <c:formatCode>0.000</c:formatCode>
                <c:ptCount val="4"/>
                <c:pt idx="0">
                  <c:v>71.671999999999997</c:v>
                </c:pt>
                <c:pt idx="1">
                  <c:v>71.668999999999997</c:v>
                </c:pt>
                <c:pt idx="2">
                  <c:v>71.331999999999994</c:v>
                </c:pt>
                <c:pt idx="3">
                  <c:v>71.578000000000003</c:v>
                </c:pt>
              </c:numCache>
              <c:extLst/>
            </c:numRef>
          </c:val>
          <c:smooth val="0"/>
          <c:extLst>
            <c:ext xmlns:c16="http://schemas.microsoft.com/office/drawing/2014/chart" uri="{C3380CC4-5D6E-409C-BE32-E72D297353CC}">
              <c16:uniqueId val="{00000003-05CA-4D6D-9948-4959DBB8AB31}"/>
            </c:ext>
          </c:extLst>
        </c:ser>
        <c:ser>
          <c:idx val="3"/>
          <c:order val="2"/>
          <c:tx>
            <c:strRef>
              <c:f>'Mechanical sequence'!$AG$5</c:f>
              <c:strCache>
                <c:ptCount val="1"/>
                <c:pt idx="0">
                  <c:v>4</c:v>
                </c:pt>
              </c:strCache>
            </c:strRef>
          </c:tx>
          <c:spPr>
            <a:ln w="28575" cap="rnd">
              <a:solidFill>
                <a:schemeClr val="accent4"/>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sequence'!$AH$5:$AL$5</c:f>
              <c:numCache>
                <c:formatCode>0.000</c:formatCode>
                <c:ptCount val="4"/>
                <c:pt idx="0">
                  <c:v>72.042000000000002</c:v>
                </c:pt>
                <c:pt idx="1">
                  <c:v>72.015000000000001</c:v>
                </c:pt>
                <c:pt idx="2">
                  <c:v>71.855000000000004</c:v>
                </c:pt>
                <c:pt idx="3">
                  <c:v>71.938999999999993</c:v>
                </c:pt>
              </c:numCache>
              <c:extLst/>
            </c:numRef>
          </c:val>
          <c:smooth val="0"/>
          <c:extLst>
            <c:ext xmlns:c16="http://schemas.microsoft.com/office/drawing/2014/chart" uri="{C3380CC4-5D6E-409C-BE32-E72D297353CC}">
              <c16:uniqueId val="{00000004-05CA-4D6D-9948-4959DBB8AB31}"/>
            </c:ext>
          </c:extLst>
        </c:ser>
        <c:ser>
          <c:idx val="4"/>
          <c:order val="3"/>
          <c:tx>
            <c:strRef>
              <c:f>'Mechanical sequence'!$AG$6</c:f>
              <c:strCache>
                <c:ptCount val="1"/>
                <c:pt idx="0">
                  <c:v>5</c:v>
                </c:pt>
              </c:strCache>
            </c:strRef>
          </c:tx>
          <c:spPr>
            <a:ln w="28575" cap="rnd">
              <a:solidFill>
                <a:schemeClr val="accent5"/>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sequence'!$AH$6:$AL$6</c:f>
              <c:numCache>
                <c:formatCode>0.000</c:formatCode>
                <c:ptCount val="4"/>
                <c:pt idx="0">
                  <c:v>72.501000000000005</c:v>
                </c:pt>
                <c:pt idx="1">
                  <c:v>72.492999999999995</c:v>
                </c:pt>
                <c:pt idx="2">
                  <c:v>72.27</c:v>
                </c:pt>
                <c:pt idx="3">
                  <c:v>72.319999999999993</c:v>
                </c:pt>
              </c:numCache>
              <c:extLst/>
            </c:numRef>
          </c:val>
          <c:smooth val="0"/>
          <c:extLst>
            <c:ext xmlns:c16="http://schemas.microsoft.com/office/drawing/2014/chart" uri="{C3380CC4-5D6E-409C-BE32-E72D297353CC}">
              <c16:uniqueId val="{00000005-05CA-4D6D-9948-4959DBB8AB31}"/>
            </c:ext>
          </c:extLst>
        </c:ser>
        <c:ser>
          <c:idx val="11"/>
          <c:order val="4"/>
          <c:tx>
            <c:strRef>
              <c:f>'Mechanical sequence'!$AG$7</c:f>
              <c:strCache>
                <c:ptCount val="1"/>
                <c:pt idx="0">
                  <c:v>6</c:v>
                </c:pt>
              </c:strCache>
            </c:strRef>
          </c:tx>
          <c:spPr>
            <a:ln w="28575" cap="rnd">
              <a:solidFill>
                <a:schemeClr val="accent6">
                  <a:lumMod val="60000"/>
                </a:schemeClr>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sequence'!$AH$7:$AL$7</c:f>
              <c:numCache>
                <c:formatCode>0.000</c:formatCode>
                <c:ptCount val="4"/>
                <c:pt idx="0">
                  <c:v>72.81</c:v>
                </c:pt>
                <c:pt idx="1">
                  <c:v>72.793999999999997</c:v>
                </c:pt>
                <c:pt idx="2">
                  <c:v>72.7</c:v>
                </c:pt>
                <c:pt idx="3">
                  <c:v>72.72</c:v>
                </c:pt>
              </c:numCache>
              <c:extLst/>
            </c:numRef>
          </c:val>
          <c:smooth val="0"/>
          <c:extLst>
            <c:ext xmlns:c16="http://schemas.microsoft.com/office/drawing/2014/chart" uri="{C3380CC4-5D6E-409C-BE32-E72D297353CC}">
              <c16:uniqueId val="{00000006-05CA-4D6D-9948-4959DBB8AB31}"/>
            </c:ext>
          </c:extLst>
        </c:ser>
        <c:ser>
          <c:idx val="6"/>
          <c:order val="5"/>
          <c:tx>
            <c:strRef>
              <c:f>'Mechanical sequence'!$AG$8</c:f>
              <c:strCache>
                <c:ptCount val="1"/>
                <c:pt idx="0">
                  <c:v>7</c:v>
                </c:pt>
              </c:strCache>
            </c:strRef>
          </c:tx>
          <c:spPr>
            <a:ln w="28575" cap="rnd">
              <a:solidFill>
                <a:schemeClr val="accent1">
                  <a:lumMod val="60000"/>
                </a:schemeClr>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sequence'!$AH$8:$AL$8</c:f>
              <c:numCache>
                <c:formatCode>General</c:formatCode>
                <c:ptCount val="4"/>
              </c:numCache>
              <c:extLst/>
            </c:numRef>
          </c:val>
          <c:smooth val="0"/>
          <c:extLst>
            <c:ext xmlns:c16="http://schemas.microsoft.com/office/drawing/2014/chart" uri="{C3380CC4-5D6E-409C-BE32-E72D297353CC}">
              <c16:uniqueId val="{00000007-05CA-4D6D-9948-4959DBB8AB31}"/>
            </c:ext>
          </c:extLst>
        </c:ser>
        <c:ser>
          <c:idx val="7"/>
          <c:order val="6"/>
          <c:tx>
            <c:strRef>
              <c:f>'Mechanical sequence'!$AG$9</c:f>
              <c:strCache>
                <c:ptCount val="1"/>
                <c:pt idx="0">
                  <c:v>8</c:v>
                </c:pt>
              </c:strCache>
            </c:strRef>
          </c:tx>
          <c:spPr>
            <a:ln w="28575" cap="rnd">
              <a:solidFill>
                <a:schemeClr val="accent2">
                  <a:lumMod val="60000"/>
                </a:schemeClr>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sequence'!$AH$9:$AL$9</c:f>
              <c:numCache>
                <c:formatCode>General</c:formatCode>
                <c:ptCount val="4"/>
              </c:numCache>
              <c:extLst/>
            </c:numRef>
          </c:val>
          <c:smooth val="0"/>
          <c:extLst>
            <c:ext xmlns:c16="http://schemas.microsoft.com/office/drawing/2014/chart" uri="{C3380CC4-5D6E-409C-BE32-E72D297353CC}">
              <c16:uniqueId val="{00000008-05CA-4D6D-9948-4959DBB8AB31}"/>
            </c:ext>
          </c:extLst>
        </c:ser>
        <c:ser>
          <c:idx val="8"/>
          <c:order val="7"/>
          <c:tx>
            <c:strRef>
              <c:f>'Mechanical sequence'!$AG$10</c:f>
              <c:strCache>
                <c:ptCount val="1"/>
                <c:pt idx="0">
                  <c:v>9</c:v>
                </c:pt>
              </c:strCache>
            </c:strRef>
          </c:tx>
          <c:spPr>
            <a:ln w="28575" cap="rnd">
              <a:solidFill>
                <a:schemeClr val="accent3">
                  <a:lumMod val="60000"/>
                </a:schemeClr>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sequence'!$AH$10:$AL$10</c:f>
              <c:numCache>
                <c:formatCode>General</c:formatCode>
                <c:ptCount val="4"/>
              </c:numCache>
              <c:extLst/>
            </c:numRef>
          </c:val>
          <c:smooth val="0"/>
          <c:extLst>
            <c:ext xmlns:c16="http://schemas.microsoft.com/office/drawing/2014/chart" uri="{C3380CC4-5D6E-409C-BE32-E72D297353CC}">
              <c16:uniqueId val="{00000009-05CA-4D6D-9948-4959DBB8AB31}"/>
            </c:ext>
          </c:extLst>
        </c:ser>
        <c:ser>
          <c:idx val="9"/>
          <c:order val="8"/>
          <c:tx>
            <c:strRef>
              <c:f>'Mechanical sequence'!$AG$11</c:f>
              <c:strCache>
                <c:ptCount val="1"/>
                <c:pt idx="0">
                  <c:v>10</c:v>
                </c:pt>
              </c:strCache>
            </c:strRef>
          </c:tx>
          <c:spPr>
            <a:ln w="28575" cap="rnd">
              <a:solidFill>
                <a:schemeClr val="accent4">
                  <a:lumMod val="60000"/>
                </a:schemeClr>
              </a:solidFill>
              <a:round/>
            </a:ln>
            <a:effectLst/>
          </c:spPr>
          <c:marker>
            <c:symbol val="none"/>
          </c:marker>
          <c:cat>
            <c:strRef>
              <c:f>'Mechanical sequence'!$AH$1:$AL$1</c:f>
              <c:strCache>
                <c:ptCount val="4"/>
                <c:pt idx="0">
                  <c:v>Initial</c:v>
                </c:pt>
                <c:pt idx="1">
                  <c:v>Shock</c:v>
                </c:pt>
                <c:pt idx="2">
                  <c:v>Vibration</c:v>
                </c:pt>
                <c:pt idx="3">
                  <c:v>Random</c:v>
                </c:pt>
              </c:strCache>
              <c:extLst/>
            </c:strRef>
          </c:cat>
          <c:val>
            <c:numRef>
              <c:f>'Mechanical sequence'!$AH$11:$AL$11</c:f>
              <c:numCache>
                <c:formatCode>General</c:formatCode>
                <c:ptCount val="4"/>
              </c:numCache>
              <c:extLst/>
            </c:numRef>
          </c:val>
          <c:smooth val="0"/>
          <c:extLst>
            <c:ext xmlns:c16="http://schemas.microsoft.com/office/drawing/2014/chart" uri="{C3380CC4-5D6E-409C-BE32-E72D297353CC}">
              <c16:uniqueId val="{0000000A-05CA-4D6D-9948-4959DBB8AB31}"/>
            </c:ext>
          </c:extLst>
        </c:ser>
        <c:ser>
          <c:idx val="15"/>
          <c:order val="9"/>
          <c:tx>
            <c:strRef>
              <c:f>'Mechanical sequence'!$AG$23</c:f>
              <c:strCache>
                <c:ptCount val="1"/>
                <c:pt idx="0">
                  <c:v>LIMIT MIN</c:v>
                </c:pt>
              </c:strCache>
            </c:strRef>
          </c:tx>
          <c:spPr>
            <a:ln w="28575" cap="rnd">
              <a:noFill/>
              <a:round/>
            </a:ln>
            <a:effectLst/>
          </c:spPr>
          <c:marker>
            <c:symbol val="dash"/>
            <c:size val="15"/>
            <c:spPr>
              <a:solidFill>
                <a:srgbClr val="FF0000"/>
              </a:solidFill>
              <a:ln w="9525">
                <a:solidFill>
                  <a:srgbClr val="FF0000"/>
                </a:solidFill>
              </a:ln>
              <a:effectLst/>
            </c:spPr>
          </c:marker>
          <c:cat>
            <c:strRef>
              <c:f>'Mechanical sequence'!$AH$1:$AL$1</c:f>
              <c:strCache>
                <c:ptCount val="4"/>
                <c:pt idx="0">
                  <c:v>Initial</c:v>
                </c:pt>
                <c:pt idx="1">
                  <c:v>Shock</c:v>
                </c:pt>
                <c:pt idx="2">
                  <c:v>Vibration</c:v>
                </c:pt>
                <c:pt idx="3">
                  <c:v>Random</c:v>
                </c:pt>
              </c:strCache>
              <c:extLst/>
            </c:strRef>
          </c:cat>
          <c:val>
            <c:numRef>
              <c:f>'Mechanical sequence'!$AH$23:$AL$23</c:f>
              <c:numCache>
                <c:formatCode>0</c:formatCode>
                <c:ptCount val="4"/>
                <c:pt idx="0">
                  <c:v>54.400000000000006</c:v>
                </c:pt>
                <c:pt idx="1">
                  <c:v>54.400000000000006</c:v>
                </c:pt>
                <c:pt idx="2">
                  <c:v>54.400000000000006</c:v>
                </c:pt>
                <c:pt idx="3">
                  <c:v>54.400000000000006</c:v>
                </c:pt>
              </c:numCache>
              <c:extLst/>
            </c:numRef>
          </c:val>
          <c:smooth val="0"/>
          <c:extLst>
            <c:ext xmlns:c16="http://schemas.microsoft.com/office/drawing/2014/chart" uri="{C3380CC4-5D6E-409C-BE32-E72D297353CC}">
              <c16:uniqueId val="{0000000B-05CA-4D6D-9948-4959DBB8AB31}"/>
            </c:ext>
          </c:extLst>
        </c:ser>
        <c:ser>
          <c:idx val="16"/>
          <c:order val="10"/>
          <c:tx>
            <c:strRef>
              <c:f>'Mechanical sequence'!$AG$24</c:f>
              <c:strCache>
                <c:ptCount val="1"/>
                <c:pt idx="0">
                  <c:v>LIMIT MAX</c:v>
                </c:pt>
              </c:strCache>
            </c:strRef>
          </c:tx>
          <c:spPr>
            <a:ln w="28575" cap="rnd">
              <a:noFill/>
              <a:round/>
            </a:ln>
            <a:effectLst/>
          </c:spPr>
          <c:marker>
            <c:symbol val="dash"/>
            <c:size val="15"/>
            <c:spPr>
              <a:solidFill>
                <a:srgbClr val="FF0000"/>
              </a:solidFill>
              <a:ln w="9525">
                <a:solidFill>
                  <a:srgbClr val="FF0000"/>
                </a:solidFill>
              </a:ln>
              <a:effectLst/>
            </c:spPr>
          </c:marker>
          <c:cat>
            <c:strRef>
              <c:f>'Mechanical sequence'!$AH$1:$AL$1</c:f>
              <c:strCache>
                <c:ptCount val="4"/>
                <c:pt idx="0">
                  <c:v>Initial</c:v>
                </c:pt>
                <c:pt idx="1">
                  <c:v>Shock</c:v>
                </c:pt>
                <c:pt idx="2">
                  <c:v>Vibration</c:v>
                </c:pt>
                <c:pt idx="3">
                  <c:v>Random</c:v>
                </c:pt>
              </c:strCache>
              <c:extLst/>
            </c:strRef>
          </c:cat>
          <c:val>
            <c:numRef>
              <c:f>'Mechanical sequence'!$AH$24:$AL$24</c:f>
              <c:numCache>
                <c:formatCode>0</c:formatCode>
                <c:ptCount val="4"/>
                <c:pt idx="0">
                  <c:v>81.599999999999994</c:v>
                </c:pt>
                <c:pt idx="1">
                  <c:v>81.599999999999994</c:v>
                </c:pt>
                <c:pt idx="2">
                  <c:v>81.599999999999994</c:v>
                </c:pt>
                <c:pt idx="3">
                  <c:v>81.599999999999994</c:v>
                </c:pt>
              </c:numCache>
              <c:extLst/>
            </c:numRef>
          </c:val>
          <c:smooth val="0"/>
          <c:extLst>
            <c:ext xmlns:c16="http://schemas.microsoft.com/office/drawing/2014/chart" uri="{C3380CC4-5D6E-409C-BE32-E72D297353CC}">
              <c16:uniqueId val="{0000000C-05CA-4D6D-9948-4959DBB8AB31}"/>
            </c:ext>
          </c:extLst>
        </c:ser>
        <c:dLbls>
          <c:showLegendKey val="0"/>
          <c:showVal val="0"/>
          <c:showCatName val="0"/>
          <c:showSerName val="0"/>
          <c:showPercent val="0"/>
          <c:showBubbleSize val="0"/>
        </c:dLbls>
        <c:smooth val="0"/>
        <c:axId val="748392904"/>
        <c:axId val="748396824"/>
        <c:extLst/>
      </c:lineChart>
      <c:catAx>
        <c:axId val="748392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8396824"/>
        <c:crosses val="autoZero"/>
        <c:auto val="1"/>
        <c:lblAlgn val="ctr"/>
        <c:lblOffset val="100"/>
        <c:noMultiLvlLbl val="0"/>
      </c:catAx>
      <c:valAx>
        <c:axId val="748396824"/>
        <c:scaling>
          <c:orientation val="minMax"/>
          <c:max val="85"/>
          <c:min val="5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400" dirty="0"/>
                  <a:t>CAP, µF</a:t>
                </a:r>
              </a:p>
            </c:rich>
          </c:tx>
          <c:layout>
            <c:manualLayout>
              <c:xMode val="edge"/>
              <c:yMode val="edge"/>
              <c:x val="1.8487268697852839E-2"/>
              <c:y val="0.3720380157959706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839290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2685701521355"/>
          <c:y val="8.6758184303172045E-2"/>
          <c:w val="0.84274513558145658"/>
          <c:h val="0.80545556805399321"/>
        </c:manualLayout>
      </c:layout>
      <c:lineChart>
        <c:grouping val="standard"/>
        <c:varyColors val="0"/>
        <c:ser>
          <c:idx val="0"/>
          <c:order val="0"/>
          <c:tx>
            <c:strRef>
              <c:f>'Mechanical sequence'!$AM$2</c:f>
              <c:strCache>
                <c:ptCount val="1"/>
                <c:pt idx="0">
                  <c:v>1</c:v>
                </c:pt>
              </c:strCache>
            </c:strRef>
          </c:tx>
          <c:spPr>
            <a:ln w="22225" cap="rnd">
              <a:solidFill>
                <a:schemeClr val="accent1"/>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sequence'!$AN$2:$AR$2</c:f>
              <c:numCache>
                <c:formatCode>0.00</c:formatCode>
                <c:ptCount val="4"/>
                <c:pt idx="0">
                  <c:v>0</c:v>
                </c:pt>
                <c:pt idx="1">
                  <c:v>-2.0323550930819403E-2</c:v>
                </c:pt>
                <c:pt idx="2">
                  <c:v>-8.6713817304816629E-2</c:v>
                </c:pt>
                <c:pt idx="3">
                  <c:v>-7.316478335094985E-2</c:v>
                </c:pt>
              </c:numCache>
              <c:extLst/>
            </c:numRef>
          </c:val>
          <c:smooth val="0"/>
          <c:extLst>
            <c:ext xmlns:c16="http://schemas.microsoft.com/office/drawing/2014/chart" uri="{C3380CC4-5D6E-409C-BE32-E72D297353CC}">
              <c16:uniqueId val="{00000000-FBBC-44A0-A2FB-1D5CC73F7DBF}"/>
            </c:ext>
          </c:extLst>
        </c:ser>
        <c:ser>
          <c:idx val="1"/>
          <c:order val="1"/>
          <c:tx>
            <c:strRef>
              <c:f>'Mechanical sequence'!$AM$3</c:f>
              <c:strCache>
                <c:ptCount val="1"/>
                <c:pt idx="0">
                  <c:v>2</c:v>
                </c:pt>
              </c:strCache>
            </c:strRef>
          </c:tx>
          <c:spPr>
            <a:ln w="22225" cap="rnd">
              <a:solidFill>
                <a:schemeClr val="accent2"/>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sequence'!$AN$3:$AR$3</c:f>
              <c:numCache>
                <c:formatCode>0.00</c:formatCode>
                <c:ptCount val="4"/>
                <c:pt idx="0">
                  <c:v>0</c:v>
                </c:pt>
                <c:pt idx="1">
                  <c:v>-3.0215629721199795E-2</c:v>
                </c:pt>
                <c:pt idx="2">
                  <c:v>-0.39829693723390502</c:v>
                </c:pt>
                <c:pt idx="3">
                  <c:v>-6.180469715698627E-2</c:v>
                </c:pt>
              </c:numCache>
              <c:extLst/>
            </c:numRef>
          </c:val>
          <c:smooth val="0"/>
          <c:extLst>
            <c:ext xmlns:c16="http://schemas.microsoft.com/office/drawing/2014/chart" uri="{C3380CC4-5D6E-409C-BE32-E72D297353CC}">
              <c16:uniqueId val="{00000001-FBBC-44A0-A2FB-1D5CC73F7DBF}"/>
            </c:ext>
          </c:extLst>
        </c:ser>
        <c:ser>
          <c:idx val="2"/>
          <c:order val="2"/>
          <c:tx>
            <c:strRef>
              <c:f>'Mechanical sequence'!$AM$4</c:f>
              <c:strCache>
                <c:ptCount val="1"/>
                <c:pt idx="0">
                  <c:v>3</c:v>
                </c:pt>
              </c:strCache>
            </c:strRef>
          </c:tx>
          <c:spPr>
            <a:ln w="22225" cap="rnd">
              <a:solidFill>
                <a:schemeClr val="accent3"/>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sequence'!$AN$4:$AR$4</c:f>
              <c:numCache>
                <c:formatCode>0.00</c:formatCode>
                <c:ptCount val="4"/>
                <c:pt idx="0">
                  <c:v>0</c:v>
                </c:pt>
                <c:pt idx="1">
                  <c:v>-4.185735015068805E-3</c:v>
                </c:pt>
                <c:pt idx="2">
                  <c:v>-0.47438330170778464</c:v>
                </c:pt>
                <c:pt idx="3">
                  <c:v>-0.13115303047214266</c:v>
                </c:pt>
              </c:numCache>
              <c:extLst/>
            </c:numRef>
          </c:val>
          <c:smooth val="0"/>
          <c:extLst>
            <c:ext xmlns:c16="http://schemas.microsoft.com/office/drawing/2014/chart" uri="{C3380CC4-5D6E-409C-BE32-E72D297353CC}">
              <c16:uniqueId val="{00000002-FBBC-44A0-A2FB-1D5CC73F7DBF}"/>
            </c:ext>
          </c:extLst>
        </c:ser>
        <c:ser>
          <c:idx val="3"/>
          <c:order val="3"/>
          <c:tx>
            <c:strRef>
              <c:f>'Mechanical sequence'!$AM$5</c:f>
              <c:strCache>
                <c:ptCount val="1"/>
                <c:pt idx="0">
                  <c:v>4</c:v>
                </c:pt>
              </c:strCache>
            </c:strRef>
          </c:tx>
          <c:spPr>
            <a:ln w="22225" cap="rnd">
              <a:solidFill>
                <a:schemeClr val="accent4"/>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sequence'!$AN$5:$AR$5</c:f>
              <c:numCache>
                <c:formatCode>0.00</c:formatCode>
                <c:ptCount val="4"/>
                <c:pt idx="0">
                  <c:v>0</c:v>
                </c:pt>
                <c:pt idx="1">
                  <c:v>-3.7478137752978848E-2</c:v>
                </c:pt>
                <c:pt idx="2">
                  <c:v>-0.2595708059187663</c:v>
                </c:pt>
                <c:pt idx="3">
                  <c:v>-0.14297215513174069</c:v>
                </c:pt>
              </c:numCache>
              <c:extLst/>
            </c:numRef>
          </c:val>
          <c:smooth val="0"/>
          <c:extLst>
            <c:ext xmlns:c16="http://schemas.microsoft.com/office/drawing/2014/chart" uri="{C3380CC4-5D6E-409C-BE32-E72D297353CC}">
              <c16:uniqueId val="{00000003-FBBC-44A0-A2FB-1D5CC73F7DBF}"/>
            </c:ext>
          </c:extLst>
        </c:ser>
        <c:ser>
          <c:idx val="4"/>
          <c:order val="4"/>
          <c:tx>
            <c:strRef>
              <c:f>'Mechanical sequence'!$AM$6</c:f>
              <c:strCache>
                <c:ptCount val="1"/>
                <c:pt idx="0">
                  <c:v>5</c:v>
                </c:pt>
              </c:strCache>
            </c:strRef>
          </c:tx>
          <c:spPr>
            <a:ln w="22225" cap="rnd">
              <a:solidFill>
                <a:schemeClr val="accent5"/>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sequence'!$AN$6:$AR$6</c:f>
              <c:numCache>
                <c:formatCode>0.00</c:formatCode>
                <c:ptCount val="4"/>
                <c:pt idx="0">
                  <c:v>0</c:v>
                </c:pt>
                <c:pt idx="1">
                  <c:v>-1.1034330560971264E-2</c:v>
                </c:pt>
                <c:pt idx="2">
                  <c:v>-0.31861629494766791</c:v>
                </c:pt>
                <c:pt idx="3">
                  <c:v>-0.24965172894168575</c:v>
                </c:pt>
              </c:numCache>
              <c:extLst/>
            </c:numRef>
          </c:val>
          <c:smooth val="0"/>
          <c:extLst>
            <c:ext xmlns:c16="http://schemas.microsoft.com/office/drawing/2014/chart" uri="{C3380CC4-5D6E-409C-BE32-E72D297353CC}">
              <c16:uniqueId val="{00000004-FBBC-44A0-A2FB-1D5CC73F7DBF}"/>
            </c:ext>
          </c:extLst>
        </c:ser>
        <c:ser>
          <c:idx val="11"/>
          <c:order val="5"/>
          <c:tx>
            <c:strRef>
              <c:f>'Mechanical sequence'!$AM$7</c:f>
              <c:strCache>
                <c:ptCount val="1"/>
                <c:pt idx="0">
                  <c:v>6</c:v>
                </c:pt>
              </c:strCache>
            </c:strRef>
          </c:tx>
          <c:spPr>
            <a:ln w="22225" cap="rnd">
              <a:solidFill>
                <a:schemeClr val="accent6">
                  <a:lumMod val="60000"/>
                </a:schemeClr>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sequence'!$AN$7:$AR$7</c:f>
              <c:numCache>
                <c:formatCode>0.00</c:formatCode>
                <c:ptCount val="4"/>
                <c:pt idx="0">
                  <c:v>0</c:v>
                </c:pt>
                <c:pt idx="1">
                  <c:v>-2.1975003433601623E-2</c:v>
                </c:pt>
                <c:pt idx="2">
                  <c:v>-0.15107814860595994</c:v>
                </c:pt>
                <c:pt idx="3">
                  <c:v>-0.12360939431397254</c:v>
                </c:pt>
              </c:numCache>
              <c:extLst/>
            </c:numRef>
          </c:val>
          <c:smooth val="0"/>
          <c:extLst>
            <c:ext xmlns:c16="http://schemas.microsoft.com/office/drawing/2014/chart" uri="{C3380CC4-5D6E-409C-BE32-E72D297353CC}">
              <c16:uniqueId val="{00000005-FBBC-44A0-A2FB-1D5CC73F7DBF}"/>
            </c:ext>
          </c:extLst>
        </c:ser>
        <c:ser>
          <c:idx val="6"/>
          <c:order val="6"/>
          <c:tx>
            <c:strRef>
              <c:f>'Mechanical sequence'!$AM$8</c:f>
              <c:strCache>
                <c:ptCount val="1"/>
                <c:pt idx="0">
                  <c:v>7</c:v>
                </c:pt>
              </c:strCache>
            </c:strRef>
          </c:tx>
          <c:spPr>
            <a:ln w="22225" cap="rnd">
              <a:solidFill>
                <a:schemeClr val="accent1">
                  <a:lumMod val="60000"/>
                </a:schemeClr>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sequence'!$AN$8:$AR$8</c:f>
              <c:numCache>
                <c:formatCode>0</c:formatCode>
                <c:ptCount val="4"/>
                <c:pt idx="0" formatCode="0.00">
                  <c:v>0</c:v>
                </c:pt>
                <c:pt idx="1">
                  <c:v>0</c:v>
                </c:pt>
                <c:pt idx="2" formatCode="0.0">
                  <c:v>0</c:v>
                </c:pt>
                <c:pt idx="3">
                  <c:v>0</c:v>
                </c:pt>
              </c:numCache>
              <c:extLst/>
            </c:numRef>
          </c:val>
          <c:smooth val="0"/>
          <c:extLst>
            <c:ext xmlns:c16="http://schemas.microsoft.com/office/drawing/2014/chart" uri="{C3380CC4-5D6E-409C-BE32-E72D297353CC}">
              <c16:uniqueId val="{00000006-FBBC-44A0-A2FB-1D5CC73F7DBF}"/>
            </c:ext>
          </c:extLst>
        </c:ser>
        <c:ser>
          <c:idx val="7"/>
          <c:order val="7"/>
          <c:tx>
            <c:strRef>
              <c:f>'Mechanical sequence'!$AM$9</c:f>
              <c:strCache>
                <c:ptCount val="1"/>
                <c:pt idx="0">
                  <c:v>8</c:v>
                </c:pt>
              </c:strCache>
            </c:strRef>
          </c:tx>
          <c:spPr>
            <a:ln w="22225" cap="rnd">
              <a:solidFill>
                <a:schemeClr val="accent2">
                  <a:lumMod val="60000"/>
                </a:schemeClr>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sequence'!$AN$9:$AR$9</c:f>
              <c:numCache>
                <c:formatCode>0</c:formatCode>
                <c:ptCount val="4"/>
                <c:pt idx="0" formatCode="0.00">
                  <c:v>0</c:v>
                </c:pt>
                <c:pt idx="1">
                  <c:v>0</c:v>
                </c:pt>
                <c:pt idx="2" formatCode="0.0">
                  <c:v>0</c:v>
                </c:pt>
                <c:pt idx="3">
                  <c:v>0</c:v>
                </c:pt>
              </c:numCache>
              <c:extLst/>
            </c:numRef>
          </c:val>
          <c:smooth val="0"/>
          <c:extLst>
            <c:ext xmlns:c16="http://schemas.microsoft.com/office/drawing/2014/chart" uri="{C3380CC4-5D6E-409C-BE32-E72D297353CC}">
              <c16:uniqueId val="{00000007-FBBC-44A0-A2FB-1D5CC73F7DBF}"/>
            </c:ext>
          </c:extLst>
        </c:ser>
        <c:ser>
          <c:idx val="8"/>
          <c:order val="8"/>
          <c:tx>
            <c:strRef>
              <c:f>'Mechanical sequence'!$AM$10</c:f>
              <c:strCache>
                <c:ptCount val="1"/>
                <c:pt idx="0">
                  <c:v>9</c:v>
                </c:pt>
              </c:strCache>
            </c:strRef>
          </c:tx>
          <c:spPr>
            <a:ln w="22225" cap="rnd">
              <a:solidFill>
                <a:schemeClr val="accent3">
                  <a:lumMod val="60000"/>
                </a:schemeClr>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sequence'!$AN$10:$AR$10</c:f>
              <c:numCache>
                <c:formatCode>0</c:formatCode>
                <c:ptCount val="4"/>
                <c:pt idx="0" formatCode="0.00">
                  <c:v>0</c:v>
                </c:pt>
                <c:pt idx="1">
                  <c:v>0</c:v>
                </c:pt>
                <c:pt idx="2" formatCode="0.0">
                  <c:v>0</c:v>
                </c:pt>
                <c:pt idx="3">
                  <c:v>0</c:v>
                </c:pt>
              </c:numCache>
              <c:extLst/>
            </c:numRef>
          </c:val>
          <c:smooth val="0"/>
          <c:extLst>
            <c:ext xmlns:c16="http://schemas.microsoft.com/office/drawing/2014/chart" uri="{C3380CC4-5D6E-409C-BE32-E72D297353CC}">
              <c16:uniqueId val="{00000008-FBBC-44A0-A2FB-1D5CC73F7DBF}"/>
            </c:ext>
          </c:extLst>
        </c:ser>
        <c:ser>
          <c:idx val="9"/>
          <c:order val="9"/>
          <c:tx>
            <c:strRef>
              <c:f>'Mechanical sequence'!$AM$11</c:f>
              <c:strCache>
                <c:ptCount val="1"/>
                <c:pt idx="0">
                  <c:v>10</c:v>
                </c:pt>
              </c:strCache>
            </c:strRef>
          </c:tx>
          <c:spPr>
            <a:ln w="22225" cap="rnd">
              <a:solidFill>
                <a:schemeClr val="accent4">
                  <a:lumMod val="60000"/>
                </a:schemeClr>
              </a:solidFill>
              <a:round/>
            </a:ln>
            <a:effectLst/>
          </c:spPr>
          <c:marker>
            <c:symbol val="none"/>
          </c:marker>
          <c:cat>
            <c:strRef>
              <c:f>'Mechanical sequence'!$AN$1:$AR$1</c:f>
              <c:strCache>
                <c:ptCount val="4"/>
                <c:pt idx="0">
                  <c:v>Initial</c:v>
                </c:pt>
                <c:pt idx="1">
                  <c:v>Shock</c:v>
                </c:pt>
                <c:pt idx="2">
                  <c:v>Vibration</c:v>
                </c:pt>
                <c:pt idx="3">
                  <c:v>Random</c:v>
                </c:pt>
              </c:strCache>
              <c:extLst/>
            </c:strRef>
          </c:cat>
          <c:val>
            <c:numRef>
              <c:f>'Mechanical sequence'!$AN$11:$AR$11</c:f>
              <c:numCache>
                <c:formatCode>0</c:formatCode>
                <c:ptCount val="4"/>
                <c:pt idx="0" formatCode="0.00">
                  <c:v>0</c:v>
                </c:pt>
                <c:pt idx="1">
                  <c:v>0</c:v>
                </c:pt>
                <c:pt idx="2" formatCode="0.0">
                  <c:v>0</c:v>
                </c:pt>
                <c:pt idx="3">
                  <c:v>0</c:v>
                </c:pt>
              </c:numCache>
              <c:extLst/>
            </c:numRef>
          </c:val>
          <c:smooth val="0"/>
          <c:extLst>
            <c:ext xmlns:c16="http://schemas.microsoft.com/office/drawing/2014/chart" uri="{C3380CC4-5D6E-409C-BE32-E72D297353CC}">
              <c16:uniqueId val="{00000009-FBBC-44A0-A2FB-1D5CC73F7DBF}"/>
            </c:ext>
          </c:extLst>
        </c:ser>
        <c:ser>
          <c:idx val="15"/>
          <c:order val="10"/>
          <c:tx>
            <c:strRef>
              <c:f>'Mechanical sequence'!$AM$23</c:f>
              <c:strCache>
                <c:ptCount val="1"/>
                <c:pt idx="0">
                  <c:v>LIMIT MIN</c:v>
                </c:pt>
              </c:strCache>
            </c:strRef>
          </c:tx>
          <c:spPr>
            <a:ln w="22225" cap="rnd">
              <a:noFill/>
              <a:round/>
            </a:ln>
            <a:effectLst/>
          </c:spPr>
          <c:marker>
            <c:symbol val="dash"/>
            <c:size val="15"/>
            <c:spPr>
              <a:solidFill>
                <a:srgbClr val="FF0000"/>
              </a:solidFill>
              <a:ln w="9525">
                <a:solidFill>
                  <a:srgbClr val="FF0000"/>
                </a:solidFill>
                <a:round/>
              </a:ln>
              <a:effectLst/>
            </c:spPr>
          </c:marker>
          <c:cat>
            <c:strRef>
              <c:f>'Mechanical sequence'!$AN$1:$AR$1</c:f>
              <c:strCache>
                <c:ptCount val="4"/>
                <c:pt idx="0">
                  <c:v>Initial</c:v>
                </c:pt>
                <c:pt idx="1">
                  <c:v>Shock</c:v>
                </c:pt>
                <c:pt idx="2">
                  <c:v>Vibration</c:v>
                </c:pt>
                <c:pt idx="3">
                  <c:v>Random</c:v>
                </c:pt>
              </c:strCache>
              <c:extLst/>
            </c:strRef>
          </c:cat>
          <c:val>
            <c:numRef>
              <c:f>'Mechanical sequence'!$AN$23:$AR$23</c:f>
              <c:numCache>
                <c:formatCode>0</c:formatCode>
                <c:ptCount val="4"/>
                <c:pt idx="0">
                  <c:v>-10</c:v>
                </c:pt>
                <c:pt idx="1">
                  <c:v>-5</c:v>
                </c:pt>
                <c:pt idx="2">
                  <c:v>-5</c:v>
                </c:pt>
                <c:pt idx="3">
                  <c:v>-5</c:v>
                </c:pt>
              </c:numCache>
              <c:extLst/>
            </c:numRef>
          </c:val>
          <c:smooth val="0"/>
          <c:extLst>
            <c:ext xmlns:c16="http://schemas.microsoft.com/office/drawing/2014/chart" uri="{C3380CC4-5D6E-409C-BE32-E72D297353CC}">
              <c16:uniqueId val="{0000000A-FBBC-44A0-A2FB-1D5CC73F7DBF}"/>
            </c:ext>
          </c:extLst>
        </c:ser>
        <c:ser>
          <c:idx val="16"/>
          <c:order val="11"/>
          <c:tx>
            <c:strRef>
              <c:f>'Mechanical sequence'!$AM$24</c:f>
              <c:strCache>
                <c:ptCount val="1"/>
                <c:pt idx="0">
                  <c:v>LIMIT MAX</c:v>
                </c:pt>
              </c:strCache>
            </c:strRef>
          </c:tx>
          <c:spPr>
            <a:ln w="22225" cap="rnd">
              <a:noFill/>
              <a:round/>
            </a:ln>
            <a:effectLst/>
          </c:spPr>
          <c:marker>
            <c:symbol val="dash"/>
            <c:size val="15"/>
            <c:spPr>
              <a:solidFill>
                <a:srgbClr val="FF0000"/>
              </a:solidFill>
              <a:ln w="9525">
                <a:solidFill>
                  <a:srgbClr val="FF0000"/>
                </a:solidFill>
                <a:round/>
              </a:ln>
              <a:effectLst/>
            </c:spPr>
          </c:marker>
          <c:cat>
            <c:strRef>
              <c:f>'Mechanical sequence'!$AN$1:$AR$1</c:f>
              <c:strCache>
                <c:ptCount val="4"/>
                <c:pt idx="0">
                  <c:v>Initial</c:v>
                </c:pt>
                <c:pt idx="1">
                  <c:v>Shock</c:v>
                </c:pt>
                <c:pt idx="2">
                  <c:v>Vibration</c:v>
                </c:pt>
                <c:pt idx="3">
                  <c:v>Random</c:v>
                </c:pt>
              </c:strCache>
              <c:extLst/>
            </c:strRef>
          </c:cat>
          <c:val>
            <c:numRef>
              <c:f>'Mechanical sequence'!$AN$24:$AR$24</c:f>
              <c:numCache>
                <c:formatCode>0</c:formatCode>
                <c:ptCount val="4"/>
                <c:pt idx="0">
                  <c:v>10</c:v>
                </c:pt>
                <c:pt idx="1">
                  <c:v>5</c:v>
                </c:pt>
                <c:pt idx="2">
                  <c:v>5</c:v>
                </c:pt>
                <c:pt idx="3">
                  <c:v>5</c:v>
                </c:pt>
              </c:numCache>
              <c:extLst/>
            </c:numRef>
          </c:val>
          <c:smooth val="0"/>
          <c:extLst>
            <c:ext xmlns:c16="http://schemas.microsoft.com/office/drawing/2014/chart" uri="{C3380CC4-5D6E-409C-BE32-E72D297353CC}">
              <c16:uniqueId val="{0000000B-FBBC-44A0-A2FB-1D5CC73F7DBF}"/>
            </c:ext>
          </c:extLst>
        </c:ser>
        <c:dLbls>
          <c:showLegendKey val="0"/>
          <c:showVal val="0"/>
          <c:showCatName val="0"/>
          <c:showSerName val="0"/>
          <c:showPercent val="0"/>
          <c:showBubbleSize val="0"/>
        </c:dLbls>
        <c:smooth val="0"/>
        <c:axId val="748398392"/>
        <c:axId val="748393296"/>
        <c:extLst/>
      </c:lineChart>
      <c:catAx>
        <c:axId val="748398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cap="all" spc="120" normalizeH="0" baseline="0">
                <a:solidFill>
                  <a:sysClr val="windowText" lastClr="000000"/>
                </a:solidFill>
                <a:latin typeface="+mn-lt"/>
                <a:ea typeface="+mn-ea"/>
                <a:cs typeface="+mn-cs"/>
              </a:defRPr>
            </a:pPr>
            <a:endParaRPr lang="en-US"/>
          </a:p>
        </c:txPr>
        <c:crossAx val="748393296"/>
        <c:crossesAt val="-80"/>
        <c:auto val="1"/>
        <c:lblAlgn val="ctr"/>
        <c:lblOffset val="100"/>
        <c:noMultiLvlLbl val="0"/>
      </c:catAx>
      <c:valAx>
        <c:axId val="748393296"/>
        <c:scaling>
          <c:orientation val="minMax"/>
          <c:max val="40"/>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r>
                  <a:rPr lang="el-GR" sz="1400" dirty="0"/>
                  <a:t>Δ</a:t>
                </a:r>
                <a:r>
                  <a:rPr lang="en-US" sz="1400" dirty="0"/>
                  <a:t>CAP, %</a:t>
                </a:r>
              </a:p>
            </c:rich>
          </c:tx>
          <c:layout>
            <c:manualLayout>
              <c:xMode val="edge"/>
              <c:yMode val="edge"/>
              <c:x val="6.0886512320288333E-3"/>
              <c:y val="0.47716977836480945"/>
            </c:manualLayout>
          </c:layout>
          <c:overlay val="0"/>
          <c:spPr>
            <a:noFill/>
            <a:ln>
              <a:noFill/>
            </a:ln>
            <a:effectLst/>
          </c:spPr>
          <c:txPr>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8398392"/>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9646988022549"/>
          <c:y val="9.0047526654181573E-2"/>
          <c:w val="0.83629425647841382"/>
          <c:h val="0.80666771754751665"/>
        </c:manualLayout>
      </c:layout>
      <c:lineChart>
        <c:grouping val="standard"/>
        <c:varyColors val="0"/>
        <c:ser>
          <c:idx val="1"/>
          <c:order val="0"/>
          <c:tx>
            <c:strRef>
              <c:f>'Mechanical sequence'!$AS$3</c:f>
              <c:strCache>
                <c:ptCount val="1"/>
                <c:pt idx="0">
                  <c:v>2</c:v>
                </c:pt>
              </c:strCache>
            </c:strRef>
          </c:tx>
          <c:spPr>
            <a:ln w="28575" cap="rnd">
              <a:solidFill>
                <a:schemeClr val="accent2"/>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sequence'!$AT$3:$AX$3</c:f>
              <c:numCache>
                <c:formatCode>0.000</c:formatCode>
                <c:ptCount val="4"/>
                <c:pt idx="0">
                  <c:v>0.75900000000000001</c:v>
                </c:pt>
                <c:pt idx="1">
                  <c:v>0.74099999999999999</c:v>
                </c:pt>
                <c:pt idx="2">
                  <c:v>0.89900000000000002</c:v>
                </c:pt>
                <c:pt idx="3">
                  <c:v>0.76800000000000002</c:v>
                </c:pt>
              </c:numCache>
              <c:extLst/>
            </c:numRef>
          </c:val>
          <c:smooth val="0"/>
          <c:extLst>
            <c:ext xmlns:c16="http://schemas.microsoft.com/office/drawing/2014/chart" uri="{C3380CC4-5D6E-409C-BE32-E72D297353CC}">
              <c16:uniqueId val="{00000001-2547-4A1D-BFEA-2081CE231780}"/>
            </c:ext>
          </c:extLst>
        </c:ser>
        <c:ser>
          <c:idx val="2"/>
          <c:order val="1"/>
          <c:tx>
            <c:strRef>
              <c:f>'Mechanical sequence'!$AS$4</c:f>
              <c:strCache>
                <c:ptCount val="1"/>
                <c:pt idx="0">
                  <c:v>3</c:v>
                </c:pt>
              </c:strCache>
            </c:strRef>
          </c:tx>
          <c:spPr>
            <a:ln w="28575" cap="rnd">
              <a:solidFill>
                <a:schemeClr val="accent3"/>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sequence'!$AT$4:$AX$4</c:f>
              <c:numCache>
                <c:formatCode>0.000</c:formatCode>
                <c:ptCount val="4"/>
                <c:pt idx="0">
                  <c:v>0.74099999999999999</c:v>
                </c:pt>
                <c:pt idx="1">
                  <c:v>0.72899999999999998</c:v>
                </c:pt>
                <c:pt idx="2">
                  <c:v>0.98299999999999998</c:v>
                </c:pt>
                <c:pt idx="3">
                  <c:v>0.79400000000000004</c:v>
                </c:pt>
              </c:numCache>
              <c:extLst/>
            </c:numRef>
          </c:val>
          <c:smooth val="0"/>
          <c:extLst>
            <c:ext xmlns:c16="http://schemas.microsoft.com/office/drawing/2014/chart" uri="{C3380CC4-5D6E-409C-BE32-E72D297353CC}">
              <c16:uniqueId val="{00000002-2547-4A1D-BFEA-2081CE231780}"/>
            </c:ext>
          </c:extLst>
        </c:ser>
        <c:ser>
          <c:idx val="3"/>
          <c:order val="2"/>
          <c:tx>
            <c:strRef>
              <c:f>'Mechanical sequence'!$AS$5</c:f>
              <c:strCache>
                <c:ptCount val="1"/>
                <c:pt idx="0">
                  <c:v>4</c:v>
                </c:pt>
              </c:strCache>
            </c:strRef>
          </c:tx>
          <c:spPr>
            <a:ln w="28575" cap="rnd">
              <a:solidFill>
                <a:schemeClr val="accent4"/>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sequence'!$AT$5:$AX$5</c:f>
              <c:numCache>
                <c:formatCode>0.000</c:formatCode>
                <c:ptCount val="4"/>
                <c:pt idx="0">
                  <c:v>0.73</c:v>
                </c:pt>
                <c:pt idx="1">
                  <c:v>0.73799999999999999</c:v>
                </c:pt>
                <c:pt idx="2">
                  <c:v>0.88700000000000001</c:v>
                </c:pt>
                <c:pt idx="3">
                  <c:v>0.78900000000000003</c:v>
                </c:pt>
              </c:numCache>
              <c:extLst/>
            </c:numRef>
          </c:val>
          <c:smooth val="0"/>
          <c:extLst>
            <c:ext xmlns:c16="http://schemas.microsoft.com/office/drawing/2014/chart" uri="{C3380CC4-5D6E-409C-BE32-E72D297353CC}">
              <c16:uniqueId val="{00000003-2547-4A1D-BFEA-2081CE231780}"/>
            </c:ext>
          </c:extLst>
        </c:ser>
        <c:ser>
          <c:idx val="4"/>
          <c:order val="3"/>
          <c:tx>
            <c:strRef>
              <c:f>'Mechanical sequence'!$AS$6</c:f>
              <c:strCache>
                <c:ptCount val="1"/>
                <c:pt idx="0">
                  <c:v>5</c:v>
                </c:pt>
              </c:strCache>
            </c:strRef>
          </c:tx>
          <c:spPr>
            <a:ln w="28575" cap="rnd">
              <a:solidFill>
                <a:schemeClr val="accent5"/>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sequence'!$AT$6:$AX$6</c:f>
              <c:numCache>
                <c:formatCode>0.000</c:formatCode>
                <c:ptCount val="4"/>
                <c:pt idx="0">
                  <c:v>0.71299999999999997</c:v>
                </c:pt>
                <c:pt idx="1">
                  <c:v>0.73199999999999998</c:v>
                </c:pt>
                <c:pt idx="2">
                  <c:v>0.88400000000000001</c:v>
                </c:pt>
                <c:pt idx="3">
                  <c:v>0.81100000000000005</c:v>
                </c:pt>
              </c:numCache>
              <c:extLst/>
            </c:numRef>
          </c:val>
          <c:smooth val="0"/>
          <c:extLst>
            <c:ext xmlns:c16="http://schemas.microsoft.com/office/drawing/2014/chart" uri="{C3380CC4-5D6E-409C-BE32-E72D297353CC}">
              <c16:uniqueId val="{00000004-2547-4A1D-BFEA-2081CE231780}"/>
            </c:ext>
          </c:extLst>
        </c:ser>
        <c:ser>
          <c:idx val="11"/>
          <c:order val="4"/>
          <c:tx>
            <c:strRef>
              <c:f>'Mechanical sequence'!$AS$7</c:f>
              <c:strCache>
                <c:ptCount val="1"/>
                <c:pt idx="0">
                  <c:v>6</c:v>
                </c:pt>
              </c:strCache>
            </c:strRef>
          </c:tx>
          <c:spPr>
            <a:ln w="28575" cap="rnd">
              <a:solidFill>
                <a:schemeClr val="accent6">
                  <a:lumMod val="60000"/>
                </a:schemeClr>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sequence'!$AT$7:$AX$7</c:f>
              <c:numCache>
                <c:formatCode>0.000</c:formatCode>
                <c:ptCount val="4"/>
                <c:pt idx="0">
                  <c:v>0.75600000000000001</c:v>
                </c:pt>
                <c:pt idx="1">
                  <c:v>0.755</c:v>
                </c:pt>
                <c:pt idx="2">
                  <c:v>0.81299999999999994</c:v>
                </c:pt>
                <c:pt idx="3">
                  <c:v>0.81499999999999995</c:v>
                </c:pt>
              </c:numCache>
              <c:extLst/>
            </c:numRef>
          </c:val>
          <c:smooth val="0"/>
          <c:extLst>
            <c:ext xmlns:c16="http://schemas.microsoft.com/office/drawing/2014/chart" uri="{C3380CC4-5D6E-409C-BE32-E72D297353CC}">
              <c16:uniqueId val="{00000005-2547-4A1D-BFEA-2081CE231780}"/>
            </c:ext>
          </c:extLst>
        </c:ser>
        <c:ser>
          <c:idx val="6"/>
          <c:order val="5"/>
          <c:tx>
            <c:strRef>
              <c:f>'Mechanical sequence'!$AS$8</c:f>
              <c:strCache>
                <c:ptCount val="1"/>
                <c:pt idx="0">
                  <c:v>7</c:v>
                </c:pt>
              </c:strCache>
            </c:strRef>
          </c:tx>
          <c:spPr>
            <a:ln w="28575" cap="rnd">
              <a:solidFill>
                <a:schemeClr val="accent1">
                  <a:lumMod val="60000"/>
                </a:schemeClr>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sequence'!$AT$8:$AX$8</c:f>
              <c:numCache>
                <c:formatCode>General</c:formatCode>
                <c:ptCount val="4"/>
              </c:numCache>
              <c:extLst/>
            </c:numRef>
          </c:val>
          <c:smooth val="0"/>
          <c:extLst>
            <c:ext xmlns:c16="http://schemas.microsoft.com/office/drawing/2014/chart" uri="{C3380CC4-5D6E-409C-BE32-E72D297353CC}">
              <c16:uniqueId val="{00000006-2547-4A1D-BFEA-2081CE231780}"/>
            </c:ext>
          </c:extLst>
        </c:ser>
        <c:ser>
          <c:idx val="7"/>
          <c:order val="6"/>
          <c:tx>
            <c:strRef>
              <c:f>'Mechanical sequence'!$AM$9</c:f>
              <c:strCache>
                <c:ptCount val="1"/>
                <c:pt idx="0">
                  <c:v>8</c:v>
                </c:pt>
              </c:strCache>
            </c:strRef>
          </c:tx>
          <c:spPr>
            <a:ln w="28575" cap="rnd">
              <a:solidFill>
                <a:schemeClr val="accent2">
                  <a:lumMod val="60000"/>
                </a:schemeClr>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sequence'!$AT$9:$AX$9</c:f>
              <c:numCache>
                <c:formatCode>General</c:formatCode>
                <c:ptCount val="4"/>
              </c:numCache>
              <c:extLst/>
            </c:numRef>
          </c:val>
          <c:smooth val="0"/>
          <c:extLst>
            <c:ext xmlns:c16="http://schemas.microsoft.com/office/drawing/2014/chart" uri="{C3380CC4-5D6E-409C-BE32-E72D297353CC}">
              <c16:uniqueId val="{00000007-2547-4A1D-BFEA-2081CE231780}"/>
            </c:ext>
          </c:extLst>
        </c:ser>
        <c:ser>
          <c:idx val="8"/>
          <c:order val="7"/>
          <c:tx>
            <c:strRef>
              <c:f>'Mechanical sequence'!$AM$10</c:f>
              <c:strCache>
                <c:ptCount val="1"/>
                <c:pt idx="0">
                  <c:v>9</c:v>
                </c:pt>
              </c:strCache>
            </c:strRef>
          </c:tx>
          <c:spPr>
            <a:ln w="28575" cap="rnd">
              <a:solidFill>
                <a:schemeClr val="accent3">
                  <a:lumMod val="60000"/>
                </a:schemeClr>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sequence'!$AT$10:$AX$10</c:f>
              <c:numCache>
                <c:formatCode>General</c:formatCode>
                <c:ptCount val="4"/>
              </c:numCache>
              <c:extLst/>
            </c:numRef>
          </c:val>
          <c:smooth val="0"/>
          <c:extLst>
            <c:ext xmlns:c16="http://schemas.microsoft.com/office/drawing/2014/chart" uri="{C3380CC4-5D6E-409C-BE32-E72D297353CC}">
              <c16:uniqueId val="{00000008-2547-4A1D-BFEA-2081CE231780}"/>
            </c:ext>
          </c:extLst>
        </c:ser>
        <c:ser>
          <c:idx val="9"/>
          <c:order val="8"/>
          <c:tx>
            <c:strRef>
              <c:f>'Mechanical sequence'!$AS$11</c:f>
              <c:strCache>
                <c:ptCount val="1"/>
                <c:pt idx="0">
                  <c:v>10</c:v>
                </c:pt>
              </c:strCache>
            </c:strRef>
          </c:tx>
          <c:spPr>
            <a:ln w="28575" cap="rnd">
              <a:solidFill>
                <a:schemeClr val="accent4">
                  <a:lumMod val="60000"/>
                </a:schemeClr>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sequence'!$AT$11:$AX$11</c:f>
              <c:numCache>
                <c:formatCode>General</c:formatCode>
                <c:ptCount val="4"/>
              </c:numCache>
              <c:extLst/>
            </c:numRef>
          </c:val>
          <c:smooth val="0"/>
          <c:extLst>
            <c:ext xmlns:c16="http://schemas.microsoft.com/office/drawing/2014/chart" uri="{C3380CC4-5D6E-409C-BE32-E72D297353CC}">
              <c16:uniqueId val="{00000009-2547-4A1D-BFEA-2081CE231780}"/>
            </c:ext>
          </c:extLst>
        </c:ser>
        <c:ser>
          <c:idx val="15"/>
          <c:order val="9"/>
          <c:tx>
            <c:strRef>
              <c:f>'Mechanical sequence'!$AS$23</c:f>
              <c:strCache>
                <c:ptCount val="1"/>
                <c:pt idx="0">
                  <c:v>LIMIT </c:v>
                </c:pt>
              </c:strCache>
            </c:strRef>
          </c:tx>
          <c:spPr>
            <a:ln w="28575" cap="rnd">
              <a:solidFill>
                <a:srgbClr val="FF0000"/>
              </a:solidFill>
              <a:round/>
            </a:ln>
            <a:effectLst/>
          </c:spPr>
          <c:marker>
            <c:symbol val="none"/>
          </c:marker>
          <c:cat>
            <c:strRef>
              <c:f>'Mechanical sequence'!$AT$1:$AX$1</c:f>
              <c:strCache>
                <c:ptCount val="4"/>
                <c:pt idx="0">
                  <c:v>Initial</c:v>
                </c:pt>
                <c:pt idx="1">
                  <c:v>Shock</c:v>
                </c:pt>
                <c:pt idx="2">
                  <c:v>Vibration</c:v>
                </c:pt>
                <c:pt idx="3">
                  <c:v>Random</c:v>
                </c:pt>
              </c:strCache>
              <c:extLst/>
            </c:strRef>
          </c:cat>
          <c:val>
            <c:numRef>
              <c:f>'Mechanical sequence'!$AT$23:$AX$23</c:f>
              <c:numCache>
                <c:formatCode>0.0</c:formatCode>
                <c:ptCount val="4"/>
                <c:pt idx="0">
                  <c:v>1.5</c:v>
                </c:pt>
                <c:pt idx="1">
                  <c:v>1.5</c:v>
                </c:pt>
                <c:pt idx="2">
                  <c:v>1.5</c:v>
                </c:pt>
                <c:pt idx="3">
                  <c:v>1.5</c:v>
                </c:pt>
              </c:numCache>
              <c:extLst/>
            </c:numRef>
          </c:val>
          <c:smooth val="0"/>
          <c:extLst>
            <c:ext xmlns:c16="http://schemas.microsoft.com/office/drawing/2014/chart" uri="{C3380CC4-5D6E-409C-BE32-E72D297353CC}">
              <c16:uniqueId val="{0000000A-2547-4A1D-BFEA-2081CE231780}"/>
            </c:ext>
          </c:extLst>
        </c:ser>
        <c:dLbls>
          <c:showLegendKey val="0"/>
          <c:showVal val="0"/>
          <c:showCatName val="0"/>
          <c:showSerName val="0"/>
          <c:showPercent val="0"/>
          <c:showBubbleSize val="0"/>
        </c:dLbls>
        <c:smooth val="0"/>
        <c:axId val="677173096"/>
        <c:axId val="677172704"/>
        <c:extLst/>
      </c:lineChart>
      <c:catAx>
        <c:axId val="677173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77172704"/>
        <c:crosses val="autoZero"/>
        <c:auto val="1"/>
        <c:lblAlgn val="ctr"/>
        <c:lblOffset val="100"/>
        <c:noMultiLvlLbl val="0"/>
      </c:catAx>
      <c:valAx>
        <c:axId val="677172704"/>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200" dirty="0"/>
                  <a:t>ESR, Ohm</a:t>
                </a:r>
              </a:p>
            </c:rich>
          </c:tx>
          <c:layout>
            <c:manualLayout>
              <c:xMode val="edge"/>
              <c:yMode val="edge"/>
              <c:x val="1.8487268697852839E-2"/>
              <c:y val="0.3720380157959706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77173096"/>
        <c:crosses val="autoZero"/>
        <c:crossBetween val="between"/>
        <c:majorUnit val="0.5"/>
        <c:minorUnit val="0.25"/>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0.90946</cdr:x>
      <cdr:y>0.02141</cdr:y>
    </cdr:from>
    <cdr:to>
      <cdr:x>0.96762</cdr:x>
      <cdr:y>0.05641</cdr:y>
    </cdr:to>
    <cdr:grpSp>
      <cdr:nvGrpSpPr>
        <cdr:cNvPr id="2" name="Group 1">
          <a:extLst xmlns:a="http://schemas.openxmlformats.org/drawingml/2006/main">
            <a:ext uri="{FF2B5EF4-FFF2-40B4-BE49-F238E27FC236}">
              <a16:creationId xmlns:a16="http://schemas.microsoft.com/office/drawing/2014/main" id="{B3717256-913A-4DA9-B9BF-0E761675EA48}"/>
            </a:ext>
          </a:extLst>
        </cdr:cNvPr>
        <cdr:cNvGrpSpPr/>
      </cdr:nvGrpSpPr>
      <cdr:grpSpPr>
        <a:xfrm xmlns:a="http://schemas.openxmlformats.org/drawingml/2006/main">
          <a:off x="6486560" y="39155"/>
          <a:ext cx="414815" cy="64008"/>
          <a:chOff x="5197292" y="59404"/>
          <a:chExt cx="643073" cy="71180"/>
        </a:xfrm>
      </cdr:grpSpPr>
      <cdr:sp macro="" textlink="">
        <cdr:nvSpPr>
          <cdr:cNvPr id="6" name="Right Arrow 5"/>
          <cdr:cNvSpPr/>
        </cdr:nvSpPr>
        <cdr:spPr>
          <a:xfrm xmlns:a="http://schemas.openxmlformats.org/drawingml/2006/main" flipH="1">
            <a:off x="5358438" y="59404"/>
            <a:ext cx="481927" cy="71180"/>
          </a:xfrm>
          <a:prstGeom xmlns:a="http://schemas.openxmlformats.org/drawingml/2006/main" prst="rightArrow">
            <a:avLst>
              <a:gd name="adj1" fmla="val 100000"/>
              <a:gd name="adj2" fmla="val 30729"/>
            </a:avLst>
          </a:prstGeom>
          <a:pattFill xmlns:a="http://schemas.openxmlformats.org/drawingml/2006/main" prst="pct25">
            <a:fgClr>
              <a:schemeClr val="tx1">
                <a:lumMod val="75000"/>
                <a:lumOff val="25000"/>
              </a:schemeClr>
            </a:fgClr>
            <a:bgClr>
              <a:schemeClr val="bg1"/>
            </a:bgClr>
          </a:pattFill>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cxnSp macro="">
        <cdr:nvCxnSpPr>
          <cdr:cNvPr id="8" name="Straight Connector 7">
            <a:extLst xmlns:a="http://schemas.openxmlformats.org/drawingml/2006/main">
              <a:ext uri="{FF2B5EF4-FFF2-40B4-BE49-F238E27FC236}">
                <a16:creationId xmlns:a16="http://schemas.microsoft.com/office/drawing/2014/main" id="{B63BE728-47D6-4985-89C1-02986C2A0D09}"/>
              </a:ext>
            </a:extLst>
          </cdr:cNvPr>
          <cdr:cNvCxnSpPr/>
        </cdr:nvCxnSpPr>
        <cdr:spPr>
          <a:xfrm xmlns:a="http://schemas.openxmlformats.org/drawingml/2006/main" flipV="1">
            <a:off x="5197292" y="94578"/>
            <a:ext cx="170092" cy="1200"/>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0.90562</cdr:x>
      <cdr:y>0.85846</cdr:y>
    </cdr:from>
    <cdr:to>
      <cdr:x>0.96854</cdr:x>
      <cdr:y>0.89132</cdr:y>
    </cdr:to>
    <cdr:grpSp>
      <cdr:nvGrpSpPr>
        <cdr:cNvPr id="9" name="Group 8">
          <a:extLst xmlns:a="http://schemas.openxmlformats.org/drawingml/2006/main">
            <a:ext uri="{FF2B5EF4-FFF2-40B4-BE49-F238E27FC236}">
              <a16:creationId xmlns:a16="http://schemas.microsoft.com/office/drawing/2014/main" id="{933A8284-4E58-4697-BDED-3EFB5202FCA3}"/>
            </a:ext>
          </a:extLst>
        </cdr:cNvPr>
        <cdr:cNvGrpSpPr/>
      </cdr:nvGrpSpPr>
      <cdr:grpSpPr>
        <a:xfrm xmlns:a="http://schemas.openxmlformats.org/drawingml/2006/main">
          <a:off x="6459172" y="1569952"/>
          <a:ext cx="448765" cy="60094"/>
          <a:chOff x="0" y="2023"/>
          <a:chExt cx="383746" cy="82211"/>
        </a:xfrm>
      </cdr:grpSpPr>
      <cdr:sp macro="" textlink="">
        <cdr:nvSpPr>
          <cdr:cNvPr id="10" name="Right Arrow 9"/>
          <cdr:cNvSpPr/>
        </cdr:nvSpPr>
        <cdr:spPr>
          <a:xfrm xmlns:a="http://schemas.openxmlformats.org/drawingml/2006/main" flipH="1">
            <a:off x="120390" y="2023"/>
            <a:ext cx="263356" cy="82211"/>
          </a:xfrm>
          <a:prstGeom xmlns:a="http://schemas.openxmlformats.org/drawingml/2006/main" prst="rightArrow">
            <a:avLst>
              <a:gd name="adj1" fmla="val 100000"/>
              <a:gd name="adj2" fmla="val 30729"/>
            </a:avLst>
          </a:prstGeom>
          <a:pattFill xmlns:a="http://schemas.openxmlformats.org/drawingml/2006/main" prst="pct25">
            <a:fgClr>
              <a:schemeClr val="tx1">
                <a:lumMod val="75000"/>
                <a:lumOff val="25000"/>
              </a:schemeClr>
            </a:fgClr>
            <a:bgClr>
              <a:schemeClr val="bg1"/>
            </a:bgClr>
          </a:pattFill>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cxnSp macro="">
        <cdr:nvCxnSpPr>
          <cdr:cNvPr id="12" name="Straight Connector 11">
            <a:extLst xmlns:a="http://schemas.openxmlformats.org/drawingml/2006/main">
              <a:ext uri="{FF2B5EF4-FFF2-40B4-BE49-F238E27FC236}">
                <a16:creationId xmlns:a16="http://schemas.microsoft.com/office/drawing/2014/main" id="{7858B84E-F7A8-4477-B112-F5BB1F1EB739}"/>
              </a:ext>
            </a:extLst>
          </cdr:cNvPr>
          <cdr:cNvCxnSpPr/>
        </cdr:nvCxnSpPr>
        <cdr:spPr>
          <a:xfrm xmlns:a="http://schemas.openxmlformats.org/drawingml/2006/main" flipV="1">
            <a:off x="0" y="42439"/>
            <a:ext cx="97243" cy="1379"/>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0.10181</cdr:x>
      <cdr:y>0.66876</cdr:y>
    </cdr:from>
    <cdr:to>
      <cdr:x>0.31152</cdr:x>
      <cdr:y>0.88487</cdr:y>
    </cdr:to>
    <cdr:grpSp>
      <cdr:nvGrpSpPr>
        <cdr:cNvPr id="10" name="Group 9">
          <a:extLst xmlns:a="http://schemas.openxmlformats.org/drawingml/2006/main">
            <a:ext uri="{FF2B5EF4-FFF2-40B4-BE49-F238E27FC236}">
              <a16:creationId xmlns:a16="http://schemas.microsoft.com/office/drawing/2014/main" id="{9972AFE1-9261-4C6D-A69E-328098D3ACEA}"/>
            </a:ext>
          </a:extLst>
        </cdr:cNvPr>
        <cdr:cNvGrpSpPr/>
      </cdr:nvGrpSpPr>
      <cdr:grpSpPr>
        <a:xfrm xmlns:a="http://schemas.openxmlformats.org/drawingml/2006/main">
          <a:off x="726141" y="1223028"/>
          <a:ext cx="1495719" cy="395222"/>
          <a:chOff x="0" y="0"/>
          <a:chExt cx="1217132" cy="416476"/>
        </a:xfrm>
      </cdr:grpSpPr>
      <cdr:grpSp>
        <cdr:nvGrpSpPr>
          <cdr:cNvPr id="11" name="Group 10">
            <a:extLst xmlns:a="http://schemas.openxmlformats.org/drawingml/2006/main">
              <a:ext uri="{FF2B5EF4-FFF2-40B4-BE49-F238E27FC236}">
                <a16:creationId xmlns:a16="http://schemas.microsoft.com/office/drawing/2014/main" id="{4BEFFFD3-1D0C-4A37-85CF-F6AC6B602500}"/>
              </a:ext>
            </a:extLst>
          </cdr:cNvPr>
          <cdr:cNvGrpSpPr/>
        </cdr:nvGrpSpPr>
        <cdr:grpSpPr>
          <a:xfrm xmlns:a="http://schemas.openxmlformats.org/drawingml/2006/main">
            <a:off x="0" y="0"/>
            <a:ext cx="1217132" cy="242002"/>
            <a:chOff x="0" y="0"/>
            <a:chExt cx="1219034" cy="244196"/>
          </a:xfrm>
        </cdr:grpSpPr>
        <cdr:cxnSp macro="">
          <cdr:nvCxnSpPr>
            <cdr:cNvPr id="15" name="Straight Connector 14">
              <a:extLst xmlns:a="http://schemas.openxmlformats.org/drawingml/2006/main">
                <a:ext uri="{FF2B5EF4-FFF2-40B4-BE49-F238E27FC236}">
                  <a16:creationId xmlns:a16="http://schemas.microsoft.com/office/drawing/2014/main" id="{62433E8C-8417-495D-89CB-ADB83C08115B}"/>
                </a:ext>
              </a:extLst>
            </cdr:cNvPr>
            <cdr:cNvCxnSpPr>
              <a:endCxn xmlns:a="http://schemas.openxmlformats.org/drawingml/2006/main" id="16" idx="1"/>
            </cdr:cNvCxnSpPr>
          </cdr:nvCxnSpPr>
          <cdr:spPr>
            <a:xfrm xmlns:a="http://schemas.openxmlformats.org/drawingml/2006/main">
              <a:off x="0" y="117230"/>
              <a:ext cx="167474" cy="4868"/>
            </a:xfrm>
            <a:prstGeom xmlns:a="http://schemas.openxmlformats.org/drawingml/2006/main" prst="line">
              <a:avLst/>
            </a:prstGeom>
            <a:ln xmlns:a="http://schemas.openxmlformats.org/drawingml/2006/main" w="38100">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6" name="TextBox 15"/>
            <cdr:cNvSpPr txBox="1"/>
          </cdr:nvSpPr>
          <cdr:spPr>
            <a:xfrm xmlns:a="http://schemas.openxmlformats.org/drawingml/2006/main">
              <a:off x="167474" y="0"/>
              <a:ext cx="1051560" cy="24419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a:t>Hot DCL (85°C)</a:t>
              </a:r>
            </a:p>
          </cdr:txBody>
        </cdr:sp>
      </cdr:grpSp>
      <cdr:grpSp>
        <cdr:nvGrpSpPr>
          <cdr:cNvPr id="12" name="Group 11">
            <a:extLst xmlns:a="http://schemas.openxmlformats.org/drawingml/2006/main">
              <a:ext uri="{FF2B5EF4-FFF2-40B4-BE49-F238E27FC236}">
                <a16:creationId xmlns:a16="http://schemas.microsoft.com/office/drawing/2014/main" id="{82A41C5F-5EA2-46CF-8B85-EC7C9C7E53D1}"/>
              </a:ext>
            </a:extLst>
          </cdr:cNvPr>
          <cdr:cNvGrpSpPr/>
        </cdr:nvGrpSpPr>
        <cdr:grpSpPr>
          <a:xfrm xmlns:a="http://schemas.openxmlformats.org/drawingml/2006/main">
            <a:off x="0" y="174474"/>
            <a:ext cx="1217132" cy="242002"/>
            <a:chOff x="0" y="176056"/>
            <a:chExt cx="1219034" cy="244196"/>
          </a:xfrm>
        </cdr:grpSpPr>
        <cdr:cxnSp macro="">
          <cdr:nvCxnSpPr>
            <cdr:cNvPr id="13" name="Straight Connector 12">
              <a:extLst xmlns:a="http://schemas.openxmlformats.org/drawingml/2006/main">
                <a:ext uri="{FF2B5EF4-FFF2-40B4-BE49-F238E27FC236}">
                  <a16:creationId xmlns:a16="http://schemas.microsoft.com/office/drawing/2014/main" id="{23B66F5D-610D-4E35-99E9-0DC18ACFB34A}"/>
                </a:ext>
              </a:extLst>
            </cdr:cNvPr>
            <cdr:cNvCxnSpPr>
              <a:endCxn xmlns:a="http://schemas.openxmlformats.org/drawingml/2006/main" id="14" idx="1"/>
            </cdr:cNvCxnSpPr>
          </cdr:nvCxnSpPr>
          <cdr:spPr>
            <a:xfrm xmlns:a="http://schemas.openxmlformats.org/drawingml/2006/main">
              <a:off x="0" y="293286"/>
              <a:ext cx="167474" cy="4868"/>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4" name="TextBox 20"/>
            <cdr:cNvSpPr txBox="1"/>
          </cdr:nvSpPr>
          <cdr:spPr>
            <a:xfrm xmlns:a="http://schemas.openxmlformats.org/drawingml/2006/main">
              <a:off x="167474" y="176056"/>
              <a:ext cx="1051560" cy="24419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a:t>RT DCL (25°C)</a:t>
              </a:r>
            </a:p>
          </cdr:txBody>
        </cdr:sp>
      </cdr:grpSp>
    </cdr:grpSp>
  </cdr:relSizeAnchor>
</c:userShapes>
</file>

<file path=ppt/drawings/drawing3.xml><?xml version="1.0" encoding="utf-8"?>
<c:userShapes xmlns:c="http://schemas.openxmlformats.org/drawingml/2006/chart">
  <cdr:relSizeAnchor xmlns:cdr="http://schemas.openxmlformats.org/drawingml/2006/chartDrawing">
    <cdr:from>
      <cdr:x>0.9015</cdr:x>
      <cdr:y>0.03146</cdr:y>
    </cdr:from>
    <cdr:to>
      <cdr:x>0.96442</cdr:x>
      <cdr:y>0.06433</cdr:y>
    </cdr:to>
    <cdr:grpSp>
      <cdr:nvGrpSpPr>
        <cdr:cNvPr id="2" name="Group 1">
          <a:extLst xmlns:a="http://schemas.openxmlformats.org/drawingml/2006/main">
            <a:ext uri="{FF2B5EF4-FFF2-40B4-BE49-F238E27FC236}">
              <a16:creationId xmlns:a16="http://schemas.microsoft.com/office/drawing/2014/main" id="{9A44C029-B72A-40CB-B2EB-6EFA4B77F979}"/>
            </a:ext>
          </a:extLst>
        </cdr:cNvPr>
        <cdr:cNvGrpSpPr/>
      </cdr:nvGrpSpPr>
      <cdr:grpSpPr>
        <a:xfrm xmlns:a="http://schemas.openxmlformats.org/drawingml/2006/main">
          <a:off x="6429786" y="57534"/>
          <a:ext cx="448766" cy="60113"/>
          <a:chOff x="5223314" y="169582"/>
          <a:chExt cx="385484" cy="87144"/>
        </a:xfrm>
      </cdr:grpSpPr>
      <cdr:sp macro="" textlink="">
        <cdr:nvSpPr>
          <cdr:cNvPr id="6" name="Right Arrow 5"/>
          <cdr:cNvSpPr/>
        </cdr:nvSpPr>
        <cdr:spPr>
          <a:xfrm xmlns:a="http://schemas.openxmlformats.org/drawingml/2006/main" flipH="1">
            <a:off x="5344249" y="169582"/>
            <a:ext cx="264549" cy="87144"/>
          </a:xfrm>
          <a:prstGeom xmlns:a="http://schemas.openxmlformats.org/drawingml/2006/main" prst="rightArrow">
            <a:avLst>
              <a:gd name="adj1" fmla="val 100000"/>
              <a:gd name="adj2" fmla="val 30729"/>
            </a:avLst>
          </a:prstGeom>
          <a:pattFill xmlns:a="http://schemas.openxmlformats.org/drawingml/2006/main" prst="pct25">
            <a:fgClr>
              <a:schemeClr val="tx1">
                <a:lumMod val="75000"/>
                <a:lumOff val="25000"/>
              </a:schemeClr>
            </a:fgClr>
            <a:bgClr>
              <a:schemeClr val="bg1"/>
            </a:bgClr>
          </a:pattFill>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cxnSp macro="">
        <cdr:nvCxnSpPr>
          <cdr:cNvPr id="8" name="Straight Connector 7">
            <a:extLst xmlns:a="http://schemas.openxmlformats.org/drawingml/2006/main">
              <a:ext uri="{FF2B5EF4-FFF2-40B4-BE49-F238E27FC236}">
                <a16:creationId xmlns:a16="http://schemas.microsoft.com/office/drawing/2014/main" id="{85FA1A26-ECDB-46D2-BC2A-1781D1AD354B}"/>
              </a:ext>
            </a:extLst>
          </cdr:cNvPr>
          <cdr:cNvCxnSpPr/>
        </cdr:nvCxnSpPr>
        <cdr:spPr>
          <a:xfrm xmlns:a="http://schemas.openxmlformats.org/drawingml/2006/main" flipV="1">
            <a:off x="5223314" y="212424"/>
            <a:ext cx="97684" cy="1462"/>
          </a:xfrm>
          <a:prstGeom xmlns:a="http://schemas.openxmlformats.org/drawingml/2006/main" prst="line">
            <a:avLst/>
          </a:prstGeom>
          <a:ln xmlns:a="http://schemas.openxmlformats.org/drawingml/2006/main" w="19050">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77EB6-CE62-492E-AC8E-96A2966D08A4}"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48C2F-5DCE-4DC5-A203-A600848CC461}" type="slidenum">
              <a:rPr lang="en-US" smtClean="0"/>
              <a:t>‹#›</a:t>
            </a:fld>
            <a:endParaRPr lang="en-US"/>
          </a:p>
        </p:txBody>
      </p:sp>
    </p:spTree>
    <p:extLst>
      <p:ext uri="{BB962C8B-B14F-4D97-AF65-F5344CB8AC3E}">
        <p14:creationId xmlns:p14="http://schemas.microsoft.com/office/powerpoint/2010/main" val="26581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to briefly demonstrate what we are talking about…..wets, not solids.</a:t>
            </a:r>
          </a:p>
        </p:txBody>
      </p:sp>
      <p:sp>
        <p:nvSpPr>
          <p:cNvPr id="4" name="Slide Number Placeholder 3"/>
          <p:cNvSpPr>
            <a:spLocks noGrp="1"/>
          </p:cNvSpPr>
          <p:nvPr>
            <p:ph type="sldNum" sz="quarter" idx="5"/>
          </p:nvPr>
        </p:nvSpPr>
        <p:spPr/>
        <p:txBody>
          <a:bodyPr/>
          <a:lstStyle/>
          <a:p>
            <a:fld id="{16C48C2F-5DCE-4DC5-A203-A600848CC461}" type="slidenum">
              <a:rPr lang="en-US" smtClean="0"/>
              <a:t>2</a:t>
            </a:fld>
            <a:endParaRPr lang="en-US"/>
          </a:p>
        </p:txBody>
      </p:sp>
    </p:spTree>
    <p:extLst>
      <p:ext uri="{BB962C8B-B14F-4D97-AF65-F5344CB8AC3E}">
        <p14:creationId xmlns:p14="http://schemas.microsoft.com/office/powerpoint/2010/main" val="227017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to show history…….</a:t>
            </a:r>
          </a:p>
        </p:txBody>
      </p:sp>
      <p:sp>
        <p:nvSpPr>
          <p:cNvPr id="4" name="Slide Number Placeholder 3"/>
          <p:cNvSpPr>
            <a:spLocks noGrp="1"/>
          </p:cNvSpPr>
          <p:nvPr>
            <p:ph type="sldNum" sz="quarter" idx="5"/>
          </p:nvPr>
        </p:nvSpPr>
        <p:spPr/>
        <p:txBody>
          <a:bodyPr/>
          <a:lstStyle/>
          <a:p>
            <a:fld id="{16C48C2F-5DCE-4DC5-A203-A600848CC461}" type="slidenum">
              <a:rPr lang="en-US" smtClean="0"/>
              <a:t>3</a:t>
            </a:fld>
            <a:endParaRPr lang="en-US"/>
          </a:p>
        </p:txBody>
      </p:sp>
    </p:spTree>
    <p:extLst>
      <p:ext uri="{BB962C8B-B14F-4D97-AF65-F5344CB8AC3E}">
        <p14:creationId xmlns:p14="http://schemas.microsoft.com/office/powerpoint/2010/main" val="21648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Vishay is the leader in wet tantalum technology.  With decades of experience, we have many products which are space qualified or military graded.  As you can see, many different qualified families of products.  Where the mil standard ends, DLA drawings begin with extended products from the same families.  We provide lot performance testing as needed.  Many of these products meet or exceed NASA requirements.  Failure rates of M, P and R are available.  H characteristic for shock and vibration also available</a:t>
            </a:r>
          </a:p>
        </p:txBody>
      </p:sp>
      <p:sp>
        <p:nvSpPr>
          <p:cNvPr id="4" name="Slide Number Placeholder 3"/>
          <p:cNvSpPr>
            <a:spLocks noGrp="1"/>
          </p:cNvSpPr>
          <p:nvPr>
            <p:ph type="sldNum" sz="quarter" idx="5"/>
          </p:nvPr>
        </p:nvSpPr>
        <p:spPr/>
        <p:txBody>
          <a:bodyPr/>
          <a:lstStyle/>
          <a:p>
            <a:fld id="{16C48C2F-5DCE-4DC5-A203-A600848CC461}" type="slidenum">
              <a:rPr lang="en-US" smtClean="0"/>
              <a:t>4</a:t>
            </a:fld>
            <a:endParaRPr lang="en-US"/>
          </a:p>
        </p:txBody>
      </p:sp>
    </p:spTree>
    <p:extLst>
      <p:ext uri="{BB962C8B-B14F-4D97-AF65-F5344CB8AC3E}">
        <p14:creationId xmlns:p14="http://schemas.microsoft.com/office/powerpoint/2010/main" val="224279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slide to show where surface mount in wets has been.</a:t>
            </a:r>
          </a:p>
        </p:txBody>
      </p:sp>
      <p:sp>
        <p:nvSpPr>
          <p:cNvPr id="4" name="Slide Number Placeholder 3"/>
          <p:cNvSpPr>
            <a:spLocks noGrp="1"/>
          </p:cNvSpPr>
          <p:nvPr>
            <p:ph type="sldNum" sz="quarter" idx="5"/>
          </p:nvPr>
        </p:nvSpPr>
        <p:spPr/>
        <p:txBody>
          <a:bodyPr/>
          <a:lstStyle/>
          <a:p>
            <a:fld id="{16C48C2F-5DCE-4DC5-A203-A600848CC461}" type="slidenum">
              <a:rPr lang="en-US" smtClean="0"/>
              <a:t>5</a:t>
            </a:fld>
            <a:endParaRPr lang="en-US"/>
          </a:p>
        </p:txBody>
      </p:sp>
    </p:spTree>
    <p:extLst>
      <p:ext uri="{BB962C8B-B14F-4D97-AF65-F5344CB8AC3E}">
        <p14:creationId xmlns:p14="http://schemas.microsoft.com/office/powerpoint/2010/main" val="141947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48C2F-5DCE-4DC5-A203-A600848CC461}" type="slidenum">
              <a:rPr lang="en-US" smtClean="0"/>
              <a:t>6</a:t>
            </a:fld>
            <a:endParaRPr lang="en-US"/>
          </a:p>
        </p:txBody>
      </p:sp>
    </p:spTree>
    <p:extLst>
      <p:ext uri="{BB962C8B-B14F-4D97-AF65-F5344CB8AC3E}">
        <p14:creationId xmlns:p14="http://schemas.microsoft.com/office/powerpoint/2010/main" val="21509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48C2F-5DCE-4DC5-A203-A600848CC461}" type="slidenum">
              <a:rPr lang="en-US" smtClean="0"/>
              <a:t>13</a:t>
            </a:fld>
            <a:endParaRPr lang="en-US"/>
          </a:p>
        </p:txBody>
      </p:sp>
    </p:spTree>
    <p:extLst>
      <p:ext uri="{BB962C8B-B14F-4D97-AF65-F5344CB8AC3E}">
        <p14:creationId xmlns:p14="http://schemas.microsoft.com/office/powerpoint/2010/main" val="36968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48C2F-5DCE-4DC5-A203-A600848CC461}" type="slidenum">
              <a:rPr lang="en-US" smtClean="0"/>
              <a:t>15</a:t>
            </a:fld>
            <a:endParaRPr lang="en-US"/>
          </a:p>
        </p:txBody>
      </p:sp>
    </p:spTree>
    <p:extLst>
      <p:ext uri="{BB962C8B-B14F-4D97-AF65-F5344CB8AC3E}">
        <p14:creationId xmlns:p14="http://schemas.microsoft.com/office/powerpoint/2010/main" val="3918511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0F565F-E8A3-7941-A006-56698E6B2F8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9E648A-1CD5-BB42-99F3-7028EC8600FC}"/>
              </a:ext>
            </a:extLst>
          </p:cNvPr>
          <p:cNvSpPr>
            <a:spLocks noGrp="1"/>
          </p:cNvSpPr>
          <p:nvPr>
            <p:ph type="ctrTitle"/>
          </p:nvPr>
        </p:nvSpPr>
        <p:spPr>
          <a:xfrm>
            <a:off x="806824" y="780340"/>
            <a:ext cx="9403976" cy="1905469"/>
          </a:xfrm>
          <a:prstGeom prst="rect">
            <a:avLst/>
          </a:prstGeo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FF75304-92E1-AD49-B5EA-5A5821AC3215}"/>
              </a:ext>
            </a:extLst>
          </p:cNvPr>
          <p:cNvSpPr>
            <a:spLocks noGrp="1"/>
          </p:cNvSpPr>
          <p:nvPr>
            <p:ph type="subTitle" idx="1" hasCustomPrompt="1"/>
          </p:nvPr>
        </p:nvSpPr>
        <p:spPr>
          <a:xfrm>
            <a:off x="806824" y="2814870"/>
            <a:ext cx="9403976" cy="1321412"/>
          </a:xfrm>
          <a:prstGeom prst="rect">
            <a:avLst/>
          </a:prstGeo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2">
            <a:extLst>
              <a:ext uri="{FF2B5EF4-FFF2-40B4-BE49-F238E27FC236}">
                <a16:creationId xmlns:a16="http://schemas.microsoft.com/office/drawing/2014/main" id="{DBF1EA49-2975-294E-978F-CA31503D53E1}"/>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bg1">
                    <a:lumMod val="85000"/>
                  </a:schemeClr>
                </a:solidFill>
                <a:latin typeface="Arial" panose="020B0604020202020204" pitchFamily="34" charset="0"/>
                <a:ea typeface="+mj-ea"/>
                <a:cs typeface="Arial" panose="020B0604020202020204" pitchFamily="34" charset="0"/>
              </a:rPr>
              <a:t>©  2021 VISHAY INTERTECHNOLOGY, INC. ALL RIGHTS RESERVED.</a:t>
            </a:r>
            <a:endParaRPr lang="en-US"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4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para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E3B7C5-21F2-0F4D-A1B4-5845734ED400}"/>
              </a:ext>
            </a:extLst>
          </p:cNvPr>
          <p:cNvSpPr/>
          <p:nvPr/>
        </p:nvSpPr>
        <p:spPr>
          <a:xfrm>
            <a:off x="0" y="0"/>
            <a:ext cx="11586210" cy="6858000"/>
          </a:xfrm>
          <a:prstGeom prst="rect">
            <a:avLst/>
          </a:prstGeom>
          <a:solidFill>
            <a:srgbClr val="3D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E648A-1CD5-BB42-99F3-7028EC8600FC}"/>
              </a:ext>
            </a:extLst>
          </p:cNvPr>
          <p:cNvSpPr>
            <a:spLocks noGrp="1"/>
          </p:cNvSpPr>
          <p:nvPr>
            <p:ph type="ctrTitle"/>
          </p:nvPr>
        </p:nvSpPr>
        <p:spPr>
          <a:xfrm>
            <a:off x="806823" y="2675557"/>
            <a:ext cx="9838337" cy="1933388"/>
          </a:xfrm>
          <a:prstGeom prst="rect">
            <a:avLst/>
          </a:prstGeom>
        </p:spPr>
        <p:txBody>
          <a:bodyPr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FF75304-92E1-AD49-B5EA-5A5821AC3215}"/>
              </a:ext>
            </a:extLst>
          </p:cNvPr>
          <p:cNvSpPr>
            <a:spLocks noGrp="1"/>
          </p:cNvSpPr>
          <p:nvPr>
            <p:ph type="subTitle" idx="1" hasCustomPrompt="1"/>
          </p:nvPr>
        </p:nvSpPr>
        <p:spPr>
          <a:xfrm>
            <a:off x="806823" y="4728730"/>
            <a:ext cx="9838337" cy="1237690"/>
          </a:xfrm>
          <a:prstGeom prst="rect">
            <a:avLst/>
          </a:prstGeo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Content Placeholder 9">
            <a:extLst>
              <a:ext uri="{FF2B5EF4-FFF2-40B4-BE49-F238E27FC236}">
                <a16:creationId xmlns:a16="http://schemas.microsoft.com/office/drawing/2014/main" id="{371BFAA3-E324-EE41-8485-C65136E2FB2D}"/>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a:stretch/>
        </p:blipFill>
        <p:spPr>
          <a:xfrm>
            <a:off x="-1" y="122411"/>
            <a:ext cx="8161363" cy="3137604"/>
          </a:xfrm>
          <a:prstGeom prst="rect">
            <a:avLst/>
          </a:prstGeom>
        </p:spPr>
      </p:pic>
      <p:pic>
        <p:nvPicPr>
          <p:cNvPr id="9" name="Picture 8" descr="A close up of a logo&#10;&#10;Description automatically generated">
            <a:extLst>
              <a:ext uri="{FF2B5EF4-FFF2-40B4-BE49-F238E27FC236}">
                <a16:creationId xmlns:a16="http://schemas.microsoft.com/office/drawing/2014/main" id="{6F2969FB-5A19-E34E-9A7B-8F182B78D55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507952" y="0"/>
            <a:ext cx="9768417" cy="3079279"/>
          </a:xfrm>
          <a:prstGeom prst="rect">
            <a:avLst/>
          </a:prstGeom>
        </p:spPr>
      </p:pic>
      <p:sp>
        <p:nvSpPr>
          <p:cNvPr id="11" name="Rectangle 2">
            <a:extLst>
              <a:ext uri="{FF2B5EF4-FFF2-40B4-BE49-F238E27FC236}">
                <a16:creationId xmlns:a16="http://schemas.microsoft.com/office/drawing/2014/main" id="{AD140AD0-C32F-FD41-BD24-8D8858C2E68B}"/>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bg1">
                    <a:lumMod val="85000"/>
                  </a:schemeClr>
                </a:solidFill>
                <a:latin typeface="Arial" panose="020B0604020202020204" pitchFamily="34" charset="0"/>
                <a:ea typeface="+mj-ea"/>
                <a:cs typeface="Arial" panose="020B0604020202020204" pitchFamily="34" charset="0"/>
              </a:rPr>
              <a:t>©  2021 VISHAY INTERTECHNOLOGY, INC. ALL RIGHTS RESERVED.</a:t>
            </a:r>
            <a:endParaRPr lang="en-US"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A737-62D2-B74C-80AF-B56866C33FAD}"/>
              </a:ext>
            </a:extLst>
          </p:cNvPr>
          <p:cNvSpPr>
            <a:spLocks noGrp="1"/>
          </p:cNvSpPr>
          <p:nvPr>
            <p:ph type="title"/>
          </p:nvPr>
        </p:nvSpPr>
        <p:spPr>
          <a:xfrm>
            <a:off x="623454" y="290286"/>
            <a:ext cx="10460663" cy="801515"/>
          </a:xfrm>
          <a:prstGeom prst="rect">
            <a:avLst/>
          </a:prstGeom>
        </p:spPr>
        <p:txBody>
          <a:bodyPr anchor="b">
            <a:noAutofit/>
          </a:bodyPr>
          <a:lstStyle>
            <a:lvl1pPr>
              <a:lnSpc>
                <a:spcPct val="90000"/>
              </a:lnSpc>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05037A-E0CB-2446-97AE-5C5F1369C956}"/>
              </a:ext>
            </a:extLst>
          </p:cNvPr>
          <p:cNvSpPr>
            <a:spLocks noGrp="1"/>
          </p:cNvSpPr>
          <p:nvPr>
            <p:ph idx="1"/>
          </p:nvPr>
        </p:nvSpPr>
        <p:spPr>
          <a:xfrm>
            <a:off x="623453" y="1815151"/>
            <a:ext cx="10460229" cy="4624473"/>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DF6373D7-D44C-AE42-99D0-B60D9A1C231A}"/>
              </a:ext>
            </a:extLst>
          </p:cNvPr>
          <p:cNvSpPr>
            <a:spLocks noGrp="1"/>
          </p:cNvSpPr>
          <p:nvPr>
            <p:ph type="sldNum" sz="quarter" idx="4"/>
          </p:nvPr>
        </p:nvSpPr>
        <p:spPr>
          <a:xfrm>
            <a:off x="8709891" y="6489698"/>
            <a:ext cx="2743200" cy="229569"/>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19E50BD7-9F83-E64C-8CD4-4C2B7251CF6B}" type="slidenum">
              <a:rPr lang="en-US" smtClean="0"/>
              <a:pPr/>
              <a:t>‹#›</a:t>
            </a:fld>
            <a:endParaRPr lang="en-US"/>
          </a:p>
        </p:txBody>
      </p:sp>
      <p:sp>
        <p:nvSpPr>
          <p:cNvPr id="6" name="Rectangle 2">
            <a:extLst>
              <a:ext uri="{FF2B5EF4-FFF2-40B4-BE49-F238E27FC236}">
                <a16:creationId xmlns:a16="http://schemas.microsoft.com/office/drawing/2014/main" id="{F8F564A6-A6F9-5C4F-AEEF-4D2D54450FB9}"/>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tx1"/>
                </a:solidFill>
                <a:latin typeface="Arial" panose="020B0604020202020204" pitchFamily="34" charset="0"/>
                <a:ea typeface="+mj-ea"/>
                <a:cs typeface="Arial" panose="020B0604020202020204" pitchFamily="34" charset="0"/>
              </a:rPr>
              <a:t>©  2021 VISHAY INTERTECHNOLOGY, INC. ALL RIGHTS RESERVED.</a:t>
            </a:r>
            <a:endParaRPr lang="en-US" sz="600" dirty="0">
              <a:solidFill>
                <a:schemeClr val="tx1"/>
              </a:solidFill>
              <a:latin typeface="Arial" panose="020B0604020202020204" pitchFamily="34" charset="0"/>
              <a:cs typeface="Arial" panose="020B0604020202020204" pitchFamily="34" charset="0"/>
            </a:endParaRPr>
          </a:p>
        </p:txBody>
      </p:sp>
      <p:sp>
        <p:nvSpPr>
          <p:cNvPr id="10" name="Content Placeholder 7">
            <a:extLst>
              <a:ext uri="{FF2B5EF4-FFF2-40B4-BE49-F238E27FC236}">
                <a16:creationId xmlns:a16="http://schemas.microsoft.com/office/drawing/2014/main" id="{5CD5E642-0A0F-584D-ADCF-DDA3DCFE5E69}"/>
              </a:ext>
            </a:extLst>
          </p:cNvPr>
          <p:cNvSpPr>
            <a:spLocks noGrp="1"/>
          </p:cNvSpPr>
          <p:nvPr>
            <p:ph sz="quarter" idx="11"/>
          </p:nvPr>
        </p:nvSpPr>
        <p:spPr>
          <a:xfrm>
            <a:off x="623453" y="1153985"/>
            <a:ext cx="10460229" cy="483000"/>
          </a:xfrm>
        </p:spPr>
        <p:txBody>
          <a:bodyPr anchor="ctr">
            <a:noAutofit/>
          </a:bodyPr>
          <a:lstStyle>
            <a:lvl1pPr marL="0" indent="0">
              <a:buNone/>
              <a:tabLst>
                <a:tab pos="2222500" algn="l"/>
              </a:tabLst>
              <a:defRPr sz="2200" b="1">
                <a:solidFill>
                  <a:schemeClr val="bg2">
                    <a:lumMod val="25000"/>
                  </a:schemeClr>
                </a:solidFill>
              </a:defRPr>
            </a:lvl1pPr>
          </a:lstStyle>
          <a:p>
            <a:pPr lvl="0"/>
            <a:r>
              <a:rPr lang="en-US"/>
              <a:t>Click to edit Master text styles</a:t>
            </a:r>
          </a:p>
        </p:txBody>
      </p:sp>
    </p:spTree>
    <p:extLst>
      <p:ext uri="{BB962C8B-B14F-4D97-AF65-F5344CB8AC3E}">
        <p14:creationId xmlns:p14="http://schemas.microsoft.com/office/powerpoint/2010/main" val="372510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F6373D7-D44C-AE42-99D0-B60D9A1C231A}"/>
              </a:ext>
            </a:extLst>
          </p:cNvPr>
          <p:cNvSpPr>
            <a:spLocks noGrp="1"/>
          </p:cNvSpPr>
          <p:nvPr>
            <p:ph type="sldNum" sz="quarter" idx="4"/>
          </p:nvPr>
        </p:nvSpPr>
        <p:spPr>
          <a:xfrm>
            <a:off x="8709891" y="6489698"/>
            <a:ext cx="2743200" cy="229569"/>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19E50BD7-9F83-E64C-8CD4-4C2B7251CF6B}" type="slidenum">
              <a:rPr lang="en-US" smtClean="0"/>
              <a:pPr/>
              <a:t>‹#›</a:t>
            </a:fld>
            <a:endParaRPr lang="en-US"/>
          </a:p>
        </p:txBody>
      </p:sp>
      <p:sp>
        <p:nvSpPr>
          <p:cNvPr id="6" name="Rectangle 2">
            <a:extLst>
              <a:ext uri="{FF2B5EF4-FFF2-40B4-BE49-F238E27FC236}">
                <a16:creationId xmlns:a16="http://schemas.microsoft.com/office/drawing/2014/main" id="{F8F564A6-A6F9-5C4F-AEEF-4D2D54450FB9}"/>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tx1"/>
                </a:solidFill>
                <a:latin typeface="Arial" panose="020B0604020202020204" pitchFamily="34" charset="0"/>
                <a:ea typeface="+mj-ea"/>
                <a:cs typeface="Arial" panose="020B0604020202020204" pitchFamily="34" charset="0"/>
              </a:rPr>
              <a:t>©  2021 VISHAY INTERTECHNOLOGY, INC. ALL RIGHTS RESERVED.</a:t>
            </a:r>
            <a:endParaRPr lang="en-US" sz="600" dirty="0">
              <a:solidFill>
                <a:schemeClr val="tx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9C0A51A-7A1C-6C46-8CF9-B52F2A00F127}"/>
              </a:ext>
            </a:extLst>
          </p:cNvPr>
          <p:cNvSpPr>
            <a:spLocks noGrp="1"/>
          </p:cNvSpPr>
          <p:nvPr>
            <p:ph idx="1"/>
          </p:nvPr>
        </p:nvSpPr>
        <p:spPr>
          <a:xfrm>
            <a:off x="623453" y="1269966"/>
            <a:ext cx="10460663" cy="5169657"/>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E3E83077-712E-4E4D-A08F-BBCE5D5DB8F1}"/>
              </a:ext>
            </a:extLst>
          </p:cNvPr>
          <p:cNvSpPr>
            <a:spLocks noGrp="1"/>
          </p:cNvSpPr>
          <p:nvPr>
            <p:ph type="title"/>
          </p:nvPr>
        </p:nvSpPr>
        <p:spPr>
          <a:xfrm>
            <a:off x="623454" y="290286"/>
            <a:ext cx="10460663" cy="801515"/>
          </a:xfrm>
          <a:prstGeom prst="rect">
            <a:avLst/>
          </a:prstGeom>
        </p:spPr>
        <p:txBody>
          <a:bodyPr anchor="b">
            <a:noAutofit/>
          </a:bodyPr>
          <a:lstStyle>
            <a:lvl1pPr>
              <a:lnSpc>
                <a:spcPct val="90000"/>
              </a:lnSpc>
              <a:defRPr sz="2800"/>
            </a:lvl1pPr>
          </a:lstStyle>
          <a:p>
            <a:r>
              <a:rPr lang="en-US"/>
              <a:t>Click to edit Master title style</a:t>
            </a:r>
            <a:endParaRPr lang="en-US" dirty="0"/>
          </a:p>
        </p:txBody>
      </p:sp>
    </p:spTree>
    <p:extLst>
      <p:ext uri="{BB962C8B-B14F-4D97-AF65-F5344CB8AC3E}">
        <p14:creationId xmlns:p14="http://schemas.microsoft.com/office/powerpoint/2010/main" val="88924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s Subtitle">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1323093-BFF1-C345-AD23-B46C8253B876}"/>
              </a:ext>
            </a:extLst>
          </p:cNvPr>
          <p:cNvSpPr>
            <a:spLocks noGrp="1"/>
          </p:cNvSpPr>
          <p:nvPr>
            <p:ph type="sldNum" sz="quarter" idx="4"/>
          </p:nvPr>
        </p:nvSpPr>
        <p:spPr>
          <a:xfrm>
            <a:off x="8709891" y="6489698"/>
            <a:ext cx="2743200" cy="229569"/>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19E50BD7-9F83-E64C-8CD4-4C2B7251CF6B}" type="slidenum">
              <a:rPr lang="en-US" smtClean="0"/>
              <a:pPr/>
              <a:t>‹#›</a:t>
            </a:fld>
            <a:endParaRPr lang="en-US"/>
          </a:p>
        </p:txBody>
      </p:sp>
      <p:sp>
        <p:nvSpPr>
          <p:cNvPr id="8" name="Rectangle 2">
            <a:extLst>
              <a:ext uri="{FF2B5EF4-FFF2-40B4-BE49-F238E27FC236}">
                <a16:creationId xmlns:a16="http://schemas.microsoft.com/office/drawing/2014/main" id="{94FFEA5A-4A22-D846-A9E8-8472E8409826}"/>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tx1"/>
                </a:solidFill>
                <a:latin typeface="Arial" panose="020B0604020202020204" pitchFamily="34" charset="0"/>
                <a:ea typeface="+mj-ea"/>
                <a:cs typeface="Arial" panose="020B0604020202020204" pitchFamily="34" charset="0"/>
              </a:rPr>
              <a:t>©  2020 VISHAY INTERTECHNOLOGY, INC. ALL RIGHTS RESERVED.</a:t>
            </a:r>
            <a:endParaRPr lang="en-US" sz="6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FC5F95-45FE-264A-BA40-48AB7365701A}"/>
              </a:ext>
            </a:extLst>
          </p:cNvPr>
          <p:cNvSpPr>
            <a:spLocks noGrp="1"/>
          </p:cNvSpPr>
          <p:nvPr>
            <p:ph type="title"/>
          </p:nvPr>
        </p:nvSpPr>
        <p:spPr>
          <a:xfrm>
            <a:off x="623454" y="290286"/>
            <a:ext cx="10460663" cy="801515"/>
          </a:xfrm>
          <a:prstGeom prst="rect">
            <a:avLst/>
          </a:prstGeom>
        </p:spPr>
        <p:txBody>
          <a:bodyPr anchor="b">
            <a:noAutofit/>
          </a:bodyPr>
          <a:lstStyle>
            <a:lvl1pPr>
              <a:lnSpc>
                <a:spcPct val="90000"/>
              </a:lnSpc>
              <a:defRPr sz="2800"/>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5E958177-41B3-7B4A-BB8F-1917085D8CA6}"/>
              </a:ext>
            </a:extLst>
          </p:cNvPr>
          <p:cNvSpPr>
            <a:spLocks noGrp="1"/>
          </p:cNvSpPr>
          <p:nvPr>
            <p:ph idx="13"/>
          </p:nvPr>
        </p:nvSpPr>
        <p:spPr>
          <a:xfrm>
            <a:off x="623453" y="1804530"/>
            <a:ext cx="5119993" cy="4635094"/>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7">
            <a:extLst>
              <a:ext uri="{FF2B5EF4-FFF2-40B4-BE49-F238E27FC236}">
                <a16:creationId xmlns:a16="http://schemas.microsoft.com/office/drawing/2014/main" id="{1C8ED4FB-03DC-A942-905A-10B9DDBFCB10}"/>
              </a:ext>
            </a:extLst>
          </p:cNvPr>
          <p:cNvSpPr>
            <a:spLocks noGrp="1"/>
          </p:cNvSpPr>
          <p:nvPr>
            <p:ph sz="quarter" idx="14"/>
          </p:nvPr>
        </p:nvSpPr>
        <p:spPr>
          <a:xfrm>
            <a:off x="623889" y="1272345"/>
            <a:ext cx="5119992" cy="464664"/>
          </a:xfrm>
        </p:spPr>
        <p:txBody>
          <a:bodyPr anchor="ctr">
            <a:noAutofit/>
          </a:bodyPr>
          <a:lstStyle>
            <a:lvl1pPr marL="0" indent="0">
              <a:buNone/>
              <a:defRPr sz="2000" b="1">
                <a:solidFill>
                  <a:schemeClr val="bg2">
                    <a:lumMod val="25000"/>
                  </a:schemeClr>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DC02CEAC-51F4-024E-B598-B5936C664242}"/>
              </a:ext>
            </a:extLst>
          </p:cNvPr>
          <p:cNvSpPr>
            <a:spLocks noGrp="1"/>
          </p:cNvSpPr>
          <p:nvPr>
            <p:ph idx="15"/>
          </p:nvPr>
        </p:nvSpPr>
        <p:spPr>
          <a:xfrm>
            <a:off x="5963030" y="1804530"/>
            <a:ext cx="5119993" cy="4635094"/>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7">
            <a:extLst>
              <a:ext uri="{FF2B5EF4-FFF2-40B4-BE49-F238E27FC236}">
                <a16:creationId xmlns:a16="http://schemas.microsoft.com/office/drawing/2014/main" id="{6AC64A57-05F6-8341-9EFC-4085B3AD5950}"/>
              </a:ext>
            </a:extLst>
          </p:cNvPr>
          <p:cNvSpPr>
            <a:spLocks noGrp="1"/>
          </p:cNvSpPr>
          <p:nvPr>
            <p:ph sz="quarter" idx="16"/>
          </p:nvPr>
        </p:nvSpPr>
        <p:spPr>
          <a:xfrm>
            <a:off x="5963254" y="1268340"/>
            <a:ext cx="5119992" cy="464664"/>
          </a:xfrm>
        </p:spPr>
        <p:txBody>
          <a:bodyPr anchor="ctr">
            <a:noAutofit/>
          </a:bodyPr>
          <a:lstStyle>
            <a:lvl1pPr marL="0" indent="0">
              <a:buNone/>
              <a:defRPr sz="2000" b="1">
                <a:solidFill>
                  <a:schemeClr val="bg2">
                    <a:lumMod val="25000"/>
                  </a:schemeClr>
                </a:solidFill>
              </a:defRPr>
            </a:lvl1pPr>
          </a:lstStyle>
          <a:p>
            <a:pPr lvl="0"/>
            <a:r>
              <a:rPr lang="en-US"/>
              <a:t>Click to edit Master text styles</a:t>
            </a:r>
          </a:p>
        </p:txBody>
      </p:sp>
    </p:spTree>
    <p:extLst>
      <p:ext uri="{BB962C8B-B14F-4D97-AF65-F5344CB8AC3E}">
        <p14:creationId xmlns:p14="http://schemas.microsoft.com/office/powerpoint/2010/main" val="368801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1323093-BFF1-C345-AD23-B46C8253B876}"/>
              </a:ext>
            </a:extLst>
          </p:cNvPr>
          <p:cNvSpPr>
            <a:spLocks noGrp="1"/>
          </p:cNvSpPr>
          <p:nvPr>
            <p:ph type="sldNum" sz="quarter" idx="4"/>
          </p:nvPr>
        </p:nvSpPr>
        <p:spPr>
          <a:xfrm>
            <a:off x="8709891" y="6489698"/>
            <a:ext cx="2743200" cy="229569"/>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19E50BD7-9F83-E64C-8CD4-4C2B7251CF6B}" type="slidenum">
              <a:rPr lang="en-US" smtClean="0"/>
              <a:pPr/>
              <a:t>‹#›</a:t>
            </a:fld>
            <a:endParaRPr lang="en-US"/>
          </a:p>
        </p:txBody>
      </p:sp>
      <p:sp>
        <p:nvSpPr>
          <p:cNvPr id="8" name="Rectangle 2">
            <a:extLst>
              <a:ext uri="{FF2B5EF4-FFF2-40B4-BE49-F238E27FC236}">
                <a16:creationId xmlns:a16="http://schemas.microsoft.com/office/drawing/2014/main" id="{94FFEA5A-4A22-D846-A9E8-8472E8409826}"/>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tx1"/>
                </a:solidFill>
                <a:latin typeface="Arial" panose="020B0604020202020204" pitchFamily="34" charset="0"/>
                <a:ea typeface="+mj-ea"/>
                <a:cs typeface="Arial" panose="020B0604020202020204" pitchFamily="34" charset="0"/>
              </a:rPr>
              <a:t>©  2020 VISHAY INTERTECHNOLOGY, INC. ALL RIGHTS RESERVED.</a:t>
            </a:r>
            <a:endParaRPr lang="en-US" sz="6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FC5F95-45FE-264A-BA40-48AB7365701A}"/>
              </a:ext>
            </a:extLst>
          </p:cNvPr>
          <p:cNvSpPr>
            <a:spLocks noGrp="1"/>
          </p:cNvSpPr>
          <p:nvPr>
            <p:ph type="title"/>
          </p:nvPr>
        </p:nvSpPr>
        <p:spPr>
          <a:xfrm>
            <a:off x="623454" y="290286"/>
            <a:ext cx="10460663" cy="801515"/>
          </a:xfrm>
          <a:prstGeom prst="rect">
            <a:avLst/>
          </a:prstGeom>
        </p:spPr>
        <p:txBody>
          <a:bodyPr anchor="b">
            <a:noAutofit/>
          </a:bodyPr>
          <a:lstStyle>
            <a:lvl1pPr>
              <a:lnSpc>
                <a:spcPct val="90000"/>
              </a:lnSpc>
              <a:defRPr sz="28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D2677DD9-374E-F44F-9745-1FFB604F423D}"/>
              </a:ext>
            </a:extLst>
          </p:cNvPr>
          <p:cNvSpPr>
            <a:spLocks noGrp="1"/>
          </p:cNvSpPr>
          <p:nvPr>
            <p:ph idx="13"/>
          </p:nvPr>
        </p:nvSpPr>
        <p:spPr>
          <a:xfrm>
            <a:off x="623453" y="1269241"/>
            <a:ext cx="5119993" cy="5166677"/>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BFD0CD2-213C-3447-9E39-74BDCB53B58F}"/>
              </a:ext>
            </a:extLst>
          </p:cNvPr>
          <p:cNvSpPr>
            <a:spLocks noGrp="1"/>
          </p:cNvSpPr>
          <p:nvPr>
            <p:ph idx="15"/>
          </p:nvPr>
        </p:nvSpPr>
        <p:spPr>
          <a:xfrm>
            <a:off x="5962818" y="1272947"/>
            <a:ext cx="5120205" cy="5166677"/>
          </a:xfrm>
          <a:prstGeom prst="rect">
            <a:avLst/>
          </a:prstGeom>
        </p:spPr>
        <p:txBody>
          <a:bodyPr>
            <a:noAutofit/>
          </a:bodyPr>
          <a:lstStyle>
            <a:lvl1pPr>
              <a:lnSpc>
                <a:spcPct val="110000"/>
              </a:lnSpc>
              <a:spcBef>
                <a:spcPts val="200"/>
              </a:spcBef>
              <a:spcAft>
                <a:spcPts val="400"/>
              </a:spcAft>
              <a:defRPr sz="2000">
                <a:solidFill>
                  <a:schemeClr val="bg2">
                    <a:lumMod val="25000"/>
                  </a:schemeClr>
                </a:solidFill>
              </a:defRPr>
            </a:lvl1pPr>
            <a:lvl2pPr>
              <a:lnSpc>
                <a:spcPct val="110000"/>
              </a:lnSpc>
              <a:spcBef>
                <a:spcPts val="200"/>
              </a:spcBef>
              <a:spcAft>
                <a:spcPts val="400"/>
              </a:spcAft>
              <a:defRPr sz="1800">
                <a:solidFill>
                  <a:schemeClr val="bg2">
                    <a:lumMod val="25000"/>
                  </a:schemeClr>
                </a:solidFill>
              </a:defRPr>
            </a:lvl2pPr>
            <a:lvl3pPr>
              <a:lnSpc>
                <a:spcPct val="100000"/>
              </a:lnSpc>
              <a:spcBef>
                <a:spcPts val="200"/>
              </a:spcBef>
              <a:spcAft>
                <a:spcPts val="400"/>
              </a:spcAft>
              <a:defRPr sz="1800">
                <a:solidFill>
                  <a:schemeClr val="bg2">
                    <a:lumMod val="25000"/>
                  </a:schemeClr>
                </a:solidFill>
              </a:defRPr>
            </a:lvl3pPr>
            <a:lvl4pPr>
              <a:lnSpc>
                <a:spcPct val="100000"/>
              </a:lnSpc>
              <a:spcBef>
                <a:spcPts val="200"/>
              </a:spcBef>
              <a:spcAft>
                <a:spcPts val="400"/>
              </a:spcAft>
              <a:defRPr sz="1600">
                <a:solidFill>
                  <a:schemeClr val="bg2">
                    <a:lumMod val="25000"/>
                  </a:schemeClr>
                </a:solidFill>
              </a:defRPr>
            </a:lvl4pPr>
            <a:lvl5pPr>
              <a:lnSpc>
                <a:spcPct val="100000"/>
              </a:lnSpc>
              <a:spcBef>
                <a:spcPts val="200"/>
              </a:spcBef>
              <a:spcAft>
                <a:spcPts val="400"/>
              </a:spcAft>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6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E3B7C5-21F2-0F4D-A1B4-5845734ED400}"/>
              </a:ext>
            </a:extLst>
          </p:cNvPr>
          <p:cNvSpPr/>
          <p:nvPr/>
        </p:nvSpPr>
        <p:spPr>
          <a:xfrm>
            <a:off x="0" y="0"/>
            <a:ext cx="11587163" cy="6858000"/>
          </a:xfrm>
          <a:prstGeom prst="rect">
            <a:avLst/>
          </a:prstGeom>
          <a:solidFill>
            <a:srgbClr val="3D4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6F2969FB-5A19-E34E-9A7B-8F182B78D55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507952" y="0"/>
            <a:ext cx="9768417" cy="3079279"/>
          </a:xfrm>
          <a:prstGeom prst="rect">
            <a:avLst/>
          </a:prstGeom>
        </p:spPr>
      </p:pic>
      <p:sp>
        <p:nvSpPr>
          <p:cNvPr id="10" name="Title 1">
            <a:extLst>
              <a:ext uri="{FF2B5EF4-FFF2-40B4-BE49-F238E27FC236}">
                <a16:creationId xmlns:a16="http://schemas.microsoft.com/office/drawing/2014/main" id="{FF6C3908-E806-BD4F-9C0C-B5732EC41AF8}"/>
              </a:ext>
            </a:extLst>
          </p:cNvPr>
          <p:cNvSpPr>
            <a:spLocks noGrp="1"/>
          </p:cNvSpPr>
          <p:nvPr>
            <p:ph type="ctrTitle" hasCustomPrompt="1"/>
          </p:nvPr>
        </p:nvSpPr>
        <p:spPr>
          <a:xfrm>
            <a:off x="806823" y="3079278"/>
            <a:ext cx="9838337" cy="1543521"/>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Thank You or Other Closing Statement</a:t>
            </a:r>
          </a:p>
        </p:txBody>
      </p:sp>
      <p:sp>
        <p:nvSpPr>
          <p:cNvPr id="12" name="Rectangle 2">
            <a:extLst>
              <a:ext uri="{FF2B5EF4-FFF2-40B4-BE49-F238E27FC236}">
                <a16:creationId xmlns:a16="http://schemas.microsoft.com/office/drawing/2014/main" id="{BF8B8862-30DD-A24B-B709-457CC6BF5545}"/>
              </a:ext>
            </a:extLst>
          </p:cNvPr>
          <p:cNvSpPr txBox="1">
            <a:spLocks noChangeArrowheads="1"/>
          </p:cNvSpPr>
          <p:nvPr/>
        </p:nvSpPr>
        <p:spPr bwMode="auto">
          <a:xfrm>
            <a:off x="355641" y="6489699"/>
            <a:ext cx="4356060" cy="2295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6C7DA1">
                      <a:alpha val="50000"/>
                    </a:srgbClr>
                  </a:outerShdw>
                </a:effectLst>
              </a14:hiddenEffects>
            </a:ext>
          </a:extLst>
        </p:spPr>
        <p:txBody>
          <a:bodyPr vert="horz" wrap="square" lIns="145152" tIns="72576" rIns="145152" bIns="72576" numCol="1" anchor="b" anchorCtr="0" compatLnSpc="1">
            <a:prstTxWarp prst="textNoShape">
              <a:avLst/>
            </a:prstTxWarp>
          </a:bodyPr>
          <a:lstStyle>
            <a:lvl1pPr algn="l" rtl="0" eaLnBrk="1" fontAlgn="base" hangingPunct="1">
              <a:lnSpc>
                <a:spcPct val="100000"/>
              </a:lnSpc>
              <a:spcBef>
                <a:spcPct val="0"/>
              </a:spcBef>
              <a:spcAft>
                <a:spcPct val="0"/>
              </a:spcAft>
              <a:defRPr sz="3000" b="0" i="0" cap="all">
                <a:solidFill>
                  <a:schemeClr val="tx1">
                    <a:lumMod val="85000"/>
                    <a:lumOff val="15000"/>
                  </a:schemeClr>
                </a:solidFill>
                <a:latin typeface="+mj-lt"/>
                <a:ea typeface="+mj-ea"/>
                <a:cs typeface="+mj-cs"/>
              </a:defRPr>
            </a:lvl1pPr>
            <a:lvl2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2pPr>
            <a:lvl3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3pPr>
            <a:lvl4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4pPr>
            <a:lvl5pPr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5pPr>
            <a:lvl6pPr marL="4572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6pPr>
            <a:lvl7pPr marL="9144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7pPr>
            <a:lvl8pPr marL="13716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8pPr>
            <a:lvl9pPr marL="1828800" algn="ctr" rtl="0" eaLnBrk="1" fontAlgn="base" hangingPunct="1">
              <a:lnSpc>
                <a:spcPct val="80000"/>
              </a:lnSpc>
              <a:spcBef>
                <a:spcPct val="0"/>
              </a:spcBef>
              <a:spcAft>
                <a:spcPct val="0"/>
              </a:spcAft>
              <a:defRPr sz="2600" b="1">
                <a:solidFill>
                  <a:schemeClr val="tx1"/>
                </a:solidFill>
                <a:latin typeface="Arial" charset="0"/>
                <a:ea typeface="ＭＳ Ｐゴシック" charset="0"/>
              </a:defRPr>
            </a:lvl9pPr>
          </a:lstStyle>
          <a:p>
            <a:r>
              <a:rPr lang="en-US" sz="600" b="0" i="0" kern="1200" cap="all" dirty="0">
                <a:solidFill>
                  <a:schemeClr val="bg1">
                    <a:lumMod val="85000"/>
                  </a:schemeClr>
                </a:solidFill>
                <a:latin typeface="Arial" panose="020B0604020202020204" pitchFamily="34" charset="0"/>
                <a:ea typeface="+mj-ea"/>
                <a:cs typeface="Arial" panose="020B0604020202020204" pitchFamily="34" charset="0"/>
              </a:rPr>
              <a:t>©  2020 VISHAY INTERTECHNOLOGY, INC. ALL RIGHTS RESERVED.</a:t>
            </a:r>
            <a:endParaRPr lang="en-US" sz="600" dirty="0">
              <a:solidFill>
                <a:schemeClr val="bg1">
                  <a:lumMod val="85000"/>
                </a:schemeClr>
              </a:solidFill>
              <a:latin typeface="Arial" panose="020B0604020202020204" pitchFamily="34" charset="0"/>
              <a:cs typeface="Arial" panose="020B0604020202020204" pitchFamily="34" charset="0"/>
            </a:endParaRPr>
          </a:p>
        </p:txBody>
      </p:sp>
      <p:pic>
        <p:nvPicPr>
          <p:cNvPr id="11" name="Content Placeholder 9">
            <a:extLst>
              <a:ext uri="{FF2B5EF4-FFF2-40B4-BE49-F238E27FC236}">
                <a16:creationId xmlns:a16="http://schemas.microsoft.com/office/drawing/2014/main" id="{84FE0263-0459-7641-B502-AB04D0868624}"/>
              </a:ext>
            </a:extLst>
          </p:cNvPr>
          <p:cNvPicPr>
            <a:picLocks noChangeAspect="1"/>
          </p:cNvPicPr>
          <p:nvPr/>
        </p:nvPicPr>
        <p:blipFill rotWithShape="1">
          <a:blip r:embed="rId3" cstate="print">
            <a:alphaModFix amt="60000"/>
            <a:extLst>
              <a:ext uri="{28A0092B-C50C-407E-A947-70E740481C1C}">
                <a14:useLocalDpi xmlns:a14="http://schemas.microsoft.com/office/drawing/2010/main"/>
              </a:ext>
            </a:extLst>
          </a:blip>
          <a:srcRect/>
          <a:stretch/>
        </p:blipFill>
        <p:spPr>
          <a:xfrm>
            <a:off x="-1" y="122411"/>
            <a:ext cx="8161363" cy="3137604"/>
          </a:xfrm>
          <a:prstGeom prst="rect">
            <a:avLst/>
          </a:prstGeom>
        </p:spPr>
      </p:pic>
    </p:spTree>
    <p:extLst>
      <p:ext uri="{BB962C8B-B14F-4D97-AF65-F5344CB8AC3E}">
        <p14:creationId xmlns:p14="http://schemas.microsoft.com/office/powerpoint/2010/main" val="8477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1FD6176-1233-ED4D-B654-C77AFA8A6DCE}"/>
              </a:ext>
            </a:extLst>
          </p:cNvPr>
          <p:cNvSpPr>
            <a:spLocks noGrp="1"/>
          </p:cNvSpPr>
          <p:nvPr>
            <p:ph type="title"/>
          </p:nvPr>
        </p:nvSpPr>
        <p:spPr>
          <a:xfrm>
            <a:off x="623454" y="699367"/>
            <a:ext cx="10400145" cy="606424"/>
          </a:xfrm>
          <a:prstGeom prst="rect">
            <a:avLst/>
          </a:prstGeom>
        </p:spPr>
        <p:txBody>
          <a:bodyPr vert="horz" lIns="0" tIns="0" rIns="0" bIns="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BFB638D1-53CC-9C4F-9D2B-13D233372B0E}"/>
              </a:ext>
            </a:extLst>
          </p:cNvPr>
          <p:cNvSpPr>
            <a:spLocks noGrp="1"/>
          </p:cNvSpPr>
          <p:nvPr>
            <p:ph type="body" idx="1"/>
          </p:nvPr>
        </p:nvSpPr>
        <p:spPr>
          <a:xfrm>
            <a:off x="623454" y="1462877"/>
            <a:ext cx="10387446" cy="48943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69EC68C-7515-D240-970C-82C9C071DA8F}"/>
              </a:ext>
            </a:extLst>
          </p:cNvPr>
          <p:cNvPicPr>
            <a:picLocks noChangeAspect="1"/>
          </p:cNvPicPr>
          <p:nvPr/>
        </p:nvPicPr>
        <p:blipFill>
          <a:blip r:embed="rId9"/>
          <a:stretch>
            <a:fillRect/>
          </a:stretch>
        </p:blipFill>
        <p:spPr>
          <a:xfrm>
            <a:off x="11586210" y="0"/>
            <a:ext cx="605790" cy="6858000"/>
          </a:xfrm>
          <a:prstGeom prst="rect">
            <a:avLst/>
          </a:prstGeom>
        </p:spPr>
      </p:pic>
    </p:spTree>
    <p:extLst>
      <p:ext uri="{BB962C8B-B14F-4D97-AF65-F5344CB8AC3E}">
        <p14:creationId xmlns:p14="http://schemas.microsoft.com/office/powerpoint/2010/main" val="562372748"/>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92" r:id="rId3"/>
    <p:sldLayoutId id="2147483694" r:id="rId4"/>
    <p:sldLayoutId id="2147483693" r:id="rId5"/>
    <p:sldLayoutId id="2147483695" r:id="rId6"/>
    <p:sldLayoutId id="2147483686" r:id="rId7"/>
  </p:sldLayoutIdLst>
  <p:hf hdr="0" ftr="0" dt="0"/>
  <p:txStyles>
    <p:title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si.edu/object/nasm_A19990063000?width=85%25&amp;height=85%25&amp;iframe=true&amp;destination=spotlight/guidance-navigation-and-control" TargetMode="External"/><Relationship Id="rId5" Type="http://schemas.openxmlformats.org/officeDocument/2006/relationships/hyperlink" Target="https://futurism.com/nasas-twin-voyager-probes-are-the-most-important-spacecraft-ever-launched/"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hyperlink" Target="https://nepp.nasa.gov/files/29192/NEPP-TR-2018-Teverovsky-T22-Capacitors-TN52048.pdf" TargetMode="External"/><Relationship Id="rId3" Type="http://schemas.openxmlformats.org/officeDocument/2006/relationships/image" Target="../media/image14.png"/><Relationship Id="rId7" Type="http://schemas.openxmlformats.org/officeDocument/2006/relationships/hyperlink" Target="http://patft.uspto.gov/netacgi/nph-Parser?Sect1=PTO1&amp;Sect2=HITOFF&amp;d=PALL&amp;p=1&amp;u=%2Fnetahtml%2FPTO%2Fsrchnum.htm&amp;r=1&amp;f=G&amp;l=50&amp;s1=10600576.PN.&amp;OS=PN/10600576&amp;RS=PN/1060057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patft.uspto.gov/netacgi/nph-Parser?Sect1=PTO1&amp;Sect2=HITOFF&amp;d=PALL&amp;p=1&amp;u=%2Fnetahtml%2FPTO%2Fsrchnum.htm&amp;r=1&amp;f=G&amp;l=50&amp;s1=9947479.PN.&amp;OS=PN/9947479&amp;RS=PN/9947479"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212D-B807-42AA-BB40-63F7E9DB83F9}"/>
              </a:ext>
            </a:extLst>
          </p:cNvPr>
          <p:cNvSpPr>
            <a:spLocks noGrp="1"/>
          </p:cNvSpPr>
          <p:nvPr>
            <p:ph type="ctrTitle"/>
          </p:nvPr>
        </p:nvSpPr>
        <p:spPr>
          <a:xfrm>
            <a:off x="806824" y="861573"/>
            <a:ext cx="9403976" cy="1905469"/>
          </a:xfrm>
        </p:spPr>
        <p:txBody>
          <a:bodyPr>
            <a:normAutofit/>
          </a:bodyPr>
          <a:lstStyle/>
          <a:p>
            <a:r>
              <a:rPr lang="en-US" sz="3500" dirty="0"/>
              <a:t>Surface-Mount Wet Tantalum Capacitors</a:t>
            </a:r>
          </a:p>
        </p:txBody>
      </p:sp>
      <p:sp>
        <p:nvSpPr>
          <p:cNvPr id="3" name="Subtitle 2">
            <a:extLst>
              <a:ext uri="{FF2B5EF4-FFF2-40B4-BE49-F238E27FC236}">
                <a16:creationId xmlns:a16="http://schemas.microsoft.com/office/drawing/2014/main" id="{A482AFB6-1BF3-415F-A706-0BC9AD83E8F1}"/>
              </a:ext>
            </a:extLst>
          </p:cNvPr>
          <p:cNvSpPr>
            <a:spLocks noGrp="1"/>
          </p:cNvSpPr>
          <p:nvPr>
            <p:ph type="subTitle" idx="1"/>
          </p:nvPr>
        </p:nvSpPr>
        <p:spPr>
          <a:xfrm>
            <a:off x="806824" y="3013651"/>
            <a:ext cx="3283913" cy="830698"/>
          </a:xfrm>
        </p:spPr>
        <p:txBody>
          <a:bodyPr>
            <a:normAutofit/>
          </a:bodyPr>
          <a:lstStyle/>
          <a:p>
            <a:r>
              <a:rPr lang="en-US" sz="2400" dirty="0"/>
              <a:t>CMSE 2021</a:t>
            </a:r>
          </a:p>
          <a:p>
            <a:endParaRPr lang="en-US" dirty="0"/>
          </a:p>
          <a:p>
            <a:pPr algn="r"/>
            <a:endParaRPr lang="en-US" sz="1200" dirty="0"/>
          </a:p>
        </p:txBody>
      </p:sp>
      <p:sp>
        <p:nvSpPr>
          <p:cNvPr id="4" name="TextBox 3">
            <a:extLst>
              <a:ext uri="{FF2B5EF4-FFF2-40B4-BE49-F238E27FC236}">
                <a16:creationId xmlns:a16="http://schemas.microsoft.com/office/drawing/2014/main" id="{06E6E190-4779-8C42-9C0C-32A114FE7187}"/>
              </a:ext>
            </a:extLst>
          </p:cNvPr>
          <p:cNvSpPr txBox="1"/>
          <p:nvPr/>
        </p:nvSpPr>
        <p:spPr>
          <a:xfrm>
            <a:off x="8265695" y="5057316"/>
            <a:ext cx="3442546" cy="1169551"/>
          </a:xfrm>
          <a:prstGeom prst="rect">
            <a:avLst/>
          </a:prstGeom>
          <a:noFill/>
        </p:spPr>
        <p:txBody>
          <a:bodyPr wrap="square" rtlCol="0">
            <a:spAutoFit/>
          </a:bodyPr>
          <a:lstStyle/>
          <a:p>
            <a:pPr algn="r"/>
            <a:r>
              <a:rPr lang="en-US" sz="1400" i="1" dirty="0">
                <a:solidFill>
                  <a:schemeClr val="bg1"/>
                </a:solidFill>
              </a:rPr>
              <a:t>Jon </a:t>
            </a:r>
            <a:r>
              <a:rPr lang="en-US" sz="1400" i="1" dirty="0" err="1">
                <a:solidFill>
                  <a:schemeClr val="bg1"/>
                </a:solidFill>
              </a:rPr>
              <a:t>Rhan</a:t>
            </a:r>
            <a:endParaRPr lang="en-US" sz="1400" i="1" dirty="0">
              <a:solidFill>
                <a:schemeClr val="bg1"/>
              </a:solidFill>
            </a:endParaRPr>
          </a:p>
          <a:p>
            <a:pPr algn="r"/>
            <a:r>
              <a:rPr lang="en-US" sz="1400" i="1" dirty="0">
                <a:solidFill>
                  <a:schemeClr val="bg1"/>
                </a:solidFill>
              </a:rPr>
              <a:t>Sr. Marketing Product Manager, </a:t>
            </a:r>
            <a:br>
              <a:rPr lang="en-US" sz="1400" i="1" dirty="0">
                <a:solidFill>
                  <a:schemeClr val="bg1"/>
                </a:solidFill>
              </a:rPr>
            </a:br>
            <a:r>
              <a:rPr lang="en-US" sz="1400" i="1" dirty="0">
                <a:solidFill>
                  <a:schemeClr val="bg1"/>
                </a:solidFill>
              </a:rPr>
              <a:t>Wets Tantalum Division</a:t>
            </a:r>
          </a:p>
          <a:p>
            <a:pPr algn="r"/>
            <a:r>
              <a:rPr lang="en-US" sz="1400" i="1" dirty="0">
                <a:solidFill>
                  <a:schemeClr val="bg1"/>
                </a:solidFill>
              </a:rPr>
              <a:t>15 Daigle Lane, Sanford, Maine</a:t>
            </a:r>
          </a:p>
          <a:p>
            <a:pPr algn="r"/>
            <a:r>
              <a:rPr lang="en-US" sz="1400" i="1" dirty="0">
                <a:solidFill>
                  <a:schemeClr val="bg1"/>
                </a:solidFill>
              </a:rPr>
              <a:t>207-490-7213</a:t>
            </a:r>
            <a:endParaRPr lang="en-US" sz="1400" i="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970ADAF-8A7A-0443-9D5F-3747EC642A66}"/>
              </a:ext>
            </a:extLst>
          </p:cNvPr>
          <p:cNvCxnSpPr>
            <a:cxnSpLocks/>
          </p:cNvCxnSpPr>
          <p:nvPr/>
        </p:nvCxnSpPr>
        <p:spPr>
          <a:xfrm>
            <a:off x="806824" y="2866282"/>
            <a:ext cx="7964197" cy="0"/>
          </a:xfrm>
          <a:prstGeom prst="line">
            <a:avLst/>
          </a:prstGeom>
          <a:ln w="25400">
            <a:solidFill>
              <a:schemeClr val="bg1">
                <a:lumMod val="9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41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6C9D-CE9E-4BBD-AB3D-508FAF890012}"/>
              </a:ext>
            </a:extLst>
          </p:cNvPr>
          <p:cNvSpPr>
            <a:spLocks noGrp="1"/>
          </p:cNvSpPr>
          <p:nvPr>
            <p:ph type="title"/>
          </p:nvPr>
        </p:nvSpPr>
        <p:spPr>
          <a:xfrm>
            <a:off x="407177" y="119627"/>
            <a:ext cx="10460663" cy="801515"/>
          </a:xfrm>
        </p:spPr>
        <p:txBody>
          <a:bodyPr/>
          <a:lstStyle/>
          <a:p>
            <a:r>
              <a:rPr lang="en-US" dirty="0"/>
              <a:t>Identification</a:t>
            </a:r>
          </a:p>
        </p:txBody>
      </p:sp>
      <p:sp>
        <p:nvSpPr>
          <p:cNvPr id="4" name="Slide Number Placeholder 3">
            <a:extLst>
              <a:ext uri="{FF2B5EF4-FFF2-40B4-BE49-F238E27FC236}">
                <a16:creationId xmlns:a16="http://schemas.microsoft.com/office/drawing/2014/main" id="{6F14D6CF-DA34-4672-9172-2908C2901D34}"/>
              </a:ext>
            </a:extLst>
          </p:cNvPr>
          <p:cNvSpPr>
            <a:spLocks noGrp="1"/>
          </p:cNvSpPr>
          <p:nvPr>
            <p:ph type="sldNum" sz="quarter" idx="4"/>
          </p:nvPr>
        </p:nvSpPr>
        <p:spPr/>
        <p:txBody>
          <a:bodyPr/>
          <a:lstStyle/>
          <a:p>
            <a:fld id="{19E50BD7-9F83-E64C-8CD4-4C2B7251CF6B}" type="slidenum">
              <a:rPr lang="en-US" smtClean="0"/>
              <a:pPr/>
              <a:t>10</a:t>
            </a:fld>
            <a:endParaRPr lang="en-US"/>
          </a:p>
        </p:txBody>
      </p:sp>
      <p:pic>
        <p:nvPicPr>
          <p:cNvPr id="6" name="Picture 5">
            <a:extLst>
              <a:ext uri="{FF2B5EF4-FFF2-40B4-BE49-F238E27FC236}">
                <a16:creationId xmlns:a16="http://schemas.microsoft.com/office/drawing/2014/main" id="{15581772-D34D-42BD-A76D-9FB2EE676339}"/>
              </a:ext>
            </a:extLst>
          </p:cNvPr>
          <p:cNvPicPr>
            <a:picLocks noChangeAspect="1"/>
          </p:cNvPicPr>
          <p:nvPr/>
        </p:nvPicPr>
        <p:blipFill>
          <a:blip r:embed="rId2"/>
          <a:stretch>
            <a:fillRect/>
          </a:stretch>
        </p:blipFill>
        <p:spPr>
          <a:xfrm>
            <a:off x="281584" y="1020807"/>
            <a:ext cx="10607224" cy="2673341"/>
          </a:xfrm>
          <a:prstGeom prst="rect">
            <a:avLst/>
          </a:prstGeom>
        </p:spPr>
      </p:pic>
      <p:pic>
        <p:nvPicPr>
          <p:cNvPr id="3" name="Picture 2">
            <a:extLst>
              <a:ext uri="{FF2B5EF4-FFF2-40B4-BE49-F238E27FC236}">
                <a16:creationId xmlns:a16="http://schemas.microsoft.com/office/drawing/2014/main" id="{F1CB842A-6EFE-436E-83CB-034BFB8FEDDF}"/>
              </a:ext>
            </a:extLst>
          </p:cNvPr>
          <p:cNvPicPr>
            <a:picLocks noChangeAspect="1"/>
          </p:cNvPicPr>
          <p:nvPr/>
        </p:nvPicPr>
        <p:blipFill>
          <a:blip r:embed="rId3"/>
          <a:stretch>
            <a:fillRect/>
          </a:stretch>
        </p:blipFill>
        <p:spPr>
          <a:xfrm>
            <a:off x="407177" y="3793813"/>
            <a:ext cx="10481631" cy="1165406"/>
          </a:xfrm>
          <a:prstGeom prst="rect">
            <a:avLst/>
          </a:prstGeom>
        </p:spPr>
      </p:pic>
      <p:pic>
        <p:nvPicPr>
          <p:cNvPr id="5" name="Picture 4">
            <a:extLst>
              <a:ext uri="{FF2B5EF4-FFF2-40B4-BE49-F238E27FC236}">
                <a16:creationId xmlns:a16="http://schemas.microsoft.com/office/drawing/2014/main" id="{21E78026-C3F0-4ED6-B965-2F71C19FB6A8}"/>
              </a:ext>
            </a:extLst>
          </p:cNvPr>
          <p:cNvPicPr>
            <a:picLocks noChangeAspect="1"/>
          </p:cNvPicPr>
          <p:nvPr/>
        </p:nvPicPr>
        <p:blipFill>
          <a:blip r:embed="rId4"/>
          <a:stretch>
            <a:fillRect/>
          </a:stretch>
        </p:blipFill>
        <p:spPr>
          <a:xfrm>
            <a:off x="407177" y="5158549"/>
            <a:ext cx="10481631" cy="1131819"/>
          </a:xfrm>
          <a:prstGeom prst="rect">
            <a:avLst/>
          </a:prstGeom>
        </p:spPr>
      </p:pic>
    </p:spTree>
    <p:extLst>
      <p:ext uri="{BB962C8B-B14F-4D97-AF65-F5344CB8AC3E}">
        <p14:creationId xmlns:p14="http://schemas.microsoft.com/office/powerpoint/2010/main" val="168915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7881-BAD9-4D80-9655-A4995E53C0CC}"/>
              </a:ext>
            </a:extLst>
          </p:cNvPr>
          <p:cNvSpPr>
            <a:spLocks noGrp="1"/>
          </p:cNvSpPr>
          <p:nvPr>
            <p:ph type="title"/>
          </p:nvPr>
        </p:nvSpPr>
        <p:spPr>
          <a:xfrm>
            <a:off x="373069" y="231720"/>
            <a:ext cx="10460663" cy="801515"/>
          </a:xfrm>
        </p:spPr>
        <p:txBody>
          <a:bodyPr/>
          <a:lstStyle/>
          <a:p>
            <a:r>
              <a:rPr lang="en-US" dirty="0"/>
              <a:t>Typical Impedance and ESR Data</a:t>
            </a:r>
          </a:p>
        </p:txBody>
      </p:sp>
      <p:sp>
        <p:nvSpPr>
          <p:cNvPr id="4" name="Slide Number Placeholder 3">
            <a:extLst>
              <a:ext uri="{FF2B5EF4-FFF2-40B4-BE49-F238E27FC236}">
                <a16:creationId xmlns:a16="http://schemas.microsoft.com/office/drawing/2014/main" id="{5ECEA216-3E8B-4178-9EB0-A98578E3BB57}"/>
              </a:ext>
            </a:extLst>
          </p:cNvPr>
          <p:cNvSpPr>
            <a:spLocks noGrp="1"/>
          </p:cNvSpPr>
          <p:nvPr>
            <p:ph type="sldNum" sz="quarter" idx="4"/>
          </p:nvPr>
        </p:nvSpPr>
        <p:spPr/>
        <p:txBody>
          <a:bodyPr/>
          <a:lstStyle/>
          <a:p>
            <a:fld id="{19E50BD7-9F83-E64C-8CD4-4C2B7251CF6B}" type="slidenum">
              <a:rPr lang="en-US" smtClean="0"/>
              <a:pPr/>
              <a:t>11</a:t>
            </a:fld>
            <a:endParaRPr lang="en-US" dirty="0"/>
          </a:p>
        </p:txBody>
      </p:sp>
      <p:sp>
        <p:nvSpPr>
          <p:cNvPr id="5" name="Content Placeholder 4">
            <a:extLst>
              <a:ext uri="{FF2B5EF4-FFF2-40B4-BE49-F238E27FC236}">
                <a16:creationId xmlns:a16="http://schemas.microsoft.com/office/drawing/2014/main" id="{8A98AACA-121A-411C-A64F-3EE44C3A8729}"/>
              </a:ext>
            </a:extLst>
          </p:cNvPr>
          <p:cNvSpPr>
            <a:spLocks noGrp="1"/>
          </p:cNvSpPr>
          <p:nvPr>
            <p:ph sz="quarter" idx="11"/>
          </p:nvPr>
        </p:nvSpPr>
        <p:spPr/>
        <p:txBody>
          <a:bodyPr/>
          <a:lstStyle/>
          <a:p>
            <a:endParaRPr lang="en-US" dirty="0"/>
          </a:p>
          <a:p>
            <a:endParaRPr lang="en-US" dirty="0"/>
          </a:p>
        </p:txBody>
      </p:sp>
      <p:pic>
        <p:nvPicPr>
          <p:cNvPr id="1026" name="Chart 23">
            <a:extLst>
              <a:ext uri="{FF2B5EF4-FFF2-40B4-BE49-F238E27FC236}">
                <a16:creationId xmlns:a16="http://schemas.microsoft.com/office/drawing/2014/main" id="{EE85996D-0BED-4E68-A145-5753D1AA0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9" y="1395485"/>
            <a:ext cx="8636031" cy="465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1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2CAF6E-A6FB-454C-BA99-16A23D51AC5A}"/>
              </a:ext>
            </a:extLst>
          </p:cNvPr>
          <p:cNvSpPr>
            <a:spLocks noGrp="1"/>
          </p:cNvSpPr>
          <p:nvPr>
            <p:ph type="sldNum" sz="quarter" idx="4"/>
          </p:nvPr>
        </p:nvSpPr>
        <p:spPr>
          <a:xfrm>
            <a:off x="9448800" y="6469378"/>
            <a:ext cx="2743200" cy="229569"/>
          </a:xfrm>
        </p:spPr>
        <p:txBody>
          <a:bodyPr/>
          <a:lstStyle/>
          <a:p>
            <a:fld id="{19E50BD7-9F83-E64C-8CD4-4C2B7251CF6B}" type="slidenum">
              <a:rPr lang="en-US" smtClean="0"/>
              <a:pPr/>
              <a:t>12</a:t>
            </a:fld>
            <a:endParaRPr lang="en-US"/>
          </a:p>
        </p:txBody>
      </p:sp>
      <p:sp>
        <p:nvSpPr>
          <p:cNvPr id="9" name="TextBox 8">
            <a:extLst>
              <a:ext uri="{FF2B5EF4-FFF2-40B4-BE49-F238E27FC236}">
                <a16:creationId xmlns:a16="http://schemas.microsoft.com/office/drawing/2014/main" id="{D97F6FA5-96F2-475F-BF88-8982F8D8FC95}"/>
              </a:ext>
            </a:extLst>
          </p:cNvPr>
          <p:cNvSpPr txBox="1"/>
          <p:nvPr/>
        </p:nvSpPr>
        <p:spPr>
          <a:xfrm>
            <a:off x="2125749" y="36246"/>
            <a:ext cx="7332618" cy="830997"/>
          </a:xfrm>
          <a:prstGeom prst="rect">
            <a:avLst/>
          </a:prstGeom>
          <a:noFill/>
        </p:spPr>
        <p:txBody>
          <a:bodyPr wrap="square" rtlCol="0" anchor="ctr">
            <a:spAutoFit/>
          </a:bodyPr>
          <a:lstStyle/>
          <a:p>
            <a:pPr algn="ctr"/>
            <a:r>
              <a:rPr lang="en-US" sz="2400" b="1" dirty="0">
                <a:solidFill>
                  <a:srgbClr val="0070C0"/>
                </a:solidFill>
                <a:latin typeface="+mn-lt"/>
              </a:rPr>
              <a:t>LIFE TEST 85 </a:t>
            </a:r>
            <a:r>
              <a:rPr lang="en-US" sz="2400" b="1" baseline="30000" dirty="0">
                <a:solidFill>
                  <a:srgbClr val="0070C0"/>
                </a:solidFill>
                <a:latin typeface="+mn-lt"/>
              </a:rPr>
              <a:t>o</a:t>
            </a:r>
            <a:r>
              <a:rPr lang="en-US" sz="2400" b="1" dirty="0">
                <a:solidFill>
                  <a:srgbClr val="0070C0"/>
                </a:solidFill>
                <a:latin typeface="+mn-lt"/>
              </a:rPr>
              <a:t>C RV, 2000 h</a:t>
            </a:r>
          </a:p>
          <a:p>
            <a:pPr algn="ctr"/>
            <a:r>
              <a:rPr lang="en-US" sz="2400" b="1" dirty="0">
                <a:solidFill>
                  <a:srgbClr val="0070C0"/>
                </a:solidFill>
                <a:latin typeface="+mn-lt"/>
              </a:rPr>
              <a:t>T22 10 µF – 125 V</a:t>
            </a:r>
          </a:p>
        </p:txBody>
      </p:sp>
      <p:graphicFrame>
        <p:nvGraphicFramePr>
          <p:cNvPr id="10" name="Chart 9">
            <a:extLst>
              <a:ext uri="{FF2B5EF4-FFF2-40B4-BE49-F238E27FC236}">
                <a16:creationId xmlns:a16="http://schemas.microsoft.com/office/drawing/2014/main" id="{F4BB4877-5A9D-4483-ACB9-BB24EDEFCFC8}"/>
              </a:ext>
            </a:extLst>
          </p:cNvPr>
          <p:cNvGraphicFramePr>
            <a:graphicFrameLocks/>
          </p:cNvGraphicFramePr>
          <p:nvPr>
            <p:extLst>
              <p:ext uri="{D42A27DB-BD31-4B8C-83A1-F6EECF244321}">
                <p14:modId xmlns:p14="http://schemas.microsoft.com/office/powerpoint/2010/main" val="585849181"/>
              </p:ext>
            </p:extLst>
          </p:nvPr>
        </p:nvGraphicFramePr>
        <p:xfrm>
          <a:off x="2125749" y="867243"/>
          <a:ext cx="713232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F34164B-1C8E-416D-BE8C-D1799050E5CD}"/>
              </a:ext>
            </a:extLst>
          </p:cNvPr>
          <p:cNvGraphicFramePr>
            <a:graphicFrameLocks/>
          </p:cNvGraphicFramePr>
          <p:nvPr>
            <p:extLst>
              <p:ext uri="{D42A27DB-BD31-4B8C-83A1-F6EECF244321}">
                <p14:modId xmlns:p14="http://schemas.microsoft.com/office/powerpoint/2010/main" val="3614205"/>
              </p:ext>
            </p:extLst>
          </p:nvPr>
        </p:nvGraphicFramePr>
        <p:xfrm>
          <a:off x="2125749" y="4565159"/>
          <a:ext cx="713232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C3B4B56-7FB8-4826-8099-B4241B75AC1E}"/>
              </a:ext>
            </a:extLst>
          </p:cNvPr>
          <p:cNvGraphicFramePr>
            <a:graphicFrameLocks/>
          </p:cNvGraphicFramePr>
          <p:nvPr>
            <p:extLst>
              <p:ext uri="{D42A27DB-BD31-4B8C-83A1-F6EECF244321}">
                <p14:modId xmlns:p14="http://schemas.microsoft.com/office/powerpoint/2010/main" val="2372705236"/>
              </p:ext>
            </p:extLst>
          </p:nvPr>
        </p:nvGraphicFramePr>
        <p:xfrm>
          <a:off x="2125749" y="2696043"/>
          <a:ext cx="713232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1BF975C-2487-4D01-BAC6-7AB1BB9E6939}"/>
              </a:ext>
            </a:extLst>
          </p:cNvPr>
          <p:cNvSpPr txBox="1"/>
          <p:nvPr/>
        </p:nvSpPr>
        <p:spPr>
          <a:xfrm>
            <a:off x="8888804" y="6393959"/>
            <a:ext cx="2354893" cy="553998"/>
          </a:xfrm>
          <a:prstGeom prst="rect">
            <a:avLst/>
          </a:prstGeom>
          <a:noFill/>
        </p:spPr>
        <p:txBody>
          <a:bodyPr wrap="square" rtlCol="0">
            <a:spAutoFit/>
          </a:bodyPr>
          <a:lstStyle/>
          <a:p>
            <a:r>
              <a:rPr lang="en-US" sz="1200" dirty="0"/>
              <a:t>Flags on graphs are spec limits</a:t>
            </a:r>
          </a:p>
          <a:p>
            <a:endParaRPr lang="en-US" dirty="0"/>
          </a:p>
        </p:txBody>
      </p:sp>
    </p:spTree>
    <p:extLst>
      <p:ext uri="{BB962C8B-B14F-4D97-AF65-F5344CB8AC3E}">
        <p14:creationId xmlns:p14="http://schemas.microsoft.com/office/powerpoint/2010/main" val="66216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5363-F5E4-5046-95F5-81BCF02FADD4}"/>
              </a:ext>
            </a:extLst>
          </p:cNvPr>
          <p:cNvSpPr/>
          <p:nvPr/>
        </p:nvSpPr>
        <p:spPr>
          <a:xfrm>
            <a:off x="0" y="6364224"/>
            <a:ext cx="3877056"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30B7FCE8-2E80-4450-816E-591E8813B865}"/>
              </a:ext>
            </a:extLst>
          </p:cNvPr>
          <p:cNvGraphicFramePr>
            <a:graphicFrameLocks/>
          </p:cNvGraphicFramePr>
          <p:nvPr>
            <p:extLst>
              <p:ext uri="{D42A27DB-BD31-4B8C-83A1-F6EECF244321}">
                <p14:modId xmlns:p14="http://schemas.microsoft.com/office/powerpoint/2010/main" val="3707325672"/>
              </p:ext>
            </p:extLst>
          </p:nvPr>
        </p:nvGraphicFramePr>
        <p:xfrm>
          <a:off x="255256" y="434155"/>
          <a:ext cx="5465568" cy="3185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312C502-BF60-40E8-9E5D-0139B0D88793}"/>
              </a:ext>
            </a:extLst>
          </p:cNvPr>
          <p:cNvGraphicFramePr>
            <a:graphicFrameLocks/>
          </p:cNvGraphicFramePr>
          <p:nvPr>
            <p:extLst>
              <p:ext uri="{D42A27DB-BD31-4B8C-83A1-F6EECF244321}">
                <p14:modId xmlns:p14="http://schemas.microsoft.com/office/powerpoint/2010/main" val="612454781"/>
              </p:ext>
            </p:extLst>
          </p:nvPr>
        </p:nvGraphicFramePr>
        <p:xfrm>
          <a:off x="6096000" y="-27412"/>
          <a:ext cx="5448847" cy="3361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227392E7-65DB-4765-B30B-A0581B3D1FB8}"/>
              </a:ext>
            </a:extLst>
          </p:cNvPr>
          <p:cNvGraphicFramePr>
            <a:graphicFrameLocks/>
          </p:cNvGraphicFramePr>
          <p:nvPr>
            <p:extLst>
              <p:ext uri="{D42A27DB-BD31-4B8C-83A1-F6EECF244321}">
                <p14:modId xmlns:p14="http://schemas.microsoft.com/office/powerpoint/2010/main" val="642750796"/>
              </p:ext>
            </p:extLst>
          </p:nvPr>
        </p:nvGraphicFramePr>
        <p:xfrm>
          <a:off x="172332" y="3735587"/>
          <a:ext cx="5464175" cy="3055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CFA8FE17-07B9-43CA-BFE9-A3F20514B029}"/>
              </a:ext>
            </a:extLst>
          </p:cNvPr>
          <p:cNvGraphicFramePr>
            <a:graphicFrameLocks/>
          </p:cNvGraphicFramePr>
          <p:nvPr>
            <p:extLst>
              <p:ext uri="{D42A27DB-BD31-4B8C-83A1-F6EECF244321}">
                <p14:modId xmlns:p14="http://schemas.microsoft.com/office/powerpoint/2010/main" val="1398302438"/>
              </p:ext>
            </p:extLst>
          </p:nvPr>
        </p:nvGraphicFramePr>
        <p:xfrm>
          <a:off x="6096000" y="3333965"/>
          <a:ext cx="5450240" cy="3377894"/>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31C76483-EBCE-4DCD-96CF-DC7897CF920D}"/>
              </a:ext>
            </a:extLst>
          </p:cNvPr>
          <p:cNvSpPr/>
          <p:nvPr/>
        </p:nvSpPr>
        <p:spPr>
          <a:xfrm>
            <a:off x="172332" y="67215"/>
            <a:ext cx="4812984" cy="400110"/>
          </a:xfrm>
          <a:prstGeom prst="rect">
            <a:avLst/>
          </a:prstGeom>
        </p:spPr>
        <p:txBody>
          <a:bodyPr wrap="none">
            <a:spAutoFit/>
          </a:bodyPr>
          <a:lstStyle/>
          <a:p>
            <a:r>
              <a:rPr lang="en-US" sz="2000" dirty="0">
                <a:solidFill>
                  <a:srgbClr val="0084CB"/>
                </a:solidFill>
                <a:latin typeface="Arial" panose="020B0604020202020204" pitchFamily="34" charset="0"/>
                <a:ea typeface="+mj-ea"/>
                <a:cs typeface="Arial" panose="020B0604020202020204" pitchFamily="34" charset="0"/>
              </a:rPr>
              <a:t>Typical Shock, Vibration &amp; Random Data</a:t>
            </a:r>
            <a:endParaRPr lang="en-US" sz="1400" dirty="0"/>
          </a:p>
        </p:txBody>
      </p:sp>
      <p:sp>
        <p:nvSpPr>
          <p:cNvPr id="20" name="TextBox 19">
            <a:extLst>
              <a:ext uri="{FF2B5EF4-FFF2-40B4-BE49-F238E27FC236}">
                <a16:creationId xmlns:a16="http://schemas.microsoft.com/office/drawing/2014/main" id="{9AD9C3DE-EEA5-4C56-8191-0C47598B308C}"/>
              </a:ext>
            </a:extLst>
          </p:cNvPr>
          <p:cNvSpPr txBox="1"/>
          <p:nvPr/>
        </p:nvSpPr>
        <p:spPr>
          <a:xfrm>
            <a:off x="172332" y="3631186"/>
            <a:ext cx="2946400" cy="530915"/>
          </a:xfrm>
          <a:prstGeom prst="rect">
            <a:avLst/>
          </a:prstGeom>
          <a:noFill/>
        </p:spPr>
        <p:txBody>
          <a:bodyPr wrap="square" rtlCol="0">
            <a:spAutoFit/>
          </a:bodyPr>
          <a:lstStyle/>
          <a:p>
            <a:r>
              <a:rPr lang="en-US" sz="1050" dirty="0"/>
              <a:t>Red lines are spec limits</a:t>
            </a:r>
          </a:p>
          <a:p>
            <a:endParaRPr lang="en-US" dirty="0"/>
          </a:p>
        </p:txBody>
      </p:sp>
    </p:spTree>
    <p:extLst>
      <p:ext uri="{BB962C8B-B14F-4D97-AF65-F5344CB8AC3E}">
        <p14:creationId xmlns:p14="http://schemas.microsoft.com/office/powerpoint/2010/main" val="126740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EA42-EC96-4E14-8ADD-6FC6131FD84E}"/>
              </a:ext>
            </a:extLst>
          </p:cNvPr>
          <p:cNvSpPr>
            <a:spLocks noGrp="1"/>
          </p:cNvSpPr>
          <p:nvPr>
            <p:ph type="title"/>
          </p:nvPr>
        </p:nvSpPr>
        <p:spPr>
          <a:xfrm>
            <a:off x="623018" y="266122"/>
            <a:ext cx="10460663" cy="801515"/>
          </a:xfrm>
        </p:spPr>
        <p:txBody>
          <a:bodyPr/>
          <a:lstStyle/>
          <a:p>
            <a:r>
              <a:rPr lang="en-US" dirty="0"/>
              <a:t>High Energy in Surface-Mount</a:t>
            </a:r>
          </a:p>
        </p:txBody>
      </p:sp>
      <p:sp>
        <p:nvSpPr>
          <p:cNvPr id="3" name="Content Placeholder 2">
            <a:extLst>
              <a:ext uri="{FF2B5EF4-FFF2-40B4-BE49-F238E27FC236}">
                <a16:creationId xmlns:a16="http://schemas.microsoft.com/office/drawing/2014/main" id="{7C2098D2-66F4-440D-9F09-51D8B0222554}"/>
              </a:ext>
            </a:extLst>
          </p:cNvPr>
          <p:cNvSpPr>
            <a:spLocks noGrp="1"/>
          </p:cNvSpPr>
          <p:nvPr>
            <p:ph idx="1"/>
          </p:nvPr>
        </p:nvSpPr>
        <p:spPr>
          <a:xfrm>
            <a:off x="623452" y="2174686"/>
            <a:ext cx="10460229" cy="4624473"/>
          </a:xfrm>
        </p:spPr>
        <p:txBody>
          <a:bodyPr/>
          <a:lstStyle/>
          <a:p>
            <a:pPr>
              <a:spcBef>
                <a:spcPts val="0"/>
              </a:spcBef>
              <a:buClr>
                <a:schemeClr val="tx2"/>
              </a:buClr>
              <a:buSzPct val="50000"/>
              <a:buNone/>
              <a:defRPr/>
            </a:pPr>
            <a:r>
              <a:rPr kumimoji="1" lang="en-US" altLang="en-US" sz="1800" b="1" dirty="0"/>
              <a:t>Hermetic Seal, Tantalum / Glass Cover</a:t>
            </a:r>
          </a:p>
          <a:p>
            <a:pPr>
              <a:spcBef>
                <a:spcPts val="0"/>
              </a:spcBef>
              <a:buClr>
                <a:schemeClr val="tx2"/>
              </a:buClr>
              <a:buSzPct val="50000"/>
              <a:buNone/>
              <a:defRPr/>
            </a:pPr>
            <a:r>
              <a:rPr kumimoji="1" lang="en-US" altLang="en-US" sz="1800" b="1" dirty="0">
                <a:solidFill>
                  <a:srgbClr val="669900"/>
                </a:solidFill>
              </a:rPr>
              <a:t>Commercial Series: </a:t>
            </a:r>
            <a:r>
              <a:rPr kumimoji="1" lang="en-US" altLang="en-US" sz="1800" dirty="0"/>
              <a:t>EP1 Energy Pack</a:t>
            </a:r>
          </a:p>
          <a:p>
            <a:pPr>
              <a:spcBef>
                <a:spcPts val="0"/>
              </a:spcBef>
              <a:buClr>
                <a:schemeClr val="tx2"/>
              </a:buClr>
              <a:buSzPct val="50000"/>
              <a:buNone/>
              <a:defRPr/>
            </a:pPr>
            <a:r>
              <a:rPr kumimoji="1" lang="en-US" altLang="en-US" sz="1800" b="1" dirty="0">
                <a:solidFill>
                  <a:srgbClr val="0070C0"/>
                </a:solidFill>
              </a:rPr>
              <a:t>Military: </a:t>
            </a:r>
            <a:r>
              <a:rPr kumimoji="1" lang="en-US" altLang="en-US" sz="1800" dirty="0"/>
              <a:t>DLA 20002</a:t>
            </a:r>
          </a:p>
          <a:p>
            <a:pPr>
              <a:spcBef>
                <a:spcPts val="0"/>
              </a:spcBef>
              <a:buClr>
                <a:schemeClr val="tx2"/>
              </a:buClr>
              <a:buSzPct val="50000"/>
              <a:buNone/>
              <a:defRPr/>
            </a:pPr>
            <a:r>
              <a:rPr kumimoji="1" lang="en-US" altLang="en-US" sz="1800" b="1" dirty="0"/>
              <a:t>Operating Temperature: </a:t>
            </a:r>
            <a:r>
              <a:rPr kumimoji="1" lang="en-US" altLang="en-US" sz="1800" dirty="0"/>
              <a:t>-55 °C to +125 °C</a:t>
            </a:r>
          </a:p>
          <a:p>
            <a:pPr>
              <a:spcBef>
                <a:spcPts val="0"/>
              </a:spcBef>
              <a:buClr>
                <a:schemeClr val="tx2"/>
              </a:buClr>
              <a:buSzPct val="50000"/>
              <a:buNone/>
              <a:defRPr/>
            </a:pPr>
            <a:r>
              <a:rPr kumimoji="1" lang="en-US" altLang="en-US" sz="1800" b="1" dirty="0"/>
              <a:t>Capacitance Range: </a:t>
            </a:r>
            <a:r>
              <a:rPr kumimoji="1" lang="en-US" altLang="en-US" sz="1800" dirty="0"/>
              <a:t>1100 µF to 72 000 µF</a:t>
            </a:r>
          </a:p>
          <a:p>
            <a:pPr>
              <a:spcBef>
                <a:spcPts val="0"/>
              </a:spcBef>
              <a:buClr>
                <a:schemeClr val="tx2"/>
              </a:buClr>
              <a:buSzPct val="50000"/>
              <a:buNone/>
              <a:defRPr/>
            </a:pPr>
            <a:r>
              <a:rPr kumimoji="1" lang="en-US" altLang="en-US" sz="1800" b="1" dirty="0"/>
              <a:t>Voltage Range: </a:t>
            </a:r>
            <a:r>
              <a:rPr kumimoji="1" lang="en-US" altLang="en-US" sz="1800" dirty="0"/>
              <a:t>25 Vdc to 125 Vdc</a:t>
            </a:r>
          </a:p>
          <a:p>
            <a:pPr>
              <a:spcBef>
                <a:spcPts val="0"/>
              </a:spcBef>
              <a:buClr>
                <a:schemeClr val="tx2"/>
              </a:buClr>
              <a:buSzPct val="50000"/>
              <a:buNone/>
              <a:defRPr/>
            </a:pPr>
            <a:r>
              <a:rPr kumimoji="1" lang="en-US" altLang="en-US" sz="1800" b="1" dirty="0"/>
              <a:t>Case Sizes: </a:t>
            </a:r>
            <a:r>
              <a:rPr kumimoji="1" lang="en-US" altLang="en-US" sz="1800" dirty="0"/>
              <a:t>A (available)</a:t>
            </a:r>
          </a:p>
          <a:p>
            <a:pPr>
              <a:spcBef>
                <a:spcPts val="0"/>
              </a:spcBef>
              <a:buClr>
                <a:schemeClr val="tx2"/>
              </a:buClr>
              <a:buSzPct val="50000"/>
              <a:buNone/>
              <a:defRPr/>
            </a:pPr>
            <a:r>
              <a:rPr kumimoji="1" lang="en-US" altLang="en-US" sz="1800" dirty="0"/>
              <a:t>                     B (available)</a:t>
            </a:r>
          </a:p>
          <a:p>
            <a:pPr>
              <a:spcBef>
                <a:spcPts val="0"/>
              </a:spcBef>
              <a:buClr>
                <a:schemeClr val="tx2"/>
              </a:buClr>
              <a:buSzPct val="50000"/>
              <a:buNone/>
              <a:defRPr/>
            </a:pPr>
            <a:r>
              <a:rPr kumimoji="1" lang="en-US" altLang="en-US" sz="1800" dirty="0"/>
              <a:t>                     C (available)</a:t>
            </a:r>
          </a:p>
          <a:p>
            <a:pPr>
              <a:spcBef>
                <a:spcPts val="0"/>
              </a:spcBef>
              <a:buClr>
                <a:schemeClr val="tx2"/>
              </a:buClr>
              <a:buSzPct val="50000"/>
              <a:buNone/>
              <a:defRPr/>
            </a:pPr>
            <a:r>
              <a:rPr kumimoji="1" lang="en-US" altLang="en-US" sz="1800" b="1" dirty="0"/>
              <a:t>Failure Rate: </a:t>
            </a:r>
            <a:r>
              <a:rPr kumimoji="1" lang="en-US" altLang="en-US" sz="1800" dirty="0"/>
              <a:t>Non-ER</a:t>
            </a:r>
          </a:p>
          <a:p>
            <a:pPr>
              <a:spcBef>
                <a:spcPts val="0"/>
              </a:spcBef>
              <a:buClr>
                <a:schemeClr val="tx2"/>
              </a:buClr>
              <a:buSzPct val="50000"/>
              <a:buNone/>
              <a:defRPr/>
            </a:pPr>
            <a:r>
              <a:rPr kumimoji="1" lang="en-US" sz="1800" dirty="0"/>
              <a:t>50g Shock, 20g Vibration, 19.64g Random</a:t>
            </a:r>
            <a:endParaRPr lang="en-US" sz="1800" dirty="0"/>
          </a:p>
        </p:txBody>
      </p:sp>
      <p:sp>
        <p:nvSpPr>
          <p:cNvPr id="4" name="Slide Number Placeholder 3">
            <a:extLst>
              <a:ext uri="{FF2B5EF4-FFF2-40B4-BE49-F238E27FC236}">
                <a16:creationId xmlns:a16="http://schemas.microsoft.com/office/drawing/2014/main" id="{D9E02704-7EE4-4039-A7ED-467103CAB926}"/>
              </a:ext>
            </a:extLst>
          </p:cNvPr>
          <p:cNvSpPr>
            <a:spLocks noGrp="1"/>
          </p:cNvSpPr>
          <p:nvPr>
            <p:ph type="sldNum" sz="quarter" idx="4"/>
          </p:nvPr>
        </p:nvSpPr>
        <p:spPr/>
        <p:txBody>
          <a:bodyPr/>
          <a:lstStyle/>
          <a:p>
            <a:fld id="{19E50BD7-9F83-E64C-8CD4-4C2B7251CF6B}" type="slidenum">
              <a:rPr lang="en-US" smtClean="0"/>
              <a:pPr/>
              <a:t>14</a:t>
            </a:fld>
            <a:endParaRPr lang="en-US"/>
          </a:p>
        </p:txBody>
      </p:sp>
      <p:sp>
        <p:nvSpPr>
          <p:cNvPr id="5" name="Content Placeholder 4">
            <a:extLst>
              <a:ext uri="{FF2B5EF4-FFF2-40B4-BE49-F238E27FC236}">
                <a16:creationId xmlns:a16="http://schemas.microsoft.com/office/drawing/2014/main" id="{B5B3FEC4-1671-4C12-9AD4-B4C64F832ADF}"/>
              </a:ext>
            </a:extLst>
          </p:cNvPr>
          <p:cNvSpPr>
            <a:spLocks noGrp="1"/>
          </p:cNvSpPr>
          <p:nvPr>
            <p:ph sz="quarter" idx="11"/>
          </p:nvPr>
        </p:nvSpPr>
        <p:spPr>
          <a:xfrm>
            <a:off x="623452" y="1527713"/>
            <a:ext cx="10460229" cy="483000"/>
          </a:xfrm>
        </p:spPr>
        <p:txBody>
          <a:bodyPr/>
          <a:lstStyle/>
          <a:p>
            <a:r>
              <a:rPr lang="en-US" dirty="0"/>
              <a:t>EP1 Series</a:t>
            </a:r>
          </a:p>
        </p:txBody>
      </p:sp>
      <p:pic>
        <p:nvPicPr>
          <p:cNvPr id="7" name="Picture 5">
            <a:extLst>
              <a:ext uri="{FF2B5EF4-FFF2-40B4-BE49-F238E27FC236}">
                <a16:creationId xmlns:a16="http://schemas.microsoft.com/office/drawing/2014/main" id="{58BEFDCA-F56B-4B3E-B278-75C6A4A75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6991" y="3737026"/>
            <a:ext cx="3225800" cy="242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xt&#10;&#10;Description automatically generated">
            <a:extLst>
              <a:ext uri="{FF2B5EF4-FFF2-40B4-BE49-F238E27FC236}">
                <a16:creationId xmlns:a16="http://schemas.microsoft.com/office/drawing/2014/main" id="{82A06370-4373-7043-95A9-C25F3B5FE902}"/>
              </a:ext>
            </a:extLst>
          </p:cNvPr>
          <p:cNvPicPr>
            <a:picLocks noChangeAspect="1"/>
          </p:cNvPicPr>
          <p:nvPr/>
        </p:nvPicPr>
        <p:blipFill>
          <a:blip r:embed="rId3"/>
          <a:stretch>
            <a:fillRect/>
          </a:stretch>
        </p:blipFill>
        <p:spPr>
          <a:xfrm>
            <a:off x="7484571" y="1067637"/>
            <a:ext cx="2450640" cy="1892038"/>
          </a:xfrm>
          <a:prstGeom prst="rect">
            <a:avLst/>
          </a:prstGeom>
        </p:spPr>
      </p:pic>
    </p:spTree>
    <p:extLst>
      <p:ext uri="{BB962C8B-B14F-4D97-AF65-F5344CB8AC3E}">
        <p14:creationId xmlns:p14="http://schemas.microsoft.com/office/powerpoint/2010/main" val="214160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FF37EF-0624-4F10-9B77-3F47BCB0B1AC}"/>
              </a:ext>
            </a:extLst>
          </p:cNvPr>
          <p:cNvSpPr>
            <a:spLocks noGrp="1"/>
          </p:cNvSpPr>
          <p:nvPr>
            <p:ph type="sldNum" sz="quarter" idx="4"/>
          </p:nvPr>
        </p:nvSpPr>
        <p:spPr>
          <a:xfrm>
            <a:off x="8717280" y="6479223"/>
            <a:ext cx="2743200" cy="229569"/>
          </a:xfrm>
        </p:spPr>
        <p:txBody>
          <a:bodyPr/>
          <a:lstStyle/>
          <a:p>
            <a:fld id="{19E50BD7-9F83-E64C-8CD4-4C2B7251CF6B}" type="slidenum">
              <a:rPr lang="en-US" smtClean="0"/>
              <a:pPr/>
              <a:t>15</a:t>
            </a:fld>
            <a:endParaRPr lang="en-US" dirty="0"/>
          </a:p>
        </p:txBody>
      </p:sp>
      <p:sp>
        <p:nvSpPr>
          <p:cNvPr id="6" name="Rectangle 2">
            <a:extLst>
              <a:ext uri="{FF2B5EF4-FFF2-40B4-BE49-F238E27FC236}">
                <a16:creationId xmlns:a16="http://schemas.microsoft.com/office/drawing/2014/main" id="{A07779C3-052A-4EC6-8BED-D9A0B0238BE1}"/>
              </a:ext>
            </a:extLst>
          </p:cNvPr>
          <p:cNvSpPr txBox="1">
            <a:spLocks noChangeArrowheads="1"/>
          </p:cNvSpPr>
          <p:nvPr/>
        </p:nvSpPr>
        <p:spPr>
          <a:xfrm>
            <a:off x="2245360" y="0"/>
            <a:ext cx="7010400" cy="685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pPr>
              <a:defRPr/>
            </a:pPr>
            <a:r>
              <a:rPr lang="en-US" altLang="en-US">
                <a:solidFill>
                  <a:schemeClr val="tx1">
                    <a:lumMod val="85000"/>
                    <a:lumOff val="15000"/>
                  </a:schemeClr>
                </a:solidFill>
              </a:rPr>
              <a:t> </a:t>
            </a:r>
            <a:endParaRPr lang="en-US" altLang="en-US" dirty="0">
              <a:solidFill>
                <a:schemeClr val="tx1">
                  <a:lumMod val="85000"/>
                  <a:lumOff val="15000"/>
                </a:schemeClr>
              </a:solidFill>
            </a:endParaRPr>
          </a:p>
        </p:txBody>
      </p:sp>
      <p:sp>
        <p:nvSpPr>
          <p:cNvPr id="7" name="Text Box 3">
            <a:extLst>
              <a:ext uri="{FF2B5EF4-FFF2-40B4-BE49-F238E27FC236}">
                <a16:creationId xmlns:a16="http://schemas.microsoft.com/office/drawing/2014/main" id="{57BA66E3-BAE5-45A6-838D-16ABB3C79C04}"/>
              </a:ext>
            </a:extLst>
          </p:cNvPr>
          <p:cNvSpPr txBox="1">
            <a:spLocks noChangeArrowheads="1"/>
          </p:cNvSpPr>
          <p:nvPr/>
        </p:nvSpPr>
        <p:spPr>
          <a:xfrm>
            <a:off x="1238401" y="906780"/>
            <a:ext cx="7772400" cy="5412423"/>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0"/>
              </a:spcBef>
              <a:buClr>
                <a:schemeClr val="tx2"/>
              </a:buClr>
              <a:buSzPct val="50000"/>
              <a:buFont typeface="Monotype Sorts" pitchFamily="2" charset="2"/>
              <a:buNone/>
              <a:defRPr/>
            </a:pPr>
            <a:endParaRPr kumimoji="1" lang="en-US" sz="1200" dirty="0">
              <a:solidFill>
                <a:srgbClr val="000000"/>
              </a:solidFill>
            </a:endParaRPr>
          </a:p>
          <a:p>
            <a:pPr>
              <a:lnSpc>
                <a:spcPct val="90000"/>
              </a:lnSpc>
              <a:spcBef>
                <a:spcPts val="0"/>
              </a:spcBef>
              <a:buClr>
                <a:schemeClr val="tx2"/>
              </a:buClr>
              <a:buSzPct val="50000"/>
              <a:buFont typeface="Monotype Sorts" pitchFamily="2" charset="2"/>
              <a:buNone/>
              <a:defRPr/>
            </a:pPr>
            <a:r>
              <a:rPr kumimoji="1" lang="en-US" sz="1200" b="1" dirty="0"/>
              <a:t>Hermetic Seal, Tantalum / Glass Cover</a:t>
            </a:r>
          </a:p>
          <a:p>
            <a:pPr>
              <a:lnSpc>
                <a:spcPct val="90000"/>
              </a:lnSpc>
              <a:spcBef>
                <a:spcPts val="0"/>
              </a:spcBef>
              <a:buClr>
                <a:schemeClr val="tx2"/>
              </a:buClr>
              <a:buSzPct val="50000"/>
              <a:buFont typeface="Monotype Sorts" pitchFamily="2" charset="2"/>
              <a:buNone/>
              <a:defRPr/>
            </a:pPr>
            <a:r>
              <a:rPr kumimoji="1" lang="en-US" sz="1200" b="1" dirty="0"/>
              <a:t>Commercial Series:  </a:t>
            </a:r>
            <a:r>
              <a:rPr kumimoji="1" lang="en-US" sz="1200" dirty="0"/>
              <a:t>T16 – Standard Range (Equal to ST)</a:t>
            </a:r>
          </a:p>
          <a:p>
            <a:pPr>
              <a:lnSpc>
                <a:spcPct val="90000"/>
              </a:lnSpc>
              <a:spcBef>
                <a:spcPts val="0"/>
              </a:spcBef>
              <a:buClr>
                <a:schemeClr val="tx2"/>
              </a:buClr>
              <a:buSzPct val="50000"/>
              <a:buFont typeface="Monotype Sorts" pitchFamily="2" charset="2"/>
              <a:buNone/>
              <a:defRPr/>
            </a:pPr>
            <a:r>
              <a:rPr kumimoji="1" lang="en-US" sz="1200" b="1" dirty="0">
                <a:solidFill>
                  <a:srgbClr val="0070C0"/>
                </a:solidFill>
              </a:rPr>
              <a:t>Military: </a:t>
            </a:r>
            <a:r>
              <a:rPr kumimoji="1" lang="en-US" sz="1200" dirty="0"/>
              <a:t>DLA 13017</a:t>
            </a:r>
          </a:p>
          <a:p>
            <a:pPr>
              <a:lnSpc>
                <a:spcPct val="90000"/>
              </a:lnSpc>
              <a:spcBef>
                <a:spcPts val="0"/>
              </a:spcBef>
              <a:buClr>
                <a:schemeClr val="tx2"/>
              </a:buClr>
              <a:buSzPct val="50000"/>
              <a:buFont typeface="Monotype Sorts" pitchFamily="2" charset="2"/>
              <a:buNone/>
              <a:defRPr/>
            </a:pPr>
            <a:r>
              <a:rPr kumimoji="1" lang="en-US" sz="1200" b="1" dirty="0">
                <a:solidFill>
                  <a:srgbClr val="0070C0"/>
                </a:solidFill>
              </a:rPr>
              <a:t>Military:</a:t>
            </a:r>
            <a:r>
              <a:rPr kumimoji="1" lang="en-US" sz="1200" b="1" dirty="0"/>
              <a:t> </a:t>
            </a:r>
            <a:r>
              <a:rPr kumimoji="1" lang="en-US" sz="1200" dirty="0"/>
              <a:t>MIL-PRF-39006/33 </a:t>
            </a:r>
            <a:r>
              <a:rPr kumimoji="1" lang="en-US" sz="1200" dirty="0">
                <a:solidFill>
                  <a:srgbClr val="0070C0"/>
                </a:solidFill>
              </a:rPr>
              <a:t>(50 V – 100 V Ratings Qualified)</a:t>
            </a:r>
          </a:p>
          <a:p>
            <a:pPr>
              <a:lnSpc>
                <a:spcPct val="90000"/>
              </a:lnSpc>
              <a:spcBef>
                <a:spcPts val="0"/>
              </a:spcBef>
              <a:buClr>
                <a:schemeClr val="tx2"/>
              </a:buClr>
              <a:buSzPct val="50000"/>
              <a:buFont typeface="Monotype Sorts" pitchFamily="2" charset="2"/>
              <a:buNone/>
              <a:defRPr/>
            </a:pPr>
            <a:r>
              <a:rPr kumimoji="1" lang="en-US" sz="1200" b="1" dirty="0"/>
              <a:t>Operating Temperature:</a:t>
            </a:r>
            <a:r>
              <a:rPr kumimoji="1" lang="en-US" sz="1200" dirty="0"/>
              <a:t> -55 °C to +125 °C</a:t>
            </a:r>
          </a:p>
          <a:p>
            <a:pPr>
              <a:lnSpc>
                <a:spcPct val="90000"/>
              </a:lnSpc>
              <a:spcBef>
                <a:spcPts val="0"/>
              </a:spcBef>
              <a:buClr>
                <a:schemeClr val="tx2"/>
              </a:buClr>
              <a:buSzPct val="50000"/>
              <a:buFont typeface="Monotype Sorts" pitchFamily="2" charset="2"/>
              <a:buNone/>
              <a:defRPr/>
            </a:pPr>
            <a:r>
              <a:rPr kumimoji="1" lang="en-US" sz="1200" b="1" dirty="0"/>
              <a:t>Capacitance Range: </a:t>
            </a:r>
            <a:r>
              <a:rPr kumimoji="1" lang="en-US" sz="1200" dirty="0"/>
              <a:t>10 µF to 1800 µF </a:t>
            </a:r>
          </a:p>
          <a:p>
            <a:pPr>
              <a:lnSpc>
                <a:spcPct val="90000"/>
              </a:lnSpc>
              <a:spcBef>
                <a:spcPts val="0"/>
              </a:spcBef>
              <a:buClr>
                <a:schemeClr val="tx2"/>
              </a:buClr>
              <a:buSzPct val="50000"/>
              <a:buFont typeface="Monotype Sorts" pitchFamily="2" charset="2"/>
              <a:buNone/>
              <a:defRPr/>
            </a:pPr>
            <a:r>
              <a:rPr kumimoji="1" lang="en-US" sz="1200" b="1" dirty="0"/>
              <a:t>Voltage Range: </a:t>
            </a:r>
            <a:r>
              <a:rPr kumimoji="1" lang="en-US" sz="1200" dirty="0"/>
              <a:t>25 Vdc to 125 Vdc</a:t>
            </a:r>
          </a:p>
          <a:p>
            <a:pPr>
              <a:lnSpc>
                <a:spcPct val="90000"/>
              </a:lnSpc>
              <a:spcBef>
                <a:spcPts val="0"/>
              </a:spcBef>
              <a:buClr>
                <a:schemeClr val="tx2"/>
              </a:buClr>
              <a:buSzPct val="50000"/>
              <a:buFont typeface="Monotype Sorts" pitchFamily="2" charset="2"/>
              <a:buNone/>
              <a:defRPr/>
            </a:pPr>
            <a:r>
              <a:rPr kumimoji="1" lang="en-US" sz="1200" b="1" dirty="0"/>
              <a:t>Case Sizes: </a:t>
            </a:r>
            <a:r>
              <a:rPr kumimoji="1" lang="en-US" sz="1200" dirty="0"/>
              <a:t>T1,T2, T3, T4    </a:t>
            </a:r>
          </a:p>
          <a:p>
            <a:pPr>
              <a:lnSpc>
                <a:spcPct val="90000"/>
              </a:lnSpc>
              <a:spcBef>
                <a:spcPts val="0"/>
              </a:spcBef>
              <a:buClr>
                <a:schemeClr val="tx2"/>
              </a:buClr>
              <a:buSzPct val="50000"/>
              <a:buNone/>
              <a:defRPr/>
            </a:pPr>
            <a:r>
              <a:rPr kumimoji="1" lang="en-US" sz="1200" b="1" dirty="0"/>
              <a:t>Reliability level: </a:t>
            </a:r>
            <a:r>
              <a:rPr kumimoji="1" lang="en-US" sz="1200" dirty="0"/>
              <a:t>H available   </a:t>
            </a:r>
          </a:p>
          <a:p>
            <a:pPr>
              <a:lnSpc>
                <a:spcPct val="90000"/>
              </a:lnSpc>
              <a:spcBef>
                <a:spcPts val="0"/>
              </a:spcBef>
              <a:buClr>
                <a:schemeClr val="tx2"/>
              </a:buClr>
              <a:buSzPct val="50000"/>
              <a:buFont typeface="Monotype Sorts" pitchFamily="2" charset="2"/>
              <a:buNone/>
              <a:defRPr/>
            </a:pPr>
            <a:endParaRPr kumimoji="1" lang="en-US" sz="1200" dirty="0"/>
          </a:p>
          <a:p>
            <a:pPr>
              <a:lnSpc>
                <a:spcPct val="90000"/>
              </a:lnSpc>
              <a:spcBef>
                <a:spcPts val="0"/>
              </a:spcBef>
              <a:buClr>
                <a:schemeClr val="tx2"/>
              </a:buClr>
              <a:buSzPct val="50000"/>
              <a:buFont typeface="Monotype Sorts" pitchFamily="2" charset="2"/>
              <a:buNone/>
              <a:defRPr/>
            </a:pPr>
            <a:r>
              <a:rPr kumimoji="1" lang="en-US" sz="1200" b="1" dirty="0"/>
              <a:t>Hermetic Seal, Tantalum / Glass Cover</a:t>
            </a:r>
          </a:p>
          <a:p>
            <a:pPr>
              <a:lnSpc>
                <a:spcPct val="90000"/>
              </a:lnSpc>
              <a:spcBef>
                <a:spcPts val="0"/>
              </a:spcBef>
              <a:buClr>
                <a:schemeClr val="tx2"/>
              </a:buClr>
              <a:buSzPct val="50000"/>
              <a:buFont typeface="Monotype Sorts" pitchFamily="2" charset="2"/>
              <a:buNone/>
              <a:defRPr/>
            </a:pPr>
            <a:r>
              <a:rPr kumimoji="1" lang="en-US" sz="1200" b="1" dirty="0"/>
              <a:t>Commercial Series:  </a:t>
            </a:r>
            <a:r>
              <a:rPr kumimoji="1" lang="en-US" sz="1200" dirty="0"/>
              <a:t>T18 – Extended Range (Equal to STE)</a:t>
            </a:r>
          </a:p>
          <a:p>
            <a:pPr>
              <a:lnSpc>
                <a:spcPct val="90000"/>
              </a:lnSpc>
              <a:spcBef>
                <a:spcPts val="0"/>
              </a:spcBef>
              <a:buClr>
                <a:schemeClr val="tx2"/>
              </a:buClr>
              <a:buSzPct val="50000"/>
              <a:buFont typeface="Monotype Sorts" pitchFamily="2" charset="2"/>
              <a:buNone/>
              <a:defRPr/>
            </a:pPr>
            <a:r>
              <a:rPr kumimoji="1" lang="en-US" sz="1200" b="1" dirty="0">
                <a:solidFill>
                  <a:srgbClr val="0070C0"/>
                </a:solidFill>
              </a:rPr>
              <a:t>Military:  DLA 15005</a:t>
            </a:r>
          </a:p>
          <a:p>
            <a:pPr>
              <a:lnSpc>
                <a:spcPct val="90000"/>
              </a:lnSpc>
              <a:spcBef>
                <a:spcPts val="0"/>
              </a:spcBef>
              <a:buClr>
                <a:schemeClr val="tx2"/>
              </a:buClr>
              <a:buSzPct val="50000"/>
              <a:buFont typeface="Monotype Sorts" pitchFamily="2" charset="2"/>
              <a:buNone/>
              <a:defRPr/>
            </a:pPr>
            <a:r>
              <a:rPr kumimoji="1" lang="en-US" sz="1200" b="1" dirty="0"/>
              <a:t>Operating Temperature: </a:t>
            </a:r>
            <a:r>
              <a:rPr kumimoji="1" lang="en-US" sz="1200" dirty="0"/>
              <a:t>-55 °C to +125 °C</a:t>
            </a:r>
          </a:p>
          <a:p>
            <a:pPr>
              <a:lnSpc>
                <a:spcPct val="90000"/>
              </a:lnSpc>
              <a:spcBef>
                <a:spcPts val="0"/>
              </a:spcBef>
              <a:buClr>
                <a:schemeClr val="tx2"/>
              </a:buClr>
              <a:buSzPct val="50000"/>
              <a:buFont typeface="Monotype Sorts" pitchFamily="2" charset="2"/>
              <a:buNone/>
              <a:defRPr/>
            </a:pPr>
            <a:r>
              <a:rPr kumimoji="1" lang="en-US" sz="1200" b="1" dirty="0"/>
              <a:t>Capacitance Range: </a:t>
            </a:r>
            <a:r>
              <a:rPr kumimoji="1" lang="en-US" sz="1200" dirty="0"/>
              <a:t>22 µF to 1200 µF</a:t>
            </a:r>
          </a:p>
          <a:p>
            <a:pPr>
              <a:lnSpc>
                <a:spcPct val="90000"/>
              </a:lnSpc>
              <a:spcBef>
                <a:spcPts val="0"/>
              </a:spcBef>
              <a:buClr>
                <a:schemeClr val="tx2"/>
              </a:buClr>
              <a:buSzPct val="50000"/>
              <a:buFont typeface="Monotype Sorts" pitchFamily="2" charset="2"/>
              <a:buNone/>
              <a:defRPr/>
            </a:pPr>
            <a:r>
              <a:rPr kumimoji="1" lang="en-US" sz="1200" b="1" dirty="0"/>
              <a:t>Voltage Range: </a:t>
            </a:r>
            <a:r>
              <a:rPr kumimoji="1" lang="en-US" sz="1200" dirty="0"/>
              <a:t>50 Vdc to 125Vdc</a:t>
            </a:r>
            <a:endParaRPr kumimoji="1" lang="en-US" sz="1200" dirty="0">
              <a:highlight>
                <a:srgbClr val="FFFF00"/>
              </a:highlight>
            </a:endParaRPr>
          </a:p>
          <a:p>
            <a:pPr>
              <a:lnSpc>
                <a:spcPct val="90000"/>
              </a:lnSpc>
              <a:spcBef>
                <a:spcPts val="0"/>
              </a:spcBef>
              <a:buClr>
                <a:schemeClr val="tx2"/>
              </a:buClr>
              <a:buSzPct val="50000"/>
              <a:buFont typeface="Monotype Sorts" pitchFamily="2" charset="2"/>
              <a:buNone/>
              <a:defRPr/>
            </a:pPr>
            <a:r>
              <a:rPr kumimoji="1" lang="en-US" sz="1200" b="1" dirty="0"/>
              <a:t>Case Sizes: </a:t>
            </a:r>
            <a:r>
              <a:rPr kumimoji="1" lang="en-US" sz="1200" dirty="0"/>
              <a:t>T1, T2, T3, T4</a:t>
            </a:r>
          </a:p>
          <a:p>
            <a:pPr>
              <a:lnSpc>
                <a:spcPct val="90000"/>
              </a:lnSpc>
              <a:spcBef>
                <a:spcPts val="0"/>
              </a:spcBef>
              <a:buClr>
                <a:schemeClr val="tx2"/>
              </a:buClr>
              <a:buSzPct val="50000"/>
              <a:buFont typeface="Monotype Sorts" pitchFamily="2" charset="2"/>
              <a:buNone/>
              <a:defRPr/>
            </a:pPr>
            <a:r>
              <a:rPr kumimoji="1" lang="en-US" sz="1200" b="1" dirty="0"/>
              <a:t>Reliability level: </a:t>
            </a:r>
            <a:r>
              <a:rPr kumimoji="1" lang="en-US" sz="1200" dirty="0"/>
              <a:t>H available</a:t>
            </a:r>
          </a:p>
          <a:p>
            <a:pPr>
              <a:lnSpc>
                <a:spcPct val="90000"/>
              </a:lnSpc>
              <a:spcBef>
                <a:spcPts val="0"/>
              </a:spcBef>
              <a:buClr>
                <a:schemeClr val="tx2"/>
              </a:buClr>
              <a:buSzPct val="50000"/>
              <a:buFont typeface="Monotype Sorts" pitchFamily="2" charset="2"/>
              <a:buNone/>
              <a:defRPr/>
            </a:pPr>
            <a:r>
              <a:rPr kumimoji="1" lang="en-US" sz="1200" b="1" dirty="0">
                <a:solidFill>
                  <a:srgbClr val="0070C0"/>
                </a:solidFill>
              </a:rPr>
              <a:t>Enhanced Performance for Avionics and Space:      </a:t>
            </a:r>
          </a:p>
          <a:p>
            <a:pPr>
              <a:lnSpc>
                <a:spcPct val="90000"/>
              </a:lnSpc>
              <a:spcBef>
                <a:spcPts val="0"/>
              </a:spcBef>
              <a:buClr>
                <a:schemeClr val="tx2"/>
              </a:buClr>
              <a:buSzPct val="50000"/>
              <a:buFont typeface="Monotype Sorts" pitchFamily="2" charset="2"/>
              <a:buNone/>
              <a:defRPr/>
            </a:pPr>
            <a:r>
              <a:rPr kumimoji="1" lang="en-US" sz="1200" dirty="0">
                <a:solidFill>
                  <a:srgbClr val="000000"/>
                </a:solidFill>
              </a:rPr>
              <a:t>   </a:t>
            </a:r>
            <a:r>
              <a:rPr kumimoji="1" lang="en-US" sz="1200" dirty="0"/>
              <a:t>3.0 V Reverse Voltage </a:t>
            </a:r>
          </a:p>
          <a:p>
            <a:pPr>
              <a:spcBef>
                <a:spcPts val="0"/>
              </a:spcBef>
              <a:buClr>
                <a:schemeClr val="tx2"/>
              </a:buClr>
              <a:buSzPct val="50000"/>
              <a:buFont typeface="Monotype Sorts" pitchFamily="2" charset="2"/>
              <a:buNone/>
              <a:defRPr/>
            </a:pPr>
            <a:r>
              <a:rPr kumimoji="1" lang="en-US" sz="1200" dirty="0"/>
              <a:t>   300 Thermal Cycles</a:t>
            </a:r>
          </a:p>
          <a:p>
            <a:pPr>
              <a:spcBef>
                <a:spcPts val="0"/>
              </a:spcBef>
              <a:buClr>
                <a:schemeClr val="tx2"/>
              </a:buClr>
              <a:buSzPct val="50000"/>
              <a:buFont typeface="Monotype Sorts" pitchFamily="2" charset="2"/>
              <a:buNone/>
              <a:defRPr/>
            </a:pPr>
            <a:r>
              <a:rPr kumimoji="1" lang="en-US" sz="1200" dirty="0"/>
              <a:t>   54 g Random Vibration</a:t>
            </a:r>
          </a:p>
          <a:p>
            <a:pPr>
              <a:spcBef>
                <a:spcPts val="0"/>
              </a:spcBef>
              <a:buClr>
                <a:schemeClr val="tx2"/>
              </a:buClr>
              <a:buSzPct val="50000"/>
              <a:buFont typeface="Monotype Sorts" pitchFamily="2" charset="2"/>
              <a:buNone/>
              <a:defRPr/>
            </a:pPr>
            <a:r>
              <a:rPr kumimoji="1" lang="en-US" sz="1200" dirty="0"/>
              <a:t>   80 g Sine Vibration </a:t>
            </a:r>
          </a:p>
          <a:p>
            <a:pPr>
              <a:lnSpc>
                <a:spcPct val="90000"/>
              </a:lnSpc>
              <a:spcBef>
                <a:spcPts val="0"/>
              </a:spcBef>
              <a:buFont typeface="Wingdings" panose="05000000000000000000" pitchFamily="2" charset="2"/>
              <a:buNone/>
              <a:defRPr/>
            </a:pPr>
            <a:r>
              <a:rPr kumimoji="1" lang="en-US" sz="1200" b="1" dirty="0">
                <a:solidFill>
                  <a:srgbClr val="0070C0"/>
                </a:solidFill>
              </a:rPr>
              <a:t>New Surface-Mount Tab Option Available as a Termination Alternative in Q3 2021</a:t>
            </a:r>
          </a:p>
          <a:p>
            <a:pPr>
              <a:lnSpc>
                <a:spcPct val="80000"/>
              </a:lnSpc>
              <a:spcBef>
                <a:spcPts val="0"/>
              </a:spcBef>
              <a:buClr>
                <a:schemeClr val="tx2"/>
              </a:buClr>
              <a:buSzPct val="50000"/>
              <a:buFont typeface="Monotype Sorts" pitchFamily="2" charset="2"/>
              <a:buNone/>
              <a:defRPr/>
            </a:pPr>
            <a:endParaRPr kumimoji="1" lang="en-US" sz="1400" dirty="0">
              <a:solidFill>
                <a:srgbClr val="0000FF"/>
              </a:solidFill>
            </a:endParaRPr>
          </a:p>
          <a:p>
            <a:pPr>
              <a:lnSpc>
                <a:spcPct val="90000"/>
              </a:lnSpc>
              <a:spcBef>
                <a:spcPts val="0"/>
              </a:spcBef>
              <a:buClr>
                <a:schemeClr val="tx2"/>
              </a:buClr>
              <a:buSzPct val="50000"/>
              <a:buFont typeface="Monotype Sorts" pitchFamily="2" charset="2"/>
              <a:buNone/>
              <a:defRPr/>
            </a:pPr>
            <a:endParaRPr kumimoji="1" lang="en-US" sz="1800" b="1" dirty="0">
              <a:solidFill>
                <a:srgbClr val="000000"/>
              </a:solidFill>
            </a:endParaRPr>
          </a:p>
          <a:p>
            <a:pPr>
              <a:lnSpc>
                <a:spcPct val="90000"/>
              </a:lnSpc>
              <a:spcBef>
                <a:spcPts val="0"/>
              </a:spcBef>
              <a:buClr>
                <a:schemeClr val="tx2"/>
              </a:buClr>
              <a:buSzPct val="50000"/>
              <a:buFont typeface="Monotype Sorts" pitchFamily="2" charset="2"/>
              <a:buNone/>
              <a:defRPr/>
            </a:pPr>
            <a:endParaRPr kumimoji="1" lang="en-US" sz="1600" b="1" dirty="0">
              <a:solidFill>
                <a:srgbClr val="000000"/>
              </a:solidFill>
              <a:effectLst>
                <a:outerShdw blurRad="38100" dist="38100" dir="2700000" algn="tl">
                  <a:srgbClr val="C0C0C0"/>
                </a:outerShdw>
              </a:effectLst>
            </a:endParaRPr>
          </a:p>
          <a:p>
            <a:pPr>
              <a:lnSpc>
                <a:spcPct val="90000"/>
              </a:lnSpc>
              <a:spcBef>
                <a:spcPts val="0"/>
              </a:spcBef>
              <a:buClr>
                <a:schemeClr val="tx2"/>
              </a:buClr>
              <a:buSzPct val="50000"/>
              <a:buFont typeface="Monotype Sorts" pitchFamily="2" charset="2"/>
              <a:buNone/>
              <a:defRPr/>
            </a:pPr>
            <a:endParaRPr kumimoji="1" lang="en-US" sz="1600" b="1" dirty="0">
              <a:solidFill>
                <a:srgbClr val="000000"/>
              </a:solidFill>
              <a:effectLst>
                <a:outerShdw blurRad="38100" dist="38100" dir="2700000" algn="tl">
                  <a:srgbClr val="C0C0C0"/>
                </a:outerShdw>
              </a:effectLst>
            </a:endParaRPr>
          </a:p>
          <a:p>
            <a:pPr>
              <a:lnSpc>
                <a:spcPct val="90000"/>
              </a:lnSpc>
              <a:spcBef>
                <a:spcPts val="0"/>
              </a:spcBef>
              <a:buClr>
                <a:schemeClr val="tx2"/>
              </a:buClr>
              <a:buSzPct val="50000"/>
              <a:buFont typeface="Monotype Sorts" pitchFamily="2" charset="2"/>
              <a:buNone/>
              <a:defRPr/>
            </a:pPr>
            <a:endParaRPr kumimoji="1" lang="en-US" sz="1600" b="1" dirty="0">
              <a:solidFill>
                <a:srgbClr val="000000"/>
              </a:solidFill>
              <a:effectLst>
                <a:outerShdw blurRad="38100" dist="38100" dir="2700000" algn="tl">
                  <a:srgbClr val="C0C0C0"/>
                </a:outerShdw>
              </a:effectLst>
            </a:endParaRPr>
          </a:p>
        </p:txBody>
      </p:sp>
      <p:sp>
        <p:nvSpPr>
          <p:cNvPr id="11" name="WordArt 6">
            <a:extLst>
              <a:ext uri="{FF2B5EF4-FFF2-40B4-BE49-F238E27FC236}">
                <a16:creationId xmlns:a16="http://schemas.microsoft.com/office/drawing/2014/main" id="{F27960A4-507C-4263-9ECB-46D1E1618BF2}"/>
              </a:ext>
            </a:extLst>
          </p:cNvPr>
          <p:cNvSpPr>
            <a:spLocks noChangeArrowheads="1" noChangeShapeType="1" noTextEdit="1"/>
          </p:cNvSpPr>
          <p:nvPr/>
        </p:nvSpPr>
        <p:spPr bwMode="auto">
          <a:xfrm>
            <a:off x="5293360" y="1524000"/>
            <a:ext cx="609600" cy="381000"/>
          </a:xfrm>
          <a:prstGeom prst="rect">
            <a:avLst/>
          </a:prstGeom>
        </p:spPr>
        <p:txBody>
          <a:bodyPr wrap="none" fromWordArt="1">
            <a:prstTxWarp prst="textSlantUp">
              <a:avLst>
                <a:gd name="adj" fmla="val 55556"/>
              </a:avLst>
            </a:prstTxWarp>
          </a:bodyPr>
          <a:lstStyle/>
          <a:p>
            <a:pPr algn="ctr"/>
            <a:endParaRPr lang="en-US" sz="2000" kern="10">
              <a:ln w="9525">
                <a:solidFill>
                  <a:srgbClr val="FF0000"/>
                </a:solidFill>
                <a:round/>
                <a:headEnd/>
                <a:tailEnd/>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Rectangle 11">
            <a:extLst>
              <a:ext uri="{FF2B5EF4-FFF2-40B4-BE49-F238E27FC236}">
                <a16:creationId xmlns:a16="http://schemas.microsoft.com/office/drawing/2014/main" id="{2FE33EDF-5943-4D74-B46C-1D526B5CAC53}"/>
              </a:ext>
            </a:extLst>
          </p:cNvPr>
          <p:cNvSpPr>
            <a:spLocks noChangeArrowheads="1"/>
          </p:cNvSpPr>
          <p:nvPr/>
        </p:nvSpPr>
        <p:spPr bwMode="auto">
          <a:xfrm>
            <a:off x="247902" y="251570"/>
            <a:ext cx="8235632" cy="8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400"/>
              </a:spcAft>
              <a:buClr>
                <a:srgbClr val="2A83D2"/>
              </a:buClr>
              <a:buFont typeface="Wingdings" panose="05000000000000000000" pitchFamily="2" charset="2"/>
              <a:buChar char="§"/>
              <a:defRPr sz="2400">
                <a:solidFill>
                  <a:srgbClr val="333333"/>
                </a:solidFill>
                <a:latin typeface="Arial" panose="020B0604020202020204" pitchFamily="34" charset="0"/>
                <a:ea typeface="MS PGothic" panose="020B0600070205080204" pitchFamily="34" charset="-128"/>
              </a:defRPr>
            </a:lvl1pPr>
            <a:lvl2pPr marL="742950" indent="-285750">
              <a:spcAft>
                <a:spcPts val="400"/>
              </a:spcAft>
              <a:buFont typeface="Times" panose="02020603050405020304" pitchFamily="18" charset="0"/>
              <a:buChar char="•"/>
              <a:defRPr sz="2200">
                <a:solidFill>
                  <a:srgbClr val="333333"/>
                </a:solidFill>
                <a:latin typeface="Arial" panose="020B0604020202020204" pitchFamily="34" charset="0"/>
                <a:ea typeface="MS PGothic" panose="020B0600070205080204" pitchFamily="34" charset="-128"/>
              </a:defRPr>
            </a:lvl2pPr>
            <a:lvl3pPr marL="1143000" indent="-228600">
              <a:spcAft>
                <a:spcPts val="400"/>
              </a:spcAft>
              <a:buChar char="–"/>
              <a:defRPr sz="2000">
                <a:solidFill>
                  <a:srgbClr val="333333"/>
                </a:solidFill>
                <a:latin typeface="Arial" panose="020B0604020202020204" pitchFamily="34" charset="0"/>
                <a:ea typeface="MS PGothic" panose="020B0600070205080204" pitchFamily="34" charset="-128"/>
              </a:defRPr>
            </a:lvl3pPr>
            <a:lvl4pPr marL="1600200" indent="-228600">
              <a:spcAft>
                <a:spcPts val="400"/>
              </a:spcAft>
              <a:buChar char="›"/>
              <a:defRPr sz="2000">
                <a:solidFill>
                  <a:srgbClr val="333333"/>
                </a:solidFill>
                <a:latin typeface="Arial" panose="020B0604020202020204" pitchFamily="34" charset="0"/>
                <a:ea typeface="MS PGothic" panose="020B0600070205080204" pitchFamily="34" charset="-128"/>
              </a:defRPr>
            </a:lvl4pPr>
            <a:lvl5pPr marL="2057400" indent="-228600">
              <a:spcAft>
                <a:spcPts val="400"/>
              </a:spcAft>
              <a:buChar char="»"/>
              <a:defRPr sz="2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9pPr>
          </a:lstStyle>
          <a:p>
            <a:pPr>
              <a:lnSpc>
                <a:spcPct val="80000"/>
              </a:lnSpc>
              <a:spcAft>
                <a:spcPct val="0"/>
              </a:spcAft>
              <a:buClrTx/>
              <a:buFontTx/>
              <a:buNone/>
            </a:pPr>
            <a:r>
              <a:rPr lang="en-US" altLang="en-US" dirty="0">
                <a:solidFill>
                  <a:srgbClr val="0070C0"/>
                </a:solidFill>
                <a:cs typeface="Arial" panose="020B0604020202020204" pitchFamily="34" charset="0"/>
              </a:rPr>
              <a:t>Wet Tantalum: Tantalum Case, Axial Lead</a:t>
            </a:r>
          </a:p>
          <a:p>
            <a:pPr>
              <a:lnSpc>
                <a:spcPct val="80000"/>
              </a:lnSpc>
              <a:spcAft>
                <a:spcPct val="0"/>
              </a:spcAft>
              <a:buClrTx/>
              <a:buFontTx/>
              <a:buNone/>
            </a:pPr>
            <a:r>
              <a:rPr lang="en-US" altLang="en-US" dirty="0">
                <a:solidFill>
                  <a:srgbClr val="0070C0"/>
                </a:solidFill>
                <a:cs typeface="Arial" panose="020B0604020202020204" pitchFamily="34" charset="0"/>
              </a:rPr>
              <a:t>High Capacitance, </a:t>
            </a:r>
            <a:r>
              <a:rPr lang="en-US" altLang="en-US" b="1" dirty="0">
                <a:solidFill>
                  <a:srgbClr val="0070C0"/>
                </a:solidFill>
                <a:cs typeface="Arial" panose="020B0604020202020204" pitchFamily="34" charset="0"/>
              </a:rPr>
              <a:t>“High Performance” </a:t>
            </a:r>
          </a:p>
        </p:txBody>
      </p:sp>
      <p:sp>
        <p:nvSpPr>
          <p:cNvPr id="13" name="WordArt 6">
            <a:extLst>
              <a:ext uri="{FF2B5EF4-FFF2-40B4-BE49-F238E27FC236}">
                <a16:creationId xmlns:a16="http://schemas.microsoft.com/office/drawing/2014/main" id="{AF0A12A7-8EAE-47D8-88D3-976FBB4F250B}"/>
              </a:ext>
            </a:extLst>
          </p:cNvPr>
          <p:cNvSpPr>
            <a:spLocks noChangeArrowheads="1" noChangeShapeType="1" noTextEdit="1"/>
          </p:cNvSpPr>
          <p:nvPr/>
        </p:nvSpPr>
        <p:spPr bwMode="auto">
          <a:xfrm>
            <a:off x="4074160" y="3048000"/>
            <a:ext cx="609600" cy="381000"/>
          </a:xfrm>
          <a:prstGeom prst="rect">
            <a:avLst/>
          </a:prstGeom>
        </p:spPr>
        <p:txBody>
          <a:bodyPr wrap="none" fromWordArt="1">
            <a:prstTxWarp prst="textSlantUp">
              <a:avLst>
                <a:gd name="adj" fmla="val 55556"/>
              </a:avLst>
            </a:prstTxWarp>
          </a:bodyPr>
          <a:lstStyle/>
          <a:p>
            <a:pPr algn="ctr"/>
            <a:endParaRPr lang="en-US" sz="2000" kern="10">
              <a:ln w="9525">
                <a:solidFill>
                  <a:srgbClr val="FF0000"/>
                </a:solidFill>
                <a:round/>
                <a:headEnd/>
                <a:tailEnd/>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410A1D8D-6450-4433-8B14-1CE28A600A3D}"/>
              </a:ext>
            </a:extLst>
          </p:cNvPr>
          <p:cNvPicPr>
            <a:picLocks noChangeAspect="1"/>
          </p:cNvPicPr>
          <p:nvPr/>
        </p:nvPicPr>
        <p:blipFill>
          <a:blip r:embed="rId3"/>
          <a:stretch>
            <a:fillRect/>
          </a:stretch>
        </p:blipFill>
        <p:spPr>
          <a:xfrm>
            <a:off x="7508242" y="3364569"/>
            <a:ext cx="3722217" cy="2893674"/>
          </a:xfrm>
          <a:prstGeom prst="rect">
            <a:avLst/>
          </a:prstGeom>
        </p:spPr>
      </p:pic>
      <p:pic>
        <p:nvPicPr>
          <p:cNvPr id="5" name="Picture 4" descr="A picture containing satellite&#10;&#10;Description automatically generated">
            <a:extLst>
              <a:ext uri="{FF2B5EF4-FFF2-40B4-BE49-F238E27FC236}">
                <a16:creationId xmlns:a16="http://schemas.microsoft.com/office/drawing/2014/main" id="{B80B1E37-B00F-F746-97B6-ACCD98305118}"/>
              </a:ext>
            </a:extLst>
          </p:cNvPr>
          <p:cNvPicPr>
            <a:picLocks noChangeAspect="1"/>
          </p:cNvPicPr>
          <p:nvPr/>
        </p:nvPicPr>
        <p:blipFill>
          <a:blip r:embed="rId4"/>
          <a:stretch>
            <a:fillRect/>
          </a:stretch>
        </p:blipFill>
        <p:spPr>
          <a:xfrm>
            <a:off x="7067400" y="411590"/>
            <a:ext cx="4229399" cy="2819599"/>
          </a:xfrm>
          <a:prstGeom prst="rect">
            <a:avLst/>
          </a:prstGeom>
        </p:spPr>
      </p:pic>
      <p:sp>
        <p:nvSpPr>
          <p:cNvPr id="8" name="Oval 7">
            <a:extLst>
              <a:ext uri="{FF2B5EF4-FFF2-40B4-BE49-F238E27FC236}">
                <a16:creationId xmlns:a16="http://schemas.microsoft.com/office/drawing/2014/main" id="{F3C4319B-E249-DB44-B0C9-B6DCBFC1E33C}"/>
              </a:ext>
            </a:extLst>
          </p:cNvPr>
          <p:cNvSpPr/>
          <p:nvPr/>
        </p:nvSpPr>
        <p:spPr>
          <a:xfrm>
            <a:off x="247279" y="1714500"/>
            <a:ext cx="771896" cy="77189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3">
            <a:extLst>
              <a:ext uri="{FF2B5EF4-FFF2-40B4-BE49-F238E27FC236}">
                <a16:creationId xmlns:a16="http://schemas.microsoft.com/office/drawing/2014/main" id="{863E8D16-441D-0840-9C3F-E710E3B06238}"/>
              </a:ext>
            </a:extLst>
          </p:cNvPr>
          <p:cNvSpPr txBox="1">
            <a:spLocks noChangeArrowheads="1"/>
          </p:cNvSpPr>
          <p:nvPr/>
        </p:nvSpPr>
        <p:spPr>
          <a:xfrm>
            <a:off x="361638" y="2004148"/>
            <a:ext cx="559761" cy="231075"/>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0"/>
              </a:spcBef>
              <a:buClr>
                <a:schemeClr val="tx2"/>
              </a:buClr>
              <a:buSzPct val="50000"/>
              <a:buFont typeface="Monotype Sorts" pitchFamily="2" charset="2"/>
              <a:buNone/>
              <a:defRPr/>
            </a:pPr>
            <a:r>
              <a:rPr kumimoji="1" lang="en-US" sz="1800" b="1" dirty="0">
                <a:solidFill>
                  <a:schemeClr val="bg1"/>
                </a:solidFill>
              </a:rPr>
              <a:t>NEW</a:t>
            </a:r>
            <a:endParaRPr kumimoji="1" lang="en-US" sz="1800" b="1" dirty="0">
              <a:solidFill>
                <a:schemeClr val="bg1"/>
              </a:solidFill>
              <a:effectLst>
                <a:outerShdw blurRad="38100" dist="38100" dir="2700000" algn="tl">
                  <a:srgbClr val="C0C0C0"/>
                </a:outerShdw>
              </a:effectLst>
            </a:endParaRPr>
          </a:p>
        </p:txBody>
      </p:sp>
      <p:sp>
        <p:nvSpPr>
          <p:cNvPr id="19" name="Oval 18">
            <a:extLst>
              <a:ext uri="{FF2B5EF4-FFF2-40B4-BE49-F238E27FC236}">
                <a16:creationId xmlns:a16="http://schemas.microsoft.com/office/drawing/2014/main" id="{F2DF3492-05F6-AD45-8AB2-D00451811210}"/>
              </a:ext>
            </a:extLst>
          </p:cNvPr>
          <p:cNvSpPr/>
          <p:nvPr/>
        </p:nvSpPr>
        <p:spPr>
          <a:xfrm>
            <a:off x="247279" y="3707575"/>
            <a:ext cx="771896" cy="77189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3">
            <a:extLst>
              <a:ext uri="{FF2B5EF4-FFF2-40B4-BE49-F238E27FC236}">
                <a16:creationId xmlns:a16="http://schemas.microsoft.com/office/drawing/2014/main" id="{9B7ADE89-7ABA-6B4B-AA47-8A57208D0135}"/>
              </a:ext>
            </a:extLst>
          </p:cNvPr>
          <p:cNvSpPr txBox="1">
            <a:spLocks noChangeArrowheads="1"/>
          </p:cNvSpPr>
          <p:nvPr/>
        </p:nvSpPr>
        <p:spPr>
          <a:xfrm>
            <a:off x="361638" y="3997223"/>
            <a:ext cx="559761" cy="231075"/>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0"/>
              </a:spcBef>
              <a:buClr>
                <a:schemeClr val="tx2"/>
              </a:buClr>
              <a:buSzPct val="50000"/>
              <a:buFont typeface="Monotype Sorts" pitchFamily="2" charset="2"/>
              <a:buNone/>
              <a:defRPr/>
            </a:pPr>
            <a:r>
              <a:rPr kumimoji="1" lang="en-US" sz="1800" b="1" dirty="0">
                <a:solidFill>
                  <a:schemeClr val="bg1"/>
                </a:solidFill>
              </a:rPr>
              <a:t>NEW</a:t>
            </a:r>
            <a:endParaRPr kumimoji="1" lang="en-US" sz="18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134829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D75B88-03A7-4BAC-849E-C374816A63D1}"/>
              </a:ext>
            </a:extLst>
          </p:cNvPr>
          <p:cNvSpPr>
            <a:spLocks noGrp="1"/>
          </p:cNvSpPr>
          <p:nvPr>
            <p:ph type="sldNum" sz="quarter" idx="4"/>
          </p:nvPr>
        </p:nvSpPr>
        <p:spPr/>
        <p:txBody>
          <a:bodyPr/>
          <a:lstStyle/>
          <a:p>
            <a:fld id="{19E50BD7-9F83-E64C-8CD4-4C2B7251CF6B}" type="slidenum">
              <a:rPr lang="en-US" smtClean="0"/>
              <a:pPr/>
              <a:t>16</a:t>
            </a:fld>
            <a:endParaRPr lang="en-US"/>
          </a:p>
        </p:txBody>
      </p:sp>
      <p:sp>
        <p:nvSpPr>
          <p:cNvPr id="7" name="Content Placeholder 1">
            <a:extLst>
              <a:ext uri="{FF2B5EF4-FFF2-40B4-BE49-F238E27FC236}">
                <a16:creationId xmlns:a16="http://schemas.microsoft.com/office/drawing/2014/main" id="{D785EF7D-8AE1-4034-BF07-EA6857AAA457}"/>
              </a:ext>
            </a:extLst>
          </p:cNvPr>
          <p:cNvSpPr txBox="1">
            <a:spLocks/>
          </p:cNvSpPr>
          <p:nvPr/>
        </p:nvSpPr>
        <p:spPr>
          <a:xfrm>
            <a:off x="412447" y="1422882"/>
            <a:ext cx="10634028" cy="5181600"/>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Wet tantalum capacitors provide:</a:t>
            </a:r>
          </a:p>
          <a:p>
            <a:pPr lvl="1"/>
            <a:r>
              <a:rPr lang="en-US" sz="1600" dirty="0"/>
              <a:t>High capacitance</a:t>
            </a:r>
          </a:p>
          <a:p>
            <a:pPr lvl="1"/>
            <a:r>
              <a:rPr lang="en-US" sz="1600" dirty="0"/>
              <a:t>High voltage</a:t>
            </a:r>
          </a:p>
          <a:p>
            <a:pPr lvl="1"/>
            <a:r>
              <a:rPr lang="en-US" sz="1600" dirty="0"/>
              <a:t>Low DC leakage</a:t>
            </a:r>
          </a:p>
          <a:p>
            <a:pPr lvl="1"/>
            <a:r>
              <a:rPr lang="en-US" sz="1600" dirty="0"/>
              <a:t>Long life</a:t>
            </a:r>
          </a:p>
          <a:p>
            <a:pPr lvl="1"/>
            <a:r>
              <a:rPr lang="en-US" sz="1600" dirty="0"/>
              <a:t>Mechanical robustness</a:t>
            </a:r>
          </a:p>
          <a:p>
            <a:pPr lvl="1"/>
            <a:endParaRPr lang="en-US" sz="1600" dirty="0"/>
          </a:p>
          <a:p>
            <a:r>
              <a:rPr lang="en-US" sz="1600" b="1" dirty="0"/>
              <a:t>Developments continue</a:t>
            </a:r>
          </a:p>
          <a:p>
            <a:pPr lvl="1"/>
            <a:r>
              <a:rPr lang="en-US" sz="1600" dirty="0"/>
              <a:t>Higher capacitance</a:t>
            </a:r>
          </a:p>
          <a:p>
            <a:pPr lvl="1"/>
            <a:r>
              <a:rPr lang="en-US" sz="1600" dirty="0"/>
              <a:t>New form factors such as high energy and surface-mount</a:t>
            </a:r>
          </a:p>
          <a:p>
            <a:pPr lvl="1"/>
            <a:r>
              <a:rPr lang="en-US" sz="1600" dirty="0"/>
              <a:t>High shock and vibration</a:t>
            </a:r>
          </a:p>
          <a:p>
            <a:pPr lvl="1"/>
            <a:endParaRPr lang="en-US" sz="1600" dirty="0"/>
          </a:p>
          <a:p>
            <a:r>
              <a:rPr lang="en-US" sz="1600" b="1" dirty="0"/>
              <a:t>Wet tantalum capacitors will continue to be an important segment of the tantalum capacitor market</a:t>
            </a:r>
          </a:p>
          <a:p>
            <a:endParaRPr lang="en-US" sz="1600" dirty="0"/>
          </a:p>
        </p:txBody>
      </p:sp>
      <p:sp>
        <p:nvSpPr>
          <p:cNvPr id="8" name="Title 5">
            <a:extLst>
              <a:ext uri="{FF2B5EF4-FFF2-40B4-BE49-F238E27FC236}">
                <a16:creationId xmlns:a16="http://schemas.microsoft.com/office/drawing/2014/main" id="{267050F6-320A-4CC8-B7CC-5C9C0FB4B4C5}"/>
              </a:ext>
            </a:extLst>
          </p:cNvPr>
          <p:cNvSpPr txBox="1">
            <a:spLocks/>
          </p:cNvSpPr>
          <p:nvPr/>
        </p:nvSpPr>
        <p:spPr>
          <a:xfrm>
            <a:off x="412447" y="265139"/>
            <a:ext cx="8496565" cy="80151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r>
              <a:rPr lang="en-US" sz="3200" dirty="0"/>
              <a:t>Conclusion</a:t>
            </a:r>
          </a:p>
        </p:txBody>
      </p:sp>
    </p:spTree>
    <p:extLst>
      <p:ext uri="{BB962C8B-B14F-4D97-AF65-F5344CB8AC3E}">
        <p14:creationId xmlns:p14="http://schemas.microsoft.com/office/powerpoint/2010/main" val="286555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E5E8F-EDD8-46AD-AF54-1383E4F81851}"/>
              </a:ext>
            </a:extLst>
          </p:cNvPr>
          <p:cNvSpPr>
            <a:spLocks noGrp="1"/>
          </p:cNvSpPr>
          <p:nvPr>
            <p:ph type="sldNum" sz="quarter" idx="4"/>
          </p:nvPr>
        </p:nvSpPr>
        <p:spPr/>
        <p:txBody>
          <a:bodyPr/>
          <a:lstStyle/>
          <a:p>
            <a:fld id="{19E50BD7-9F83-E64C-8CD4-4C2B7251CF6B}" type="slidenum">
              <a:rPr lang="en-US" smtClean="0"/>
              <a:pPr/>
              <a:t>17</a:t>
            </a:fld>
            <a:endParaRPr lang="en-US"/>
          </a:p>
        </p:txBody>
      </p:sp>
      <p:pic>
        <p:nvPicPr>
          <p:cNvPr id="6" name="Picture 4">
            <a:extLst>
              <a:ext uri="{FF2B5EF4-FFF2-40B4-BE49-F238E27FC236}">
                <a16:creationId xmlns:a16="http://schemas.microsoft.com/office/drawing/2014/main" id="{E81A41D2-3C8B-46D3-B86A-2067B98D7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151" y="304892"/>
            <a:ext cx="8050867" cy="598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ECCE-FCDA-4571-84BB-C316DEC293DA}"/>
              </a:ext>
            </a:extLst>
          </p:cNvPr>
          <p:cNvSpPr>
            <a:spLocks noGrp="1"/>
          </p:cNvSpPr>
          <p:nvPr>
            <p:ph type="ctrTitle"/>
          </p:nvPr>
        </p:nvSpPr>
        <p:spPr>
          <a:xfrm>
            <a:off x="763249" y="3322629"/>
            <a:ext cx="7991087" cy="1023940"/>
          </a:xfrm>
        </p:spPr>
        <p:txBody>
          <a:bodyPr>
            <a:normAutofit/>
          </a:bodyPr>
          <a:lstStyle/>
          <a:p>
            <a:r>
              <a:rPr lang="en-US" sz="2800" dirty="0" err="1"/>
              <a:t>www.vishay.com</a:t>
            </a:r>
            <a:endParaRPr lang="en-US" sz="2800" dirty="0"/>
          </a:p>
        </p:txBody>
      </p:sp>
      <p:sp>
        <p:nvSpPr>
          <p:cNvPr id="3" name="TextBox 2">
            <a:extLst>
              <a:ext uri="{FF2B5EF4-FFF2-40B4-BE49-F238E27FC236}">
                <a16:creationId xmlns:a16="http://schemas.microsoft.com/office/drawing/2014/main" id="{39663D1C-D314-40F8-B016-69B0872DD517}"/>
              </a:ext>
            </a:extLst>
          </p:cNvPr>
          <p:cNvSpPr txBox="1"/>
          <p:nvPr/>
        </p:nvSpPr>
        <p:spPr>
          <a:xfrm>
            <a:off x="609600" y="3124200"/>
            <a:ext cx="5867400" cy="923330"/>
          </a:xfrm>
          <a:prstGeom prst="rect">
            <a:avLst/>
          </a:prstGeom>
          <a:noFill/>
        </p:spPr>
        <p:txBody>
          <a:bodyPr wrap="square" rtlCol="0">
            <a:spAutoFit/>
          </a:bodyPr>
          <a:lstStyle/>
          <a:p>
            <a:pPr defTabSz="914126"/>
            <a:r>
              <a:rPr lang="en-US" sz="5400" b="1" dirty="0">
                <a:solidFill>
                  <a:prstClr val="white"/>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3895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9CA92A-2E02-4E9B-B130-EF5BC8CD149F}"/>
              </a:ext>
            </a:extLst>
          </p:cNvPr>
          <p:cNvSpPr>
            <a:spLocks noGrp="1"/>
          </p:cNvSpPr>
          <p:nvPr>
            <p:ph type="sldNum" sz="quarter" idx="4"/>
          </p:nvPr>
        </p:nvSpPr>
        <p:spPr>
          <a:xfrm>
            <a:off x="8715693" y="6499858"/>
            <a:ext cx="2743200" cy="229569"/>
          </a:xfrm>
        </p:spPr>
        <p:txBody>
          <a:bodyPr/>
          <a:lstStyle/>
          <a:p>
            <a:fld id="{19E50BD7-9F83-E64C-8CD4-4C2B7251CF6B}" type="slidenum">
              <a:rPr lang="en-US" smtClean="0"/>
              <a:pPr/>
              <a:t>2</a:t>
            </a:fld>
            <a:endParaRPr lang="en-US"/>
          </a:p>
        </p:txBody>
      </p:sp>
      <p:sp>
        <p:nvSpPr>
          <p:cNvPr id="8" name="Rectangle 2">
            <a:extLst>
              <a:ext uri="{FF2B5EF4-FFF2-40B4-BE49-F238E27FC236}">
                <a16:creationId xmlns:a16="http://schemas.microsoft.com/office/drawing/2014/main" id="{CB2CEE0F-9DEB-4806-9B71-DCBCF8AF2766}"/>
              </a:ext>
            </a:extLst>
          </p:cNvPr>
          <p:cNvSpPr>
            <a:spLocks noChangeArrowheads="1"/>
          </p:cNvSpPr>
          <p:nvPr/>
        </p:nvSpPr>
        <p:spPr bwMode="auto">
          <a:xfrm>
            <a:off x="456933" y="650886"/>
            <a:ext cx="8355013" cy="443070"/>
          </a:xfrm>
          <a:prstGeom prst="rect">
            <a:avLst/>
          </a:prstGeom>
          <a:noFill/>
          <a:ln w="12700">
            <a:noFill/>
            <a:miter lim="800000"/>
            <a:headEnd/>
            <a:tailEnd/>
          </a:ln>
          <a:effectLst/>
        </p:spPr>
        <p:txBody>
          <a:bodyPr lIns="90488" tIns="44450" rIns="90488" bIns="44450">
            <a:spAutoFit/>
          </a:bodyPr>
          <a:lstStyle/>
          <a:p>
            <a:pPr eaLnBrk="1" hangingPunct="1">
              <a:lnSpc>
                <a:spcPct val="80000"/>
              </a:lnSpc>
              <a:defRPr/>
            </a:pPr>
            <a:r>
              <a:rPr lang="en-GB" sz="2800" dirty="0">
                <a:solidFill>
                  <a:srgbClr val="0070C0"/>
                </a:solidFill>
                <a:latin typeface="Arial" panose="020B0604020202020204" pitchFamily="34" charset="0"/>
                <a:cs typeface="Arial" panose="020B0604020202020204" pitchFamily="34" charset="0"/>
              </a:rPr>
              <a:t>Wet Tantalum Capacitor Definition</a:t>
            </a:r>
          </a:p>
        </p:txBody>
      </p:sp>
      <p:sp>
        <p:nvSpPr>
          <p:cNvPr id="9" name="Text Box 3">
            <a:extLst>
              <a:ext uri="{FF2B5EF4-FFF2-40B4-BE49-F238E27FC236}">
                <a16:creationId xmlns:a16="http://schemas.microsoft.com/office/drawing/2014/main" id="{30BBED6E-BA0D-46A8-AC6E-A092CFADEE4A}"/>
              </a:ext>
            </a:extLst>
          </p:cNvPr>
          <p:cNvSpPr txBox="1">
            <a:spLocks noChangeArrowheads="1"/>
          </p:cNvSpPr>
          <p:nvPr/>
        </p:nvSpPr>
        <p:spPr bwMode="auto">
          <a:xfrm>
            <a:off x="456933" y="1511081"/>
            <a:ext cx="6328878" cy="4191917"/>
          </a:xfrm>
          <a:prstGeom prst="rect">
            <a:avLst/>
          </a:prstGeom>
          <a:noFill/>
          <a:ln w="9525">
            <a:noFill/>
            <a:miter lim="800000"/>
            <a:headEnd/>
            <a:tailEnd/>
          </a:ln>
          <a:effectLst/>
        </p:spPr>
        <p:txBody>
          <a:bodyPr wrap="square" anchor="ctr">
            <a:spAutoFit/>
          </a:bodyPr>
          <a:lstStyle/>
          <a:p>
            <a:pPr marL="342900" indent="-342900" eaLnBrk="1" hangingPunct="1">
              <a:lnSpc>
                <a:spcPct val="130000"/>
              </a:lnSpc>
              <a:spcBef>
                <a:spcPct val="50000"/>
              </a:spcBef>
              <a:buFont typeface="Arial" panose="020B0604020202020204" pitchFamily="34" charset="0"/>
              <a:buChar char="•"/>
              <a:defRPr/>
            </a:pPr>
            <a:r>
              <a:rPr lang="en-GB" dirty="0">
                <a:solidFill>
                  <a:srgbClr val="000099"/>
                </a:solidFill>
                <a:latin typeface="Arial" panose="020B0604020202020204" pitchFamily="34" charset="0"/>
                <a:cs typeface="Arial" panose="020B0604020202020204" pitchFamily="34" charset="0"/>
              </a:rPr>
              <a:t> </a:t>
            </a:r>
            <a:r>
              <a:rPr lang="en-GB" b="1" dirty="0">
                <a:solidFill>
                  <a:schemeClr val="bg2">
                    <a:lumMod val="25000"/>
                  </a:schemeClr>
                </a:solidFill>
                <a:latin typeface="Arial" panose="020B0604020202020204" pitchFamily="34" charset="0"/>
                <a:cs typeface="Arial" panose="020B0604020202020204" pitchFamily="34" charset="0"/>
              </a:rPr>
              <a:t>What is a wet tantalum capacitor ?</a:t>
            </a:r>
            <a:br>
              <a:rPr lang="en-GB" b="1" dirty="0">
                <a:solidFill>
                  <a:schemeClr val="bg2">
                    <a:lumMod val="25000"/>
                  </a:schemeClr>
                </a:solidFill>
                <a:latin typeface="Arial" panose="020B0604020202020204" pitchFamily="34" charset="0"/>
                <a:cs typeface="Arial" panose="020B0604020202020204" pitchFamily="34" charset="0"/>
              </a:rPr>
            </a:br>
            <a:r>
              <a:rPr lang="en-GB" dirty="0">
                <a:solidFill>
                  <a:schemeClr val="bg2">
                    <a:lumMod val="25000"/>
                  </a:schemeClr>
                </a:solidFill>
                <a:latin typeface="Arial" panose="020B0604020202020204" pitchFamily="34" charset="0"/>
                <a:cs typeface="Arial" panose="020B0604020202020204" pitchFamily="34" charset="0"/>
              </a:rPr>
              <a:t> It is a tantalum capacitor with a liquid electrolyte as  opposed to a solid, such as MnO2 or polymer</a:t>
            </a:r>
          </a:p>
          <a:p>
            <a:pPr marL="342900" indent="-342900" eaLnBrk="1" hangingPunct="1">
              <a:lnSpc>
                <a:spcPct val="130000"/>
              </a:lnSpc>
              <a:spcBef>
                <a:spcPct val="50000"/>
              </a:spcBef>
              <a:buFont typeface="Arial" panose="020B0604020202020204" pitchFamily="34" charset="0"/>
              <a:buChar char="•"/>
              <a:defRPr/>
            </a:pPr>
            <a:r>
              <a:rPr lang="en-GB" b="1" dirty="0">
                <a:solidFill>
                  <a:schemeClr val="bg2">
                    <a:lumMod val="25000"/>
                  </a:schemeClr>
                </a:solidFill>
                <a:latin typeface="Arial" panose="020B0604020202020204" pitchFamily="34" charset="0"/>
                <a:cs typeface="Arial" panose="020B0604020202020204" pitchFamily="34" charset="0"/>
              </a:rPr>
              <a:t>High reliability dielectric with a unique </a:t>
            </a:r>
            <a:br>
              <a:rPr lang="en-GB" b="1" dirty="0">
                <a:solidFill>
                  <a:schemeClr val="bg2">
                    <a:lumMod val="25000"/>
                  </a:schemeClr>
                </a:solidFill>
                <a:latin typeface="Arial" panose="020B0604020202020204" pitchFamily="34" charset="0"/>
                <a:cs typeface="Arial" panose="020B0604020202020204" pitchFamily="34" charset="0"/>
              </a:rPr>
            </a:br>
            <a:r>
              <a:rPr lang="en-GB" b="1" dirty="0">
                <a:solidFill>
                  <a:schemeClr val="bg2">
                    <a:lumMod val="25000"/>
                  </a:schemeClr>
                </a:solidFill>
                <a:latin typeface="Arial" panose="020B0604020202020204" pitchFamily="34" charset="0"/>
                <a:cs typeface="Arial" panose="020B0604020202020204" pitchFamily="34" charset="0"/>
              </a:rPr>
              <a:t>self-healing effect resulting in :</a:t>
            </a:r>
          </a:p>
          <a:p>
            <a:pPr marL="800100" lvl="1" indent="-342900">
              <a:lnSpc>
                <a:spcPct val="80000"/>
              </a:lnSpc>
              <a:spcBef>
                <a:spcPct val="50000"/>
              </a:spcBef>
              <a:buFont typeface="Arial" panose="020B0604020202020204" pitchFamily="34" charset="0"/>
              <a:buChar char="•"/>
              <a:defRPr/>
            </a:pPr>
            <a:r>
              <a:rPr lang="en-GB" dirty="0">
                <a:solidFill>
                  <a:schemeClr val="bg2">
                    <a:lumMod val="25000"/>
                  </a:schemeClr>
                </a:solidFill>
                <a:latin typeface="Arial" panose="020B0604020202020204" pitchFamily="34" charset="0"/>
                <a:cs typeface="Arial" panose="020B0604020202020204" pitchFamily="34" charset="0"/>
              </a:rPr>
              <a:t>Low leakage current (&gt; 10 times less than solids)</a:t>
            </a:r>
          </a:p>
          <a:p>
            <a:pPr marL="800100" lvl="1" indent="-342900">
              <a:lnSpc>
                <a:spcPct val="80000"/>
              </a:lnSpc>
              <a:spcBef>
                <a:spcPct val="50000"/>
              </a:spcBef>
              <a:buFont typeface="Arial" panose="020B0604020202020204" pitchFamily="34" charset="0"/>
              <a:buChar char="•"/>
              <a:defRPr/>
            </a:pPr>
            <a:r>
              <a:rPr lang="en-GB" dirty="0">
                <a:solidFill>
                  <a:schemeClr val="bg2">
                    <a:lumMod val="25000"/>
                  </a:schemeClr>
                </a:solidFill>
                <a:latin typeface="Arial" panose="020B0604020202020204" pitchFamily="34" charset="0"/>
                <a:cs typeface="Arial" panose="020B0604020202020204" pitchFamily="34" charset="0"/>
              </a:rPr>
              <a:t>Higher capacitance at higher voltage (up to 150 V)</a:t>
            </a:r>
          </a:p>
          <a:p>
            <a:pPr marL="800100" lvl="1" indent="-342900">
              <a:lnSpc>
                <a:spcPct val="80000"/>
              </a:lnSpc>
              <a:spcBef>
                <a:spcPct val="50000"/>
              </a:spcBef>
              <a:buFont typeface="Arial" panose="020B0604020202020204" pitchFamily="34" charset="0"/>
              <a:buChar char="•"/>
              <a:defRPr/>
            </a:pPr>
            <a:r>
              <a:rPr lang="en-GB" dirty="0">
                <a:solidFill>
                  <a:schemeClr val="bg2">
                    <a:lumMod val="25000"/>
                  </a:schemeClr>
                </a:solidFill>
                <a:latin typeface="Arial" panose="020B0604020202020204" pitchFamily="34" charset="0"/>
                <a:cs typeface="Arial" panose="020B0604020202020204" pitchFamily="34" charset="0"/>
              </a:rPr>
              <a:t>Harsh environment operation (performance)  </a:t>
            </a:r>
          </a:p>
          <a:p>
            <a:pPr marL="800100" lvl="1" indent="-342900">
              <a:lnSpc>
                <a:spcPct val="80000"/>
              </a:lnSpc>
              <a:spcBef>
                <a:spcPct val="50000"/>
              </a:spcBef>
              <a:buFont typeface="Arial" panose="020B0604020202020204" pitchFamily="34" charset="0"/>
              <a:buChar char="•"/>
              <a:defRPr/>
            </a:pPr>
            <a:r>
              <a:rPr lang="en-GB" dirty="0">
                <a:solidFill>
                  <a:schemeClr val="bg2">
                    <a:lumMod val="25000"/>
                  </a:schemeClr>
                </a:solidFill>
                <a:latin typeface="Arial" panose="020B0604020202020204" pitchFamily="34" charset="0"/>
                <a:cs typeface="Arial" panose="020B0604020202020204" pitchFamily="34" charset="0"/>
              </a:rPr>
              <a:t>High Temperature operation (up to 200°C)</a:t>
            </a:r>
          </a:p>
          <a:p>
            <a:pPr marL="800100" lvl="1" indent="-342900">
              <a:lnSpc>
                <a:spcPct val="80000"/>
              </a:lnSpc>
              <a:spcBef>
                <a:spcPct val="50000"/>
              </a:spcBef>
              <a:buFont typeface="Arial" panose="020B0604020202020204" pitchFamily="34" charset="0"/>
              <a:buChar char="•"/>
              <a:defRPr/>
            </a:pPr>
            <a:r>
              <a:rPr lang="en-GB" dirty="0">
                <a:solidFill>
                  <a:schemeClr val="bg2">
                    <a:lumMod val="25000"/>
                  </a:schemeClr>
                </a:solidFill>
                <a:latin typeface="Arial" panose="020B0604020202020204" pitchFamily="34" charset="0"/>
                <a:cs typeface="Arial" panose="020B0604020202020204" pitchFamily="34" charset="0"/>
              </a:rPr>
              <a:t>Good surge current capabilities </a:t>
            </a:r>
            <a:r>
              <a:rPr lang="en-GB" dirty="0">
                <a:solidFill>
                  <a:schemeClr val="bg2">
                    <a:lumMod val="25000"/>
                  </a:schemeClr>
                </a:solidFill>
                <a:highlight>
                  <a:srgbClr val="FFFF00"/>
                </a:highlight>
                <a:latin typeface="Arial" panose="020B0604020202020204" pitchFamily="34" charset="0"/>
                <a:cs typeface="Arial" panose="020B0604020202020204" pitchFamily="34" charset="0"/>
              </a:rPr>
              <a:t> </a:t>
            </a:r>
          </a:p>
          <a:p>
            <a:pPr algn="ctr" eaLnBrk="1" hangingPunct="1">
              <a:lnSpc>
                <a:spcPct val="80000"/>
              </a:lnSpc>
              <a:spcBef>
                <a:spcPct val="50000"/>
              </a:spcBef>
              <a:defRPr/>
            </a:pP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CF4F92E-3EAB-4785-85C9-86F9BD655ABA}"/>
              </a:ext>
            </a:extLst>
          </p:cNvPr>
          <p:cNvPicPr>
            <a:picLocks noChangeAspect="1"/>
          </p:cNvPicPr>
          <p:nvPr/>
        </p:nvPicPr>
        <p:blipFill>
          <a:blip r:embed="rId3"/>
          <a:stretch>
            <a:fillRect/>
          </a:stretch>
        </p:blipFill>
        <p:spPr>
          <a:xfrm>
            <a:off x="7284349" y="593716"/>
            <a:ext cx="3920360" cy="3527828"/>
          </a:xfrm>
          <a:prstGeom prst="rect">
            <a:avLst/>
          </a:prstGeom>
        </p:spPr>
      </p:pic>
      <p:pic>
        <p:nvPicPr>
          <p:cNvPr id="5" name="Picture 4" descr="A picture containing tool&#10;&#10;Description automatically generated">
            <a:extLst>
              <a:ext uri="{FF2B5EF4-FFF2-40B4-BE49-F238E27FC236}">
                <a16:creationId xmlns:a16="http://schemas.microsoft.com/office/drawing/2014/main" id="{9E2C9BD2-AB65-0945-B8E8-84C960006DD4}"/>
              </a:ext>
            </a:extLst>
          </p:cNvPr>
          <p:cNvPicPr>
            <a:picLocks noChangeAspect="1"/>
          </p:cNvPicPr>
          <p:nvPr/>
        </p:nvPicPr>
        <p:blipFill>
          <a:blip r:embed="rId4"/>
          <a:stretch>
            <a:fillRect/>
          </a:stretch>
        </p:blipFill>
        <p:spPr>
          <a:xfrm>
            <a:off x="7949162" y="4500370"/>
            <a:ext cx="2590734" cy="1999488"/>
          </a:xfrm>
          <a:prstGeom prst="rect">
            <a:avLst/>
          </a:prstGeom>
        </p:spPr>
      </p:pic>
    </p:spTree>
    <p:extLst>
      <p:ext uri="{BB962C8B-B14F-4D97-AF65-F5344CB8AC3E}">
        <p14:creationId xmlns:p14="http://schemas.microsoft.com/office/powerpoint/2010/main" val="106260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10738" t="14575" r="12472" b="18875"/>
          <a:stretch/>
        </p:blipFill>
        <p:spPr>
          <a:xfrm>
            <a:off x="5921685" y="3297586"/>
            <a:ext cx="4972472" cy="3015545"/>
          </a:xfrm>
          <a:prstGeom prst="rect">
            <a:avLst/>
          </a:prstGeom>
        </p:spPr>
      </p:pic>
      <p:sp>
        <p:nvSpPr>
          <p:cNvPr id="5" name="Slide Number Placeholder 4"/>
          <p:cNvSpPr>
            <a:spLocks noGrp="1"/>
          </p:cNvSpPr>
          <p:nvPr>
            <p:ph type="sldNum" sz="quarter" idx="4"/>
          </p:nvPr>
        </p:nvSpPr>
        <p:spPr>
          <a:prstGeom prst="rect">
            <a:avLst/>
          </a:prstGeom>
        </p:spPr>
        <p:txBody>
          <a:bodyPr/>
          <a:lstStyle>
            <a:defPPr>
              <a:defRPr lang="en-US"/>
            </a:defPPr>
            <a:lvl1pPr algn="r" rtl="0" fontAlgn="base">
              <a:lnSpc>
                <a:spcPct val="80000"/>
              </a:lnSpc>
              <a:spcBef>
                <a:spcPct val="0"/>
              </a:spcBef>
              <a:spcAft>
                <a:spcPct val="0"/>
              </a:spcAft>
              <a:defRPr sz="1200" b="1" kern="1200" cap="small" baseline="0">
                <a:solidFill>
                  <a:schemeClr val="bg2">
                    <a:lumMod val="75000"/>
                  </a:schemeClr>
                </a:solidFill>
                <a:latin typeface="Corbel" panose="020B0503020204020204" pitchFamily="34" charset="0"/>
                <a:ea typeface="ＭＳ Ｐゴシック" charset="0"/>
                <a:cs typeface="Arial"/>
              </a:defRPr>
            </a:lvl1pPr>
            <a:lvl2pPr marL="457200" algn="ctr" rtl="0" fontAlgn="base">
              <a:lnSpc>
                <a:spcPct val="80000"/>
              </a:lnSpc>
              <a:spcBef>
                <a:spcPct val="0"/>
              </a:spcBef>
              <a:spcAft>
                <a:spcPct val="0"/>
              </a:spcAft>
              <a:defRPr sz="3200" b="1" kern="1200">
                <a:solidFill>
                  <a:srgbClr val="122855"/>
                </a:solidFill>
                <a:latin typeface="Helvetica" charset="0"/>
                <a:ea typeface="ＭＳ Ｐゴシック" charset="0"/>
                <a:cs typeface="+mn-cs"/>
              </a:defRPr>
            </a:lvl2pPr>
            <a:lvl3pPr marL="914400" algn="ctr" rtl="0" fontAlgn="base">
              <a:lnSpc>
                <a:spcPct val="80000"/>
              </a:lnSpc>
              <a:spcBef>
                <a:spcPct val="0"/>
              </a:spcBef>
              <a:spcAft>
                <a:spcPct val="0"/>
              </a:spcAft>
              <a:defRPr sz="3200" b="1" kern="1200">
                <a:solidFill>
                  <a:srgbClr val="122855"/>
                </a:solidFill>
                <a:latin typeface="Helvetica" charset="0"/>
                <a:ea typeface="ＭＳ Ｐゴシック" charset="0"/>
                <a:cs typeface="+mn-cs"/>
              </a:defRPr>
            </a:lvl3pPr>
            <a:lvl4pPr marL="1371600" algn="ctr" rtl="0" fontAlgn="base">
              <a:lnSpc>
                <a:spcPct val="80000"/>
              </a:lnSpc>
              <a:spcBef>
                <a:spcPct val="0"/>
              </a:spcBef>
              <a:spcAft>
                <a:spcPct val="0"/>
              </a:spcAft>
              <a:defRPr sz="3200" b="1" kern="1200">
                <a:solidFill>
                  <a:srgbClr val="122855"/>
                </a:solidFill>
                <a:latin typeface="Helvetica" charset="0"/>
                <a:ea typeface="ＭＳ Ｐゴシック" charset="0"/>
                <a:cs typeface="+mn-cs"/>
              </a:defRPr>
            </a:lvl4pPr>
            <a:lvl5pPr marL="1828800" algn="ctr" rtl="0" fontAlgn="base">
              <a:lnSpc>
                <a:spcPct val="80000"/>
              </a:lnSpc>
              <a:spcBef>
                <a:spcPct val="0"/>
              </a:spcBef>
              <a:spcAft>
                <a:spcPct val="0"/>
              </a:spcAft>
              <a:defRPr sz="3200" b="1" kern="1200">
                <a:solidFill>
                  <a:srgbClr val="122855"/>
                </a:solidFill>
                <a:latin typeface="Helvetica" charset="0"/>
                <a:ea typeface="ＭＳ Ｐゴシック" charset="0"/>
                <a:cs typeface="+mn-cs"/>
              </a:defRPr>
            </a:lvl5pPr>
            <a:lvl6pPr marL="2286000" algn="l" defTabSz="457200" rtl="0" eaLnBrk="1" latinLnBrk="0" hangingPunct="1">
              <a:defRPr sz="3200" b="1" kern="1200">
                <a:solidFill>
                  <a:srgbClr val="122855"/>
                </a:solidFill>
                <a:latin typeface="Helvetica" charset="0"/>
                <a:ea typeface="ＭＳ Ｐゴシック" charset="0"/>
                <a:cs typeface="+mn-cs"/>
              </a:defRPr>
            </a:lvl6pPr>
            <a:lvl7pPr marL="2743200" algn="l" defTabSz="457200" rtl="0" eaLnBrk="1" latinLnBrk="0" hangingPunct="1">
              <a:defRPr sz="3200" b="1" kern="1200">
                <a:solidFill>
                  <a:srgbClr val="122855"/>
                </a:solidFill>
                <a:latin typeface="Helvetica" charset="0"/>
                <a:ea typeface="ＭＳ Ｐゴシック" charset="0"/>
                <a:cs typeface="+mn-cs"/>
              </a:defRPr>
            </a:lvl7pPr>
            <a:lvl8pPr marL="3200400" algn="l" defTabSz="457200" rtl="0" eaLnBrk="1" latinLnBrk="0" hangingPunct="1">
              <a:defRPr sz="3200" b="1" kern="1200">
                <a:solidFill>
                  <a:srgbClr val="122855"/>
                </a:solidFill>
                <a:latin typeface="Helvetica" charset="0"/>
                <a:ea typeface="ＭＳ Ｐゴシック" charset="0"/>
                <a:cs typeface="+mn-cs"/>
              </a:defRPr>
            </a:lvl8pPr>
            <a:lvl9pPr marL="3657600" algn="l" defTabSz="457200" rtl="0" eaLnBrk="1" latinLnBrk="0" hangingPunct="1">
              <a:defRPr sz="3200" b="1" kern="1200">
                <a:solidFill>
                  <a:srgbClr val="122855"/>
                </a:solidFill>
                <a:latin typeface="Helvetica" charset="0"/>
                <a:ea typeface="ＭＳ Ｐゴシック" charset="0"/>
                <a:cs typeface="+mn-cs"/>
              </a:defRPr>
            </a:lvl9pPr>
          </a:lstStyle>
          <a:p>
            <a:fld id="{0D370289-E875-5D43-A7D5-9004C2EBFBC4}" type="slidenum">
              <a:rPr lang="en-US" smtClean="0"/>
              <a:pPr/>
              <a:t>3</a:t>
            </a:fld>
            <a:endParaRPr lang="en-US" dirty="0"/>
          </a:p>
        </p:txBody>
      </p:sp>
      <p:sp>
        <p:nvSpPr>
          <p:cNvPr id="2" name="Content Placeholder 1"/>
          <p:cNvSpPr>
            <a:spLocks noGrp="1"/>
          </p:cNvSpPr>
          <p:nvPr>
            <p:ph idx="1"/>
          </p:nvPr>
        </p:nvSpPr>
        <p:spPr>
          <a:xfrm>
            <a:off x="416981" y="1590536"/>
            <a:ext cx="4248100" cy="4697280"/>
          </a:xfrm>
        </p:spPr>
        <p:txBody>
          <a:bodyPr/>
          <a:lstStyle/>
          <a:p>
            <a:pPr marL="0" indent="0">
              <a:buNone/>
            </a:pPr>
            <a:r>
              <a:rPr lang="en-US" sz="1400" dirty="0"/>
              <a:t>The Vishay (formerly Sprague Electric) 135D </a:t>
            </a:r>
            <a:br>
              <a:rPr lang="en-US" sz="1400" dirty="0"/>
            </a:br>
            <a:r>
              <a:rPr lang="en-US" sz="1400" b="1" i="1" dirty="0">
                <a:solidFill>
                  <a:srgbClr val="0070C0"/>
                </a:solidFill>
              </a:rPr>
              <a:t>wet tantalum capacitor </a:t>
            </a:r>
            <a:r>
              <a:rPr lang="en-US" sz="1400" dirty="0"/>
              <a:t>series and its MIL equivalent series (MIL-PRF-39006/22) were developed for the NASA space shuttle program.</a:t>
            </a:r>
          </a:p>
          <a:p>
            <a:pPr marL="0" indent="0">
              <a:buNone/>
            </a:pPr>
            <a:endParaRPr lang="en-US" sz="1400" dirty="0"/>
          </a:p>
          <a:p>
            <a:pPr marL="0" indent="0">
              <a:buNone/>
            </a:pPr>
            <a:r>
              <a:rPr lang="en-US" sz="1400" dirty="0"/>
              <a:t>Prior to the 135D, the industry was using silver-cased capacitors. The use of higher currents - and sometimes the presence of reverse voltages, which lead to catastrophic failure – resulted in the devices being banned from space applications.</a:t>
            </a:r>
          </a:p>
          <a:p>
            <a:pPr marL="0" indent="0">
              <a:buNone/>
            </a:pPr>
            <a:endParaRPr lang="en-US" sz="1400" dirty="0"/>
          </a:p>
          <a:p>
            <a:pPr marL="0" indent="0">
              <a:lnSpc>
                <a:spcPct val="100000"/>
              </a:lnSpc>
              <a:spcBef>
                <a:spcPts val="0"/>
              </a:spcBef>
              <a:spcAft>
                <a:spcPts val="0"/>
              </a:spcAft>
              <a:buNone/>
            </a:pPr>
            <a:r>
              <a:rPr lang="en-US" sz="1400" dirty="0"/>
              <a:t>NASA offered grants to two companies to develop a more robust capacitor; </a:t>
            </a:r>
            <a:r>
              <a:rPr lang="en-US" sz="1400" b="1" dirty="0">
                <a:solidFill>
                  <a:srgbClr val="0070C0"/>
                </a:solidFill>
              </a:rPr>
              <a:t>Sprague</a:t>
            </a:r>
            <a:r>
              <a:rPr lang="en-US" sz="1400" dirty="0">
                <a:solidFill>
                  <a:schemeClr val="accent2">
                    <a:lumMod val="75000"/>
                  </a:schemeClr>
                </a:solidFill>
              </a:rPr>
              <a:t> </a:t>
            </a:r>
            <a:r>
              <a:rPr lang="en-US" sz="1400" dirty="0"/>
              <a:t>was one of them.</a:t>
            </a:r>
          </a:p>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r>
              <a:rPr lang="en-US" sz="1400" b="1" dirty="0"/>
              <a:t>The resulting 135D was used in many </a:t>
            </a:r>
            <a:r>
              <a:rPr lang="en-US" sz="1400" dirty="0"/>
              <a:t>spacecraft, including Voyager 1 and 2, which were launched  in 1977 and have now left our Solar System….</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457200" lvl="1" indent="0">
              <a:buNone/>
            </a:pPr>
            <a:endParaRPr lang="en-US" sz="1600" dirty="0"/>
          </a:p>
          <a:p>
            <a:pPr marL="457200" lvl="1" indent="0">
              <a:buNone/>
            </a:pPr>
            <a:r>
              <a:rPr lang="en-US" sz="1600" dirty="0"/>
              <a:t>	</a:t>
            </a:r>
          </a:p>
          <a:p>
            <a:pPr marL="457200" lvl="1" indent="0">
              <a:buNone/>
            </a:pPr>
            <a:endParaRPr lang="en-US" sz="1600" dirty="0"/>
          </a:p>
          <a:p>
            <a:pPr marL="457200" lvl="1" indent="0">
              <a:buNone/>
            </a:pPr>
            <a:endParaRPr lang="en-US" sz="1000" dirty="0"/>
          </a:p>
          <a:p>
            <a:pPr marL="0" indent="0" algn="r">
              <a:buNone/>
            </a:pPr>
            <a:endParaRPr lang="en-US" sz="1000" dirty="0"/>
          </a:p>
          <a:p>
            <a:pPr marL="0" indent="0" algn="r">
              <a:buNone/>
            </a:pPr>
            <a:endParaRPr lang="en-US" sz="1000" dirty="0"/>
          </a:p>
          <a:p>
            <a:pPr marL="0" indent="0" algn="r">
              <a:buNone/>
            </a:pPr>
            <a:endParaRPr lang="en-US" sz="1000" dirty="0"/>
          </a:p>
        </p:txBody>
      </p:sp>
      <p:sp>
        <p:nvSpPr>
          <p:cNvPr id="6" name="Title 5"/>
          <p:cNvSpPr>
            <a:spLocks noGrp="1"/>
          </p:cNvSpPr>
          <p:nvPr>
            <p:ph type="title"/>
          </p:nvPr>
        </p:nvSpPr>
        <p:spPr>
          <a:xfrm>
            <a:off x="416981" y="570184"/>
            <a:ext cx="5503877" cy="685800"/>
          </a:xfrm>
        </p:spPr>
        <p:txBody>
          <a:bodyPr/>
          <a:lstStyle/>
          <a:p>
            <a:r>
              <a:rPr lang="en-US" dirty="0">
                <a:solidFill>
                  <a:srgbClr val="0070C0"/>
                </a:solidFill>
              </a:rPr>
              <a:t>The Need for High Reliability: </a:t>
            </a:r>
            <a:br>
              <a:rPr lang="en-US" dirty="0">
                <a:solidFill>
                  <a:srgbClr val="0070C0"/>
                </a:solidFill>
              </a:rPr>
            </a:br>
            <a:r>
              <a:rPr lang="en-US" dirty="0">
                <a:solidFill>
                  <a:srgbClr val="0070C0"/>
                </a:solidFill>
              </a:rPr>
              <a:t>When Failure is not an Option</a:t>
            </a:r>
          </a:p>
        </p:txBody>
      </p:sp>
      <p:pic>
        <p:nvPicPr>
          <p:cNvPr id="4" name="Picture 3" descr="A picture containing transport&#10;&#10;Description automatically generated">
            <a:extLst>
              <a:ext uri="{FF2B5EF4-FFF2-40B4-BE49-F238E27FC236}">
                <a16:creationId xmlns:a16="http://schemas.microsoft.com/office/drawing/2014/main" id="{7FDC0CA7-8591-43FC-BDAA-4E89B5F4AE94}"/>
              </a:ext>
            </a:extLst>
          </p:cNvPr>
          <p:cNvPicPr>
            <a:picLocks noChangeAspect="1"/>
          </p:cNvPicPr>
          <p:nvPr/>
        </p:nvPicPr>
        <p:blipFill rotWithShape="1">
          <a:blip r:embed="rId4"/>
          <a:srcRect l="-273" t="13142" r="-992" b="28154"/>
          <a:stretch/>
        </p:blipFill>
        <p:spPr>
          <a:xfrm>
            <a:off x="5924812" y="338825"/>
            <a:ext cx="4972472" cy="2882515"/>
          </a:xfrm>
          <a:prstGeom prst="rect">
            <a:avLst/>
          </a:prstGeom>
        </p:spPr>
      </p:pic>
      <p:sp>
        <p:nvSpPr>
          <p:cNvPr id="8" name="TextBox 7">
            <a:extLst>
              <a:ext uri="{FF2B5EF4-FFF2-40B4-BE49-F238E27FC236}">
                <a16:creationId xmlns:a16="http://schemas.microsoft.com/office/drawing/2014/main" id="{BB864560-8B27-5F4F-B617-7D839C8E2989}"/>
              </a:ext>
            </a:extLst>
          </p:cNvPr>
          <p:cNvSpPr txBox="1"/>
          <p:nvPr/>
        </p:nvSpPr>
        <p:spPr>
          <a:xfrm>
            <a:off x="2173456" y="6371987"/>
            <a:ext cx="8985504" cy="553998"/>
          </a:xfrm>
          <a:prstGeom prst="rect">
            <a:avLst/>
          </a:prstGeom>
          <a:noFill/>
        </p:spPr>
        <p:txBody>
          <a:bodyPr wrap="square" rtlCol="0">
            <a:spAutoFit/>
          </a:bodyPr>
          <a:lstStyle/>
          <a:p>
            <a:pPr algn="r"/>
            <a:r>
              <a:rPr lang="en-US" sz="600" dirty="0">
                <a:latin typeface="Arial" panose="020B0604020202020204" pitchFamily="34" charset="0"/>
                <a:cs typeface="Arial" panose="020B0604020202020204" pitchFamily="34" charset="0"/>
              </a:rPr>
              <a:t>Pictures courtesy of NASA and NASM: </a:t>
            </a:r>
            <a:r>
              <a:rPr lang="en-US" sz="600" dirty="0">
                <a:latin typeface="Arial" panose="020B0604020202020204" pitchFamily="34" charset="0"/>
                <a:cs typeface="Arial" panose="020B0604020202020204" pitchFamily="34" charset="0"/>
                <a:hlinkClick r:id="rId5"/>
              </a:rPr>
              <a:t>https://futurism.com/nasas-twin-voyager-probes-are-the-most-important-spacecraft-ever-launched/</a:t>
            </a:r>
            <a:endParaRPr lang="en-US" sz="600" dirty="0">
              <a:latin typeface="Arial" panose="020B0604020202020204" pitchFamily="34" charset="0"/>
              <a:cs typeface="Arial" panose="020B0604020202020204" pitchFamily="34" charset="0"/>
            </a:endParaRPr>
          </a:p>
          <a:p>
            <a:pPr lvl="1" algn="r"/>
            <a:r>
              <a:rPr lang="en-US" sz="600" dirty="0">
                <a:latin typeface="Arial" panose="020B0604020202020204" pitchFamily="34" charset="0"/>
                <a:cs typeface="Arial" panose="020B0604020202020204" pitchFamily="34" charset="0"/>
                <a:hlinkClick r:id="rId6"/>
              </a:rPr>
              <a:t>https://www.si.edu/object/nasm_A19990063000?width=85%25&amp;height=85%25&amp;iframe=true&amp;destination=spotlight/guidance-navigation-and-control</a:t>
            </a:r>
            <a:endParaRPr lang="en-US" sz="600" dirty="0">
              <a:latin typeface="Arial" panose="020B0604020202020204" pitchFamily="34" charset="0"/>
              <a:cs typeface="Arial" panose="020B0604020202020204" pitchFamily="34" charset="0"/>
            </a:endParaRPr>
          </a:p>
          <a:p>
            <a:endParaRPr lang="en-US" dirty="0"/>
          </a:p>
        </p:txBody>
      </p:sp>
      <p:grpSp>
        <p:nvGrpSpPr>
          <p:cNvPr id="19" name="Group 18">
            <a:extLst>
              <a:ext uri="{FF2B5EF4-FFF2-40B4-BE49-F238E27FC236}">
                <a16:creationId xmlns:a16="http://schemas.microsoft.com/office/drawing/2014/main" id="{A4AB80A2-F9A9-314F-9F81-052E03F664DF}"/>
              </a:ext>
            </a:extLst>
          </p:cNvPr>
          <p:cNvGrpSpPr/>
          <p:nvPr/>
        </p:nvGrpSpPr>
        <p:grpSpPr>
          <a:xfrm>
            <a:off x="7656576" y="2018574"/>
            <a:ext cx="3978242" cy="2450449"/>
            <a:chOff x="8008643" y="2351943"/>
            <a:chExt cx="3978242" cy="2450449"/>
          </a:xfrm>
        </p:grpSpPr>
        <p:pic>
          <p:nvPicPr>
            <p:cNvPr id="21" name="Picture 20">
              <a:extLst>
                <a:ext uri="{FF2B5EF4-FFF2-40B4-BE49-F238E27FC236}">
                  <a16:creationId xmlns:a16="http://schemas.microsoft.com/office/drawing/2014/main" id="{27B25A0D-9617-F440-8E6D-5FD4405507E8}"/>
                </a:ext>
              </a:extLst>
            </p:cNvPr>
            <p:cNvPicPr>
              <a:picLocks noChangeAspect="1"/>
            </p:cNvPicPr>
            <p:nvPr/>
          </p:nvPicPr>
          <p:blipFill rotWithShape="1">
            <a:blip r:embed="rId7">
              <a:extLst>
                <a:ext uri="{28A0092B-C50C-407E-A947-70E740481C1C}">
                  <a14:useLocalDpi xmlns:a14="http://schemas.microsoft.com/office/drawing/2010/main" val="0"/>
                </a:ext>
              </a:extLst>
            </a:blip>
            <a:srcRect l="1266" r="-608" b="10726"/>
            <a:stretch/>
          </p:blipFill>
          <p:spPr>
            <a:xfrm>
              <a:off x="8008643" y="2943370"/>
              <a:ext cx="3978242" cy="1859022"/>
            </a:xfrm>
            <a:prstGeom prst="ellipse">
              <a:avLst/>
            </a:prstGeom>
            <a:ln>
              <a:noFill/>
            </a:ln>
            <a:effectLst>
              <a:softEdge rad="112500"/>
            </a:effectLst>
          </p:spPr>
        </p:pic>
        <p:grpSp>
          <p:nvGrpSpPr>
            <p:cNvPr id="22" name="Group 21">
              <a:extLst>
                <a:ext uri="{FF2B5EF4-FFF2-40B4-BE49-F238E27FC236}">
                  <a16:creationId xmlns:a16="http://schemas.microsoft.com/office/drawing/2014/main" id="{DD5231C0-5C79-1045-ACDC-503ACD550705}"/>
                </a:ext>
              </a:extLst>
            </p:cNvPr>
            <p:cNvGrpSpPr/>
            <p:nvPr/>
          </p:nvGrpSpPr>
          <p:grpSpPr>
            <a:xfrm>
              <a:off x="9567433" y="2351943"/>
              <a:ext cx="2419452" cy="994045"/>
              <a:chOff x="8359076" y="2442575"/>
              <a:chExt cx="2419452" cy="994045"/>
            </a:xfrm>
          </p:grpSpPr>
          <p:cxnSp>
            <p:nvCxnSpPr>
              <p:cNvPr id="23" name="Straight Arrow Connector 22">
                <a:extLst>
                  <a:ext uri="{FF2B5EF4-FFF2-40B4-BE49-F238E27FC236}">
                    <a16:creationId xmlns:a16="http://schemas.microsoft.com/office/drawing/2014/main" id="{2A375751-11B1-AE40-AE67-67E19FFEB30F}"/>
                  </a:ext>
                </a:extLst>
              </p:cNvPr>
              <p:cNvCxnSpPr/>
              <p:nvPr/>
            </p:nvCxnSpPr>
            <p:spPr bwMode="auto">
              <a:xfrm flipH="1">
                <a:off x="9745741" y="2705987"/>
                <a:ext cx="50102" cy="626193"/>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9C597B58-A78E-9C43-9E81-DCF2FEB07A78}"/>
                  </a:ext>
                </a:extLst>
              </p:cNvPr>
              <p:cNvSpPr txBox="1"/>
              <p:nvPr/>
            </p:nvSpPr>
            <p:spPr>
              <a:xfrm>
                <a:off x="9708852" y="2442575"/>
                <a:ext cx="1069676" cy="491160"/>
              </a:xfrm>
              <a:prstGeom prst="rect">
                <a:avLst/>
              </a:prstGeom>
              <a:noFill/>
            </p:spPr>
            <p:txBody>
              <a:bodyPr wrap="square" rtlCol="0">
                <a:spAutoFit/>
              </a:bodyPr>
              <a:lstStyle/>
              <a:p>
                <a:r>
                  <a:rPr lang="en-US" sz="1600" dirty="0">
                    <a:latin typeface="Segoe UI Symbol" panose="020B0502040204020203" pitchFamily="34" charset="0"/>
                    <a:ea typeface="Segoe UI Symbol" panose="020B0502040204020203" pitchFamily="34" charset="0"/>
                    <a:cs typeface="Angsana New" panose="02020603050405020304" pitchFamily="18" charset="-34"/>
                  </a:rPr>
                  <a:t>Sprague 135D’s</a:t>
                </a:r>
              </a:p>
            </p:txBody>
          </p:sp>
          <p:cxnSp>
            <p:nvCxnSpPr>
              <p:cNvPr id="25" name="Straight Arrow Connector 24">
                <a:extLst>
                  <a:ext uri="{FF2B5EF4-FFF2-40B4-BE49-F238E27FC236}">
                    <a16:creationId xmlns:a16="http://schemas.microsoft.com/office/drawing/2014/main" id="{CB304F6F-5B7B-924E-A4EF-E8A56EBC61C7}"/>
                  </a:ext>
                </a:extLst>
              </p:cNvPr>
              <p:cNvCxnSpPr/>
              <p:nvPr/>
            </p:nvCxnSpPr>
            <p:spPr bwMode="auto">
              <a:xfrm flipH="1">
                <a:off x="9445925" y="2722115"/>
                <a:ext cx="342373" cy="61948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CEA760BA-37AF-9D4C-BF1A-3600231B5B1B}"/>
                  </a:ext>
                </a:extLst>
              </p:cNvPr>
              <p:cNvCxnSpPr/>
              <p:nvPr/>
            </p:nvCxnSpPr>
            <p:spPr bwMode="auto">
              <a:xfrm flipH="1">
                <a:off x="8359076" y="2696005"/>
                <a:ext cx="1329019" cy="740615"/>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spTree>
    <p:extLst>
      <p:ext uri="{BB962C8B-B14F-4D97-AF65-F5344CB8AC3E}">
        <p14:creationId xmlns:p14="http://schemas.microsoft.com/office/powerpoint/2010/main" val="21021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3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 calcmode="lin" valueType="num">
                                      <p:cBhvr additive="base">
                                        <p:cTn id="31" dur="3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33E792-F9DC-40B9-897B-7DDF8E736C3A}"/>
              </a:ext>
            </a:extLst>
          </p:cNvPr>
          <p:cNvSpPr>
            <a:spLocks noGrp="1"/>
          </p:cNvSpPr>
          <p:nvPr>
            <p:ph type="sldNum" sz="quarter" idx="4"/>
          </p:nvPr>
        </p:nvSpPr>
        <p:spPr/>
        <p:txBody>
          <a:bodyPr/>
          <a:lstStyle/>
          <a:p>
            <a:fld id="{19E50BD7-9F83-E64C-8CD4-4C2B7251CF6B}" type="slidenum">
              <a:rPr lang="en-US" smtClean="0"/>
              <a:pPr/>
              <a:t>4</a:t>
            </a:fld>
            <a:endParaRPr lang="en-US"/>
          </a:p>
        </p:txBody>
      </p:sp>
      <p:sp>
        <p:nvSpPr>
          <p:cNvPr id="6" name="Rectangle 3">
            <a:extLst>
              <a:ext uri="{FF2B5EF4-FFF2-40B4-BE49-F238E27FC236}">
                <a16:creationId xmlns:a16="http://schemas.microsoft.com/office/drawing/2014/main" id="{7F377F73-705F-4219-9D7B-075A14E666A1}"/>
              </a:ext>
            </a:extLst>
          </p:cNvPr>
          <p:cNvSpPr txBox="1">
            <a:spLocks noChangeArrowheads="1"/>
          </p:cNvSpPr>
          <p:nvPr/>
        </p:nvSpPr>
        <p:spPr>
          <a:xfrm>
            <a:off x="343590" y="969711"/>
            <a:ext cx="7772400" cy="5831939"/>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Clr>
                <a:schemeClr val="tx2"/>
              </a:buClr>
              <a:buSzPct val="50000"/>
              <a:buFont typeface="Monotype Sorts" pitchFamily="2" charset="2"/>
              <a:buNone/>
              <a:defRPr/>
            </a:pPr>
            <a:r>
              <a:rPr kumimoji="1" lang="en-US" sz="1600" b="1" dirty="0">
                <a:solidFill>
                  <a:srgbClr val="000000"/>
                </a:solidFill>
                <a:cs typeface="Arial" charset="0"/>
              </a:rPr>
              <a:t>Hermetic Seal, Tantalum / Glass Cover</a:t>
            </a:r>
          </a:p>
          <a:p>
            <a:pPr>
              <a:lnSpc>
                <a:spcPct val="80000"/>
              </a:lnSpc>
              <a:buClr>
                <a:schemeClr val="tx2"/>
              </a:buClr>
              <a:buSzPct val="50000"/>
              <a:buFont typeface="Monotype Sorts" pitchFamily="2" charset="2"/>
              <a:buNone/>
              <a:defRPr/>
            </a:pPr>
            <a:r>
              <a:rPr kumimoji="1" lang="en-US" sz="1600" b="1" dirty="0">
                <a:solidFill>
                  <a:srgbClr val="0070C0"/>
                </a:solidFill>
                <a:cs typeface="Arial" charset="0"/>
              </a:rPr>
              <a:t>MIL Approved:     </a:t>
            </a:r>
            <a:r>
              <a:rPr kumimoji="1" lang="en-US" sz="1400" b="1" dirty="0">
                <a:cs typeface="Arial" charset="0"/>
              </a:rPr>
              <a:t>CLR79 (M39006/22) – Standard Values</a:t>
            </a:r>
          </a:p>
          <a:p>
            <a:pPr>
              <a:lnSpc>
                <a:spcPct val="80000"/>
              </a:lnSpc>
              <a:buClr>
                <a:schemeClr val="tx2"/>
              </a:buClr>
              <a:buSzPct val="50000"/>
              <a:buFont typeface="Monotype Sorts" pitchFamily="2" charset="2"/>
              <a:buNone/>
              <a:defRPr/>
            </a:pPr>
            <a:r>
              <a:rPr kumimoji="1" lang="en-US" sz="1400" b="1" dirty="0">
                <a:solidFill>
                  <a:schemeClr val="accent6">
                    <a:lumMod val="75000"/>
                  </a:schemeClr>
                </a:solidFill>
                <a:cs typeface="Arial" charset="0"/>
              </a:rPr>
              <a:t>EPPL Listed              </a:t>
            </a:r>
            <a:r>
              <a:rPr kumimoji="1" lang="en-US" sz="1400" b="1" dirty="0">
                <a:cs typeface="Arial" charset="0"/>
              </a:rPr>
              <a:t>CLR81 (M39006/25) – Extended Range Values </a:t>
            </a:r>
          </a:p>
          <a:p>
            <a:pPr>
              <a:lnSpc>
                <a:spcPct val="80000"/>
              </a:lnSpc>
              <a:buClr>
                <a:schemeClr val="tx2"/>
              </a:buClr>
              <a:buSzPct val="50000"/>
              <a:buFont typeface="Monotype Sorts" pitchFamily="2" charset="2"/>
              <a:buNone/>
              <a:defRPr/>
            </a:pPr>
            <a:r>
              <a:rPr kumimoji="1" lang="en-US" sz="1400" b="1" dirty="0">
                <a:cs typeface="Arial" charset="0"/>
              </a:rPr>
              <a:t>                                   CLR90 (M39006/30) – Low ESR, Standard Values</a:t>
            </a:r>
          </a:p>
          <a:p>
            <a:pPr>
              <a:lnSpc>
                <a:spcPct val="80000"/>
              </a:lnSpc>
              <a:buClr>
                <a:schemeClr val="tx2"/>
              </a:buClr>
              <a:buSzPct val="50000"/>
              <a:buFont typeface="Monotype Sorts" pitchFamily="2" charset="2"/>
              <a:buNone/>
              <a:defRPr/>
            </a:pPr>
            <a:r>
              <a:rPr kumimoji="1" lang="en-US" sz="1400" b="1" dirty="0">
                <a:cs typeface="Arial" charset="0"/>
              </a:rPr>
              <a:t>                                   CLR91 (M39006/31) – Low ESR, Extended Range Values</a:t>
            </a:r>
          </a:p>
          <a:p>
            <a:pPr>
              <a:buClr>
                <a:schemeClr val="tx2"/>
              </a:buClr>
              <a:buSzPct val="50000"/>
              <a:buFont typeface="Monotype Sorts" pitchFamily="2" charset="2"/>
              <a:buNone/>
              <a:defRPr/>
            </a:pPr>
            <a:endParaRPr kumimoji="1" lang="en-US" altLang="en-US" sz="1600" b="1" dirty="0">
              <a:solidFill>
                <a:srgbClr val="0070C0"/>
              </a:solidFill>
            </a:endParaRPr>
          </a:p>
          <a:p>
            <a:pPr>
              <a:buClr>
                <a:schemeClr val="tx2"/>
              </a:buClr>
              <a:buSzPct val="50000"/>
              <a:buFont typeface="Monotype Sorts" pitchFamily="2" charset="2"/>
              <a:buNone/>
              <a:defRPr/>
            </a:pPr>
            <a:r>
              <a:rPr kumimoji="1" lang="en-US" altLang="en-US" sz="1600" b="1" dirty="0">
                <a:solidFill>
                  <a:srgbClr val="0070C0"/>
                </a:solidFill>
              </a:rPr>
              <a:t>DLA* </a:t>
            </a:r>
            <a:r>
              <a:rPr kumimoji="1" lang="en-US" sz="1600" b="1" dirty="0">
                <a:solidFill>
                  <a:srgbClr val="0070C0"/>
                </a:solidFill>
                <a:cs typeface="Arial" charset="0"/>
              </a:rPr>
              <a:t>Approved for Space:</a:t>
            </a:r>
            <a:r>
              <a:rPr kumimoji="1" lang="en-US" altLang="en-US" sz="1600" b="1" dirty="0">
                <a:solidFill>
                  <a:srgbClr val="0070C0"/>
                </a:solidFill>
              </a:rPr>
              <a:t>  </a:t>
            </a:r>
            <a:r>
              <a:rPr kumimoji="1" lang="en-US" altLang="en-US" sz="1400" b="1" dirty="0">
                <a:solidFill>
                  <a:srgbClr val="0070C0"/>
                </a:solidFill>
              </a:rPr>
              <a:t>(Lot Performance Testing)</a:t>
            </a:r>
          </a:p>
          <a:p>
            <a:pPr>
              <a:lnSpc>
                <a:spcPct val="100000"/>
              </a:lnSpc>
              <a:buClr>
                <a:schemeClr val="tx2"/>
              </a:buClr>
              <a:buSzPct val="50000"/>
              <a:buFont typeface="Monotype Sorts" pitchFamily="2" charset="2"/>
              <a:buNone/>
              <a:defRPr/>
            </a:pPr>
            <a:r>
              <a:rPr kumimoji="1" lang="en-US" altLang="en-US" sz="1600" b="1" dirty="0">
                <a:solidFill>
                  <a:srgbClr val="0000FF"/>
                </a:solidFill>
              </a:rPr>
              <a:t>                               </a:t>
            </a:r>
            <a:r>
              <a:rPr kumimoji="1" lang="en-US" altLang="en-US" sz="1400" b="1" dirty="0">
                <a:solidFill>
                  <a:srgbClr val="0070C0"/>
                </a:solidFill>
              </a:rPr>
              <a:t>06013</a:t>
            </a:r>
            <a:r>
              <a:rPr kumimoji="1" lang="en-US" altLang="en-US" sz="1400" b="1" dirty="0">
                <a:solidFill>
                  <a:srgbClr val="000000"/>
                </a:solidFill>
              </a:rPr>
              <a:t> </a:t>
            </a:r>
            <a:r>
              <a:rPr kumimoji="1" lang="en-US" altLang="en-US" sz="1400" b="1" dirty="0"/>
              <a:t>[CLR79 (M39006/22) Values]</a:t>
            </a:r>
          </a:p>
          <a:p>
            <a:pPr>
              <a:lnSpc>
                <a:spcPct val="100000"/>
              </a:lnSpc>
              <a:buClr>
                <a:schemeClr val="tx2"/>
              </a:buClr>
              <a:buSzPct val="50000"/>
              <a:buFont typeface="Monotype Sorts" pitchFamily="2" charset="2"/>
              <a:buNone/>
              <a:defRPr/>
            </a:pPr>
            <a:r>
              <a:rPr kumimoji="1" lang="en-US" altLang="en-US" sz="1400" b="1" dirty="0">
                <a:solidFill>
                  <a:srgbClr val="000000"/>
                </a:solidFill>
              </a:rPr>
              <a:t>                                    </a:t>
            </a:r>
            <a:r>
              <a:rPr kumimoji="1" lang="en-US" altLang="en-US" sz="1400" b="1" dirty="0">
                <a:solidFill>
                  <a:srgbClr val="0070C0"/>
                </a:solidFill>
              </a:rPr>
              <a:t>06014</a:t>
            </a:r>
            <a:r>
              <a:rPr kumimoji="1" lang="en-US" altLang="en-US" sz="1400" b="1" dirty="0">
                <a:solidFill>
                  <a:srgbClr val="000000"/>
                </a:solidFill>
              </a:rPr>
              <a:t> </a:t>
            </a:r>
            <a:r>
              <a:rPr kumimoji="1" lang="en-US" altLang="en-US" sz="1400" b="1" dirty="0"/>
              <a:t>[CLR81 (M39006/25) Values]</a:t>
            </a:r>
          </a:p>
          <a:p>
            <a:pPr>
              <a:lnSpc>
                <a:spcPct val="100000"/>
              </a:lnSpc>
              <a:buClr>
                <a:schemeClr val="tx2"/>
              </a:buClr>
              <a:buSzPct val="50000"/>
              <a:buFont typeface="Monotype Sorts" pitchFamily="2" charset="2"/>
              <a:buNone/>
              <a:defRPr/>
            </a:pPr>
            <a:r>
              <a:rPr kumimoji="1" lang="en-US" altLang="en-US" sz="1400" b="1" dirty="0"/>
              <a:t>                                    </a:t>
            </a:r>
            <a:r>
              <a:rPr kumimoji="1" lang="en-US" altLang="en-US" sz="1400" b="1" dirty="0">
                <a:solidFill>
                  <a:srgbClr val="0070C0"/>
                </a:solidFill>
              </a:rPr>
              <a:t>06015 </a:t>
            </a:r>
            <a:r>
              <a:rPr kumimoji="1" lang="en-US" altLang="en-US" sz="1400" b="1" dirty="0"/>
              <a:t>[CLR90 (M39006/30) Values]</a:t>
            </a:r>
          </a:p>
          <a:p>
            <a:pPr>
              <a:lnSpc>
                <a:spcPct val="100000"/>
              </a:lnSpc>
              <a:buClr>
                <a:schemeClr val="tx2"/>
              </a:buClr>
              <a:buSzPct val="50000"/>
              <a:buFont typeface="Monotype Sorts" pitchFamily="2" charset="2"/>
              <a:buNone/>
              <a:defRPr/>
            </a:pPr>
            <a:r>
              <a:rPr kumimoji="1" lang="en-US" altLang="en-US" sz="1400" b="1" dirty="0">
                <a:solidFill>
                  <a:srgbClr val="0070C0"/>
                </a:solidFill>
              </a:rPr>
              <a:t>                                    06016</a:t>
            </a:r>
            <a:r>
              <a:rPr kumimoji="1" lang="en-US" altLang="en-US" sz="1400" b="1" dirty="0"/>
              <a:t> [CLR91 (M39006/31) Values]</a:t>
            </a:r>
            <a:endParaRPr kumimoji="1" lang="en-US" sz="1400" b="1" dirty="0">
              <a:cs typeface="Arial" charset="0"/>
            </a:endParaRPr>
          </a:p>
          <a:p>
            <a:pPr>
              <a:lnSpc>
                <a:spcPct val="80000"/>
              </a:lnSpc>
              <a:buClr>
                <a:schemeClr val="tx2"/>
              </a:buClr>
              <a:buSzPct val="50000"/>
              <a:buFont typeface="Monotype Sorts" pitchFamily="2" charset="2"/>
              <a:buNone/>
              <a:defRPr/>
            </a:pPr>
            <a:endParaRPr lang="en-US" altLang="en-US" sz="1200" dirty="0">
              <a:solidFill>
                <a:srgbClr val="0000FF"/>
              </a:solidFill>
            </a:endParaRPr>
          </a:p>
          <a:p>
            <a:pPr>
              <a:lnSpc>
                <a:spcPct val="80000"/>
              </a:lnSpc>
              <a:buClr>
                <a:schemeClr val="tx2"/>
              </a:buClr>
              <a:buSzPct val="50000"/>
              <a:buFont typeface="Monotype Sorts" pitchFamily="2" charset="2"/>
              <a:buNone/>
              <a:defRPr/>
            </a:pPr>
            <a:r>
              <a:rPr lang="en-US" altLang="en-US" sz="1200" dirty="0"/>
              <a:t>*</a:t>
            </a:r>
            <a:r>
              <a:rPr lang="en-US" altLang="en-US" sz="1200" b="1" dirty="0"/>
              <a:t>DLA 06013-06016 specifications meet or exceed NASA/TP-2003-212242, Level 1 requirements</a:t>
            </a:r>
            <a:endParaRPr kumimoji="1" lang="en-US" sz="1200" b="1" dirty="0">
              <a:cs typeface="Arial" charset="0"/>
            </a:endParaRPr>
          </a:p>
          <a:p>
            <a:pPr>
              <a:lnSpc>
                <a:spcPct val="80000"/>
              </a:lnSpc>
              <a:buClr>
                <a:schemeClr val="tx2"/>
              </a:buClr>
              <a:buSzPct val="50000"/>
              <a:buFont typeface="Monotype Sorts" pitchFamily="2" charset="2"/>
              <a:buNone/>
              <a:defRPr/>
            </a:pPr>
            <a:r>
              <a:rPr kumimoji="1" lang="en-US" sz="1400" b="1" dirty="0">
                <a:cs typeface="Arial" charset="0"/>
              </a:rPr>
              <a:t>Operating Temperature: -55 °C to +200 °C</a:t>
            </a:r>
          </a:p>
          <a:p>
            <a:pPr>
              <a:lnSpc>
                <a:spcPct val="80000"/>
              </a:lnSpc>
              <a:buClr>
                <a:schemeClr val="tx2"/>
              </a:buClr>
              <a:buSzPct val="50000"/>
              <a:buFont typeface="Monotype Sorts" pitchFamily="2" charset="2"/>
              <a:buNone/>
              <a:defRPr/>
            </a:pPr>
            <a:r>
              <a:rPr kumimoji="1" lang="en-US" sz="1400" b="1" dirty="0">
                <a:cs typeface="Arial" charset="0"/>
              </a:rPr>
              <a:t>Capacitance Range: 1. 7µF to 2200 µF</a:t>
            </a:r>
          </a:p>
          <a:p>
            <a:pPr>
              <a:lnSpc>
                <a:spcPct val="80000"/>
              </a:lnSpc>
              <a:buClr>
                <a:schemeClr val="tx2"/>
              </a:buClr>
              <a:buSzPct val="50000"/>
              <a:buFont typeface="Monotype Sorts" pitchFamily="2" charset="2"/>
              <a:buNone/>
              <a:defRPr/>
            </a:pPr>
            <a:r>
              <a:rPr kumimoji="1" lang="en-US" sz="1400" b="1" dirty="0">
                <a:cs typeface="Arial" charset="0"/>
              </a:rPr>
              <a:t>Voltage Range: </a:t>
            </a:r>
            <a:r>
              <a:rPr kumimoji="1" lang="en-US" sz="1400" dirty="0">
                <a:cs typeface="Arial" charset="0"/>
              </a:rPr>
              <a:t>6 Vdc to 125 Vdc</a:t>
            </a:r>
          </a:p>
          <a:p>
            <a:pPr>
              <a:lnSpc>
                <a:spcPct val="80000"/>
              </a:lnSpc>
              <a:buClr>
                <a:schemeClr val="tx2"/>
              </a:buClr>
              <a:buSzPct val="50000"/>
              <a:buFont typeface="Monotype Sorts" pitchFamily="2" charset="2"/>
              <a:buNone/>
              <a:defRPr/>
            </a:pPr>
            <a:r>
              <a:rPr kumimoji="1" lang="en-US" sz="1400" b="1" dirty="0">
                <a:cs typeface="Arial" charset="0"/>
              </a:rPr>
              <a:t>Case Sizes: </a:t>
            </a:r>
            <a:r>
              <a:rPr kumimoji="1" lang="en-US" sz="1400" dirty="0">
                <a:cs typeface="Arial" charset="0"/>
              </a:rPr>
              <a:t>T1, T2, T3, T4</a:t>
            </a:r>
          </a:p>
          <a:p>
            <a:pPr>
              <a:lnSpc>
                <a:spcPct val="80000"/>
              </a:lnSpc>
              <a:buClr>
                <a:schemeClr val="tx2"/>
              </a:buClr>
              <a:buSzPct val="50000"/>
              <a:buFont typeface="Monotype Sorts" pitchFamily="2" charset="2"/>
              <a:buNone/>
              <a:defRPr/>
            </a:pPr>
            <a:r>
              <a:rPr kumimoji="1" lang="en-US" sz="1400" b="1" dirty="0">
                <a:cs typeface="Arial" charset="0"/>
              </a:rPr>
              <a:t>Failure Rates: </a:t>
            </a:r>
            <a:r>
              <a:rPr kumimoji="1" lang="en-US" sz="1400" dirty="0">
                <a:cs typeface="Arial" charset="0"/>
              </a:rPr>
              <a:t>M (1 %), P (0.1 %), R (0.01 %)</a:t>
            </a:r>
          </a:p>
          <a:p>
            <a:pPr>
              <a:lnSpc>
                <a:spcPct val="80000"/>
              </a:lnSpc>
              <a:buClr>
                <a:schemeClr val="tx2"/>
              </a:buClr>
              <a:buSzPct val="50000"/>
              <a:buFont typeface="Wingdings" panose="05000000000000000000" pitchFamily="2" charset="2"/>
              <a:buNone/>
              <a:defRPr/>
            </a:pPr>
            <a:r>
              <a:rPr kumimoji="1" lang="en-US" altLang="en-US" sz="1400" b="1" dirty="0"/>
              <a:t>Characteristic H: </a:t>
            </a:r>
            <a:r>
              <a:rPr kumimoji="1" lang="en-US" altLang="en-US" sz="1400" dirty="0"/>
              <a:t>80 g Sine Vibration, 54 g Random Vibration, 500 g Mechanical Shock</a:t>
            </a:r>
            <a:br>
              <a:rPr kumimoji="1" lang="en-US" altLang="en-US" sz="1400" dirty="0"/>
            </a:br>
            <a:endParaRPr kumimoji="1" lang="en-US" sz="1400" dirty="0">
              <a:cs typeface="Arial" charset="0"/>
            </a:endParaRPr>
          </a:p>
          <a:p>
            <a:pPr>
              <a:lnSpc>
                <a:spcPct val="80000"/>
              </a:lnSpc>
              <a:buClr>
                <a:schemeClr val="tx2"/>
              </a:buClr>
              <a:buSzPct val="50000"/>
              <a:buFont typeface="Monotype Sorts" pitchFamily="2" charset="2"/>
              <a:buNone/>
              <a:defRPr/>
            </a:pPr>
            <a:r>
              <a:rPr kumimoji="1" lang="en-US" sz="1400" i="1" dirty="0">
                <a:cs typeface="Arial" charset="0"/>
              </a:rPr>
              <a:t>*Note: Two (2) manufacturing facilities: </a:t>
            </a:r>
            <a:r>
              <a:rPr kumimoji="1" lang="en-US" sz="1400" i="1" dirty="0" err="1">
                <a:cs typeface="Arial" charset="0"/>
              </a:rPr>
              <a:t>Dimona</a:t>
            </a:r>
            <a:r>
              <a:rPr kumimoji="1" lang="en-US" sz="1400" i="1" dirty="0">
                <a:cs typeface="Arial" charset="0"/>
              </a:rPr>
              <a:t> &amp; Bennington</a:t>
            </a:r>
          </a:p>
          <a:p>
            <a:pPr>
              <a:lnSpc>
                <a:spcPct val="80000"/>
              </a:lnSpc>
              <a:buClr>
                <a:schemeClr val="tx2"/>
              </a:buClr>
              <a:buSzPct val="50000"/>
              <a:buFont typeface="Monotype Sorts" pitchFamily="2" charset="2"/>
              <a:buNone/>
              <a:defRPr/>
            </a:pPr>
            <a:endParaRPr kumimoji="1" lang="en-US" sz="1600" b="1" dirty="0">
              <a:solidFill>
                <a:srgbClr val="000000"/>
              </a:solidFill>
              <a:effectLst>
                <a:outerShdw blurRad="38100" dist="38100" dir="2700000" algn="tl">
                  <a:srgbClr val="C0C0C0"/>
                </a:outerShdw>
              </a:effectLst>
              <a:latin typeface="Century Gothic" pitchFamily="34" charset="0"/>
              <a:cs typeface="Tahoma" pitchFamily="34" charset="0"/>
            </a:endParaRPr>
          </a:p>
        </p:txBody>
      </p:sp>
      <p:sp>
        <p:nvSpPr>
          <p:cNvPr id="7" name="Rectangle 2">
            <a:extLst>
              <a:ext uri="{FF2B5EF4-FFF2-40B4-BE49-F238E27FC236}">
                <a16:creationId xmlns:a16="http://schemas.microsoft.com/office/drawing/2014/main" id="{EFB7D2E5-1EB6-444A-9FC1-127D5FBDE19B}"/>
              </a:ext>
            </a:extLst>
          </p:cNvPr>
          <p:cNvSpPr txBox="1">
            <a:spLocks noChangeArrowheads="1"/>
          </p:cNvSpPr>
          <p:nvPr/>
        </p:nvSpPr>
        <p:spPr>
          <a:xfrm>
            <a:off x="1130300" y="178081"/>
            <a:ext cx="9347200" cy="685800"/>
          </a:xfrm>
          <a:prstGeom prst="rect">
            <a:avLst/>
          </a:prstGeom>
          <a:noFill/>
          <a:ln>
            <a:noFill/>
          </a:ln>
          <a:effec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pPr fontAlgn="base">
              <a:spcAft>
                <a:spcPct val="0"/>
              </a:spcAft>
            </a:pPr>
            <a:r>
              <a:rPr lang="en-US" altLang="en-US" sz="1800" b="1" cap="all"/>
              <a:t> </a:t>
            </a:r>
            <a:br>
              <a:rPr lang="en-US" altLang="en-US" sz="1800" b="1" cap="all"/>
            </a:br>
            <a:endParaRPr lang="en-US" altLang="en-US" sz="1800" b="1" cap="all" dirty="0"/>
          </a:p>
        </p:txBody>
      </p:sp>
      <p:pic>
        <p:nvPicPr>
          <p:cNvPr id="8" name="Picture 5" descr="COUPE 135D1">
            <a:extLst>
              <a:ext uri="{FF2B5EF4-FFF2-40B4-BE49-F238E27FC236}">
                <a16:creationId xmlns:a16="http://schemas.microsoft.com/office/drawing/2014/main" id="{EF6E8E48-3191-47F5-AD84-E83B7BA050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6590" y="314927"/>
            <a:ext cx="1767609" cy="296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6">
            <a:extLst>
              <a:ext uri="{FF2B5EF4-FFF2-40B4-BE49-F238E27FC236}">
                <a16:creationId xmlns:a16="http://schemas.microsoft.com/office/drawing/2014/main" id="{E40E6399-37D4-4795-9AAD-C3053898ED7E}"/>
              </a:ext>
            </a:extLst>
          </p:cNvPr>
          <p:cNvSpPr>
            <a:spLocks noChangeArrowheads="1" noChangeShapeType="1" noTextEdit="1"/>
          </p:cNvSpPr>
          <p:nvPr/>
        </p:nvSpPr>
        <p:spPr bwMode="auto">
          <a:xfrm>
            <a:off x="5715001" y="1447800"/>
            <a:ext cx="563563" cy="304800"/>
          </a:xfrm>
          <a:prstGeom prst="rect">
            <a:avLst/>
          </a:prstGeom>
        </p:spPr>
        <p:txBody>
          <a:bodyPr wrap="none" fromWordArt="1">
            <a:prstTxWarp prst="textSlantUp">
              <a:avLst>
                <a:gd name="adj" fmla="val 55556"/>
              </a:avLst>
            </a:prstTxWarp>
          </a:bodyPr>
          <a:lstStyle/>
          <a:p>
            <a:pPr algn="ctr"/>
            <a:endParaRPr lang="en-US" sz="2000" kern="10">
              <a:ln w="9525">
                <a:solidFill>
                  <a:srgbClr val="FF0000"/>
                </a:solidFill>
                <a:round/>
                <a:headEnd/>
                <a:tailEnd/>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WordArt 6">
            <a:extLst>
              <a:ext uri="{FF2B5EF4-FFF2-40B4-BE49-F238E27FC236}">
                <a16:creationId xmlns:a16="http://schemas.microsoft.com/office/drawing/2014/main" id="{333B8D6B-8C3B-427D-A9B6-F23443F2ABA4}"/>
              </a:ext>
            </a:extLst>
          </p:cNvPr>
          <p:cNvSpPr>
            <a:spLocks noChangeArrowheads="1" noChangeShapeType="1" noTextEdit="1"/>
          </p:cNvSpPr>
          <p:nvPr/>
        </p:nvSpPr>
        <p:spPr bwMode="auto">
          <a:xfrm>
            <a:off x="4724401" y="4876800"/>
            <a:ext cx="563563" cy="304800"/>
          </a:xfrm>
          <a:prstGeom prst="rect">
            <a:avLst/>
          </a:prstGeom>
        </p:spPr>
        <p:txBody>
          <a:bodyPr wrap="none" fromWordArt="1">
            <a:prstTxWarp prst="textSlantUp">
              <a:avLst>
                <a:gd name="adj" fmla="val 55556"/>
              </a:avLst>
            </a:prstTxWarp>
          </a:bodyPr>
          <a:lstStyle/>
          <a:p>
            <a:pPr algn="ctr"/>
            <a:endParaRPr lang="en-US" sz="2000" kern="10">
              <a:ln w="9525">
                <a:solidFill>
                  <a:srgbClr val="FF0000"/>
                </a:solidFill>
                <a:round/>
                <a:headEnd/>
                <a:tailEnd/>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itle 5">
            <a:extLst>
              <a:ext uri="{FF2B5EF4-FFF2-40B4-BE49-F238E27FC236}">
                <a16:creationId xmlns:a16="http://schemas.microsoft.com/office/drawing/2014/main" id="{2BE9F41F-407B-1343-93AD-B7B2A10AB9C7}"/>
              </a:ext>
            </a:extLst>
          </p:cNvPr>
          <p:cNvSpPr txBox="1">
            <a:spLocks/>
          </p:cNvSpPr>
          <p:nvPr/>
        </p:nvSpPr>
        <p:spPr>
          <a:xfrm>
            <a:off x="343590" y="-27973"/>
            <a:ext cx="10476460" cy="685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r>
              <a:rPr lang="en-US" sz="2400" dirty="0"/>
              <a:t>Vishay Legacy: Wet Tantalum: Tantalum Case, Axial Lead</a:t>
            </a:r>
          </a:p>
        </p:txBody>
      </p:sp>
      <p:pic>
        <p:nvPicPr>
          <p:cNvPr id="14" name="Picture 13" descr="Diagram&#10;&#10;Description automatically generated with medium confidence">
            <a:extLst>
              <a:ext uri="{FF2B5EF4-FFF2-40B4-BE49-F238E27FC236}">
                <a16:creationId xmlns:a16="http://schemas.microsoft.com/office/drawing/2014/main" id="{10248361-6A4E-E442-A067-017BF2020AE1}"/>
              </a:ext>
            </a:extLst>
          </p:cNvPr>
          <p:cNvPicPr>
            <a:picLocks noChangeAspect="1"/>
          </p:cNvPicPr>
          <p:nvPr/>
        </p:nvPicPr>
        <p:blipFill>
          <a:blip r:embed="rId4"/>
          <a:stretch>
            <a:fillRect/>
          </a:stretch>
        </p:blipFill>
        <p:spPr>
          <a:xfrm rot="20146263">
            <a:off x="5074031" y="2161829"/>
            <a:ext cx="3788617" cy="2517130"/>
          </a:xfrm>
          <a:prstGeom prst="rect">
            <a:avLst/>
          </a:prstGeom>
        </p:spPr>
      </p:pic>
    </p:spTree>
    <p:extLst>
      <p:ext uri="{BB962C8B-B14F-4D97-AF65-F5344CB8AC3E}">
        <p14:creationId xmlns:p14="http://schemas.microsoft.com/office/powerpoint/2010/main" val="46012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C9676F0-BC87-4C1C-8F1C-DE0E3BF6974A}"/>
              </a:ext>
            </a:extLst>
          </p:cNvPr>
          <p:cNvPicPr>
            <a:picLocks noChangeAspect="1"/>
          </p:cNvPicPr>
          <p:nvPr/>
        </p:nvPicPr>
        <p:blipFill>
          <a:blip r:embed="rId3"/>
          <a:stretch>
            <a:fillRect/>
          </a:stretch>
        </p:blipFill>
        <p:spPr>
          <a:xfrm>
            <a:off x="506393" y="1030391"/>
            <a:ext cx="5079270" cy="2398609"/>
          </a:xfrm>
          <a:prstGeom prst="rect">
            <a:avLst/>
          </a:prstGeom>
        </p:spPr>
      </p:pic>
      <p:sp>
        <p:nvSpPr>
          <p:cNvPr id="4" name="Slide Number Placeholder 3">
            <a:extLst>
              <a:ext uri="{FF2B5EF4-FFF2-40B4-BE49-F238E27FC236}">
                <a16:creationId xmlns:a16="http://schemas.microsoft.com/office/drawing/2014/main" id="{DAE1DAC7-3DBE-4955-B699-DFFF0BDAE7B7}"/>
              </a:ext>
            </a:extLst>
          </p:cNvPr>
          <p:cNvSpPr>
            <a:spLocks noGrp="1"/>
          </p:cNvSpPr>
          <p:nvPr>
            <p:ph type="sldNum" sz="quarter" idx="4"/>
          </p:nvPr>
        </p:nvSpPr>
        <p:spPr/>
        <p:txBody>
          <a:bodyPr/>
          <a:lstStyle/>
          <a:p>
            <a:fld id="{19E50BD7-9F83-E64C-8CD4-4C2B7251CF6B}" type="slidenum">
              <a:rPr lang="en-US" smtClean="0"/>
              <a:pPr/>
              <a:t>5</a:t>
            </a:fld>
            <a:endParaRPr lang="en-US"/>
          </a:p>
        </p:txBody>
      </p:sp>
      <p:sp>
        <p:nvSpPr>
          <p:cNvPr id="19" name="Content Placeholder 7">
            <a:extLst>
              <a:ext uri="{FF2B5EF4-FFF2-40B4-BE49-F238E27FC236}">
                <a16:creationId xmlns:a16="http://schemas.microsoft.com/office/drawing/2014/main" id="{4618E635-E44B-47CD-BDA5-3C81BB6BF3A1}"/>
              </a:ext>
            </a:extLst>
          </p:cNvPr>
          <p:cNvSpPr txBox="1">
            <a:spLocks/>
          </p:cNvSpPr>
          <p:nvPr/>
        </p:nvSpPr>
        <p:spPr>
          <a:xfrm>
            <a:off x="506393" y="1269966"/>
            <a:ext cx="8496565" cy="5169657"/>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First Generation</a:t>
            </a:r>
          </a:p>
          <a:p>
            <a:endParaRPr lang="en-US" dirty="0"/>
          </a:p>
          <a:p>
            <a:pPr marL="0" indent="0">
              <a:buFont typeface="Arial" panose="020B0604020202020204" pitchFamily="34" charset="0"/>
              <a:buNone/>
            </a:pPr>
            <a:endParaRPr lang="en-US" dirty="0"/>
          </a:p>
          <a:p>
            <a:endParaRPr lang="en-US" dirty="0"/>
          </a:p>
          <a:p>
            <a:endParaRPr lang="en-US" dirty="0"/>
          </a:p>
          <a:p>
            <a:endParaRPr lang="en-US" dirty="0"/>
          </a:p>
          <a:p>
            <a:r>
              <a:rPr lang="en-US" dirty="0"/>
              <a:t>Second Generation  -  M34 Series</a:t>
            </a:r>
          </a:p>
        </p:txBody>
      </p:sp>
      <p:sp>
        <p:nvSpPr>
          <p:cNvPr id="20" name="Title 5">
            <a:extLst>
              <a:ext uri="{FF2B5EF4-FFF2-40B4-BE49-F238E27FC236}">
                <a16:creationId xmlns:a16="http://schemas.microsoft.com/office/drawing/2014/main" id="{FE6FF2C3-4CDD-418D-BC72-DE00BFD48EF3}"/>
              </a:ext>
            </a:extLst>
          </p:cNvPr>
          <p:cNvSpPr txBox="1">
            <a:spLocks/>
          </p:cNvSpPr>
          <p:nvPr/>
        </p:nvSpPr>
        <p:spPr>
          <a:xfrm>
            <a:off x="392358" y="215883"/>
            <a:ext cx="8610600" cy="685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r>
              <a:rPr lang="en-US" dirty="0"/>
              <a:t>Surface-Mount “SMD” Wet Tantalum Capacitors</a:t>
            </a:r>
          </a:p>
        </p:txBody>
      </p:sp>
      <p:pic>
        <p:nvPicPr>
          <p:cNvPr id="24" name="Picture 23">
            <a:extLst>
              <a:ext uri="{FF2B5EF4-FFF2-40B4-BE49-F238E27FC236}">
                <a16:creationId xmlns:a16="http://schemas.microsoft.com/office/drawing/2014/main" id="{33629053-76CE-4024-B4E6-E4BDB204FC05}"/>
              </a:ext>
            </a:extLst>
          </p:cNvPr>
          <p:cNvPicPr>
            <a:picLocks noChangeAspect="1"/>
          </p:cNvPicPr>
          <p:nvPr/>
        </p:nvPicPr>
        <p:blipFill>
          <a:blip r:embed="rId4"/>
          <a:stretch>
            <a:fillRect/>
          </a:stretch>
        </p:blipFill>
        <p:spPr>
          <a:xfrm>
            <a:off x="601166" y="4156315"/>
            <a:ext cx="8935899" cy="2112620"/>
          </a:xfrm>
          <a:prstGeom prst="rect">
            <a:avLst/>
          </a:prstGeom>
        </p:spPr>
      </p:pic>
    </p:spTree>
    <p:extLst>
      <p:ext uri="{BB962C8B-B14F-4D97-AF65-F5344CB8AC3E}">
        <p14:creationId xmlns:p14="http://schemas.microsoft.com/office/powerpoint/2010/main" val="25405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8FD-4BA7-4864-90BB-96F166B89096}"/>
              </a:ext>
            </a:extLst>
          </p:cNvPr>
          <p:cNvSpPr>
            <a:spLocks noGrp="1"/>
          </p:cNvSpPr>
          <p:nvPr>
            <p:ph type="title"/>
          </p:nvPr>
        </p:nvSpPr>
        <p:spPr>
          <a:xfrm>
            <a:off x="281010" y="82797"/>
            <a:ext cx="10460663" cy="801515"/>
          </a:xfrm>
        </p:spPr>
        <p:txBody>
          <a:bodyPr/>
          <a:lstStyle/>
          <a:p>
            <a:r>
              <a:rPr lang="en-US" dirty="0"/>
              <a:t>Third Generation</a:t>
            </a:r>
          </a:p>
        </p:txBody>
      </p:sp>
      <p:sp>
        <p:nvSpPr>
          <p:cNvPr id="4" name="Slide Number Placeholder 3">
            <a:extLst>
              <a:ext uri="{FF2B5EF4-FFF2-40B4-BE49-F238E27FC236}">
                <a16:creationId xmlns:a16="http://schemas.microsoft.com/office/drawing/2014/main" id="{CA150DEC-0DC3-4F63-A6AB-5689395EFDE6}"/>
              </a:ext>
            </a:extLst>
          </p:cNvPr>
          <p:cNvSpPr>
            <a:spLocks noGrp="1"/>
          </p:cNvSpPr>
          <p:nvPr>
            <p:ph type="sldNum" sz="quarter" idx="4"/>
          </p:nvPr>
        </p:nvSpPr>
        <p:spPr/>
        <p:txBody>
          <a:bodyPr/>
          <a:lstStyle/>
          <a:p>
            <a:fld id="{19E50BD7-9F83-E64C-8CD4-4C2B7251CF6B}" type="slidenum">
              <a:rPr lang="en-US" smtClean="0"/>
              <a:pPr/>
              <a:t>6</a:t>
            </a:fld>
            <a:endParaRPr lang="en-US"/>
          </a:p>
        </p:txBody>
      </p:sp>
      <p:sp>
        <p:nvSpPr>
          <p:cNvPr id="17" name="Rectangle 2">
            <a:extLst>
              <a:ext uri="{FF2B5EF4-FFF2-40B4-BE49-F238E27FC236}">
                <a16:creationId xmlns:a16="http://schemas.microsoft.com/office/drawing/2014/main" id="{784D5427-9959-486B-8D74-E47CC006B36F}"/>
              </a:ext>
            </a:extLst>
          </p:cNvPr>
          <p:cNvSpPr txBox="1">
            <a:spLocks noChangeArrowheads="1"/>
          </p:cNvSpPr>
          <p:nvPr/>
        </p:nvSpPr>
        <p:spPr>
          <a:xfrm>
            <a:off x="-43525" y="682488"/>
            <a:ext cx="9347200" cy="685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rgbClr val="0084CB"/>
                </a:solidFill>
                <a:latin typeface="Arial" panose="020B0604020202020204" pitchFamily="34" charset="0"/>
                <a:ea typeface="+mj-ea"/>
                <a:cs typeface="Arial" panose="020B0604020202020204" pitchFamily="34" charset="0"/>
              </a:defRPr>
            </a:lvl1pPr>
          </a:lstStyle>
          <a:p>
            <a:pPr>
              <a:defRPr/>
            </a:pPr>
            <a:r>
              <a:rPr lang="en-US" altLang="en-US">
                <a:solidFill>
                  <a:schemeClr val="tx1">
                    <a:lumMod val="85000"/>
                    <a:lumOff val="15000"/>
                  </a:schemeClr>
                </a:solidFill>
              </a:rPr>
              <a:t> </a:t>
            </a:r>
            <a:endParaRPr lang="en-US" altLang="en-US" dirty="0">
              <a:solidFill>
                <a:schemeClr val="tx1">
                  <a:lumMod val="85000"/>
                  <a:lumOff val="15000"/>
                </a:schemeClr>
              </a:solidFill>
            </a:endParaRPr>
          </a:p>
        </p:txBody>
      </p:sp>
      <p:sp>
        <p:nvSpPr>
          <p:cNvPr id="18" name="Text Box 3">
            <a:extLst>
              <a:ext uri="{FF2B5EF4-FFF2-40B4-BE49-F238E27FC236}">
                <a16:creationId xmlns:a16="http://schemas.microsoft.com/office/drawing/2014/main" id="{A9FF5A3A-431F-4AF2-BF43-A3841DD7B9F1}"/>
              </a:ext>
            </a:extLst>
          </p:cNvPr>
          <p:cNvSpPr>
            <a:spLocks noGrp="1" noChangeArrowheads="1"/>
          </p:cNvSpPr>
          <p:nvPr>
            <p:ph idx="1"/>
          </p:nvPr>
        </p:nvSpPr>
        <p:spPr>
          <a:xfrm>
            <a:off x="2386614" y="1614997"/>
            <a:ext cx="7772400" cy="3505200"/>
          </a:xfrm>
        </p:spPr>
        <p:txBody>
          <a:bodyPr/>
          <a:lstStyle/>
          <a:p>
            <a:pPr eaLnBrk="1" hangingPunct="1">
              <a:buClr>
                <a:schemeClr val="tx2"/>
              </a:buClr>
              <a:buSzPct val="50000"/>
              <a:buFont typeface="Monotype Sorts" pitchFamily="2" charset="2"/>
              <a:buNone/>
            </a:pPr>
            <a:r>
              <a:rPr kumimoji="1" lang="en-US" altLang="en-US" sz="1600" b="1">
                <a:solidFill>
                  <a:srgbClr val="000000"/>
                </a:solidFill>
                <a:cs typeface="Arial" panose="020B0604020202020204" pitchFamily="34" charset="0"/>
              </a:rPr>
              <a:t> </a:t>
            </a:r>
            <a:endParaRPr kumimoji="1" lang="en-US" altLang="en-US" sz="1200" b="1">
              <a:solidFill>
                <a:srgbClr val="000000"/>
              </a:solidFill>
              <a:cs typeface="Arial" panose="020B0604020202020204" pitchFamily="34" charset="0"/>
            </a:endParaRPr>
          </a:p>
        </p:txBody>
      </p:sp>
      <p:sp>
        <p:nvSpPr>
          <p:cNvPr id="20" name="Rectangle 9">
            <a:extLst>
              <a:ext uri="{FF2B5EF4-FFF2-40B4-BE49-F238E27FC236}">
                <a16:creationId xmlns:a16="http://schemas.microsoft.com/office/drawing/2014/main" id="{D3301A3B-1AD0-4BB6-B3F5-6C53EEDA035D}"/>
              </a:ext>
            </a:extLst>
          </p:cNvPr>
          <p:cNvSpPr>
            <a:spLocks noChangeArrowheads="1"/>
          </p:cNvSpPr>
          <p:nvPr/>
        </p:nvSpPr>
        <p:spPr bwMode="auto">
          <a:xfrm>
            <a:off x="264160" y="1039949"/>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400"/>
              </a:spcAft>
              <a:buClr>
                <a:srgbClr val="2A83D2"/>
              </a:buClr>
              <a:buFont typeface="Wingdings" panose="05000000000000000000" pitchFamily="2" charset="2"/>
              <a:buChar char="§"/>
              <a:defRPr sz="2400">
                <a:solidFill>
                  <a:srgbClr val="333333"/>
                </a:solidFill>
                <a:latin typeface="Arial" panose="020B0604020202020204" pitchFamily="34" charset="0"/>
                <a:ea typeface="MS PGothic" panose="020B0600070205080204" pitchFamily="34" charset="-128"/>
              </a:defRPr>
            </a:lvl1pPr>
            <a:lvl2pPr marL="742950" indent="-285750">
              <a:spcAft>
                <a:spcPts val="400"/>
              </a:spcAft>
              <a:buFont typeface="Times" panose="02020603050405020304" pitchFamily="18" charset="0"/>
              <a:buChar char="•"/>
              <a:defRPr sz="2200">
                <a:solidFill>
                  <a:srgbClr val="333333"/>
                </a:solidFill>
                <a:latin typeface="Arial" panose="020B0604020202020204" pitchFamily="34" charset="0"/>
                <a:ea typeface="MS PGothic" panose="020B0600070205080204" pitchFamily="34" charset="-128"/>
              </a:defRPr>
            </a:lvl2pPr>
            <a:lvl3pPr marL="1143000" indent="-228600">
              <a:spcAft>
                <a:spcPts val="400"/>
              </a:spcAft>
              <a:buChar char="–"/>
              <a:defRPr sz="2000">
                <a:solidFill>
                  <a:srgbClr val="333333"/>
                </a:solidFill>
                <a:latin typeface="Arial" panose="020B0604020202020204" pitchFamily="34" charset="0"/>
                <a:ea typeface="MS PGothic" panose="020B0600070205080204" pitchFamily="34" charset="-128"/>
              </a:defRPr>
            </a:lvl3pPr>
            <a:lvl4pPr marL="1600200" indent="-228600">
              <a:spcAft>
                <a:spcPts val="400"/>
              </a:spcAft>
              <a:buChar char="›"/>
              <a:defRPr sz="2000">
                <a:solidFill>
                  <a:srgbClr val="333333"/>
                </a:solidFill>
                <a:latin typeface="Arial" panose="020B0604020202020204" pitchFamily="34" charset="0"/>
                <a:ea typeface="MS PGothic" panose="020B0600070205080204" pitchFamily="34" charset="-128"/>
              </a:defRPr>
            </a:lvl4pPr>
            <a:lvl5pPr marL="2057400" indent="-228600">
              <a:spcAft>
                <a:spcPts val="400"/>
              </a:spcAft>
              <a:buChar char="»"/>
              <a:defRPr sz="2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ts val="400"/>
              </a:spcAft>
              <a:buChar char="»"/>
              <a:defRPr sz="2000">
                <a:solidFill>
                  <a:srgbClr val="333333"/>
                </a:solidFill>
                <a:latin typeface="Arial" panose="020B0604020202020204" pitchFamily="34" charset="0"/>
                <a:ea typeface="MS PGothic" panose="020B0600070205080204" pitchFamily="34" charset="-128"/>
              </a:defRPr>
            </a:lvl9pPr>
          </a:lstStyle>
          <a:p>
            <a:pPr>
              <a:lnSpc>
                <a:spcPct val="80000"/>
              </a:lnSpc>
              <a:spcAft>
                <a:spcPct val="0"/>
              </a:spcAft>
              <a:buClrTx/>
              <a:buFontTx/>
              <a:buNone/>
            </a:pPr>
            <a:r>
              <a:rPr lang="en-US" altLang="en-US" b="1" dirty="0">
                <a:solidFill>
                  <a:schemeClr val="bg2">
                    <a:lumMod val="25000"/>
                  </a:schemeClr>
                </a:solidFill>
              </a:rPr>
              <a:t>Wet Tantalum: Surface-Mount</a:t>
            </a:r>
          </a:p>
        </p:txBody>
      </p:sp>
      <p:sp>
        <p:nvSpPr>
          <p:cNvPr id="21" name="Text Box 3">
            <a:extLst>
              <a:ext uri="{FF2B5EF4-FFF2-40B4-BE49-F238E27FC236}">
                <a16:creationId xmlns:a16="http://schemas.microsoft.com/office/drawing/2014/main" id="{DAD63E57-F8FE-42AA-ABC7-5D1C4B87C8ED}"/>
              </a:ext>
            </a:extLst>
          </p:cNvPr>
          <p:cNvSpPr txBox="1">
            <a:spLocks noChangeArrowheads="1"/>
          </p:cNvSpPr>
          <p:nvPr/>
        </p:nvSpPr>
        <p:spPr bwMode="auto">
          <a:xfrm>
            <a:off x="281010" y="1637239"/>
            <a:ext cx="10419582" cy="5075067"/>
          </a:xfrm>
          <a:prstGeom prst="rect">
            <a:avLst/>
          </a:prstGeom>
          <a:noFill/>
          <a:ln w="9525">
            <a:noFill/>
            <a:miter lim="800000"/>
            <a:headEnd/>
            <a:tailEnd/>
          </a:ln>
        </p:spPr>
        <p:txBody>
          <a:bodyPr/>
          <a:lstStyle/>
          <a:p>
            <a:pPr marL="342900" indent="-342900">
              <a:spcBef>
                <a:spcPct val="20000"/>
              </a:spcBef>
              <a:buClr>
                <a:schemeClr val="tx2"/>
              </a:buClr>
              <a:buSzPct val="50000"/>
              <a:buFont typeface="Monotype Sorts" pitchFamily="2" charset="2"/>
              <a:buNone/>
              <a:defRPr/>
            </a:pPr>
            <a:r>
              <a:rPr kumimoji="1" lang="en-US" sz="1500" kern="0" dirty="0">
                <a:solidFill>
                  <a:srgbClr val="000000"/>
                </a:solidFill>
                <a:latin typeface="Arial" panose="020B0604020202020204" pitchFamily="34" charset="0"/>
                <a:cs typeface="Arial" panose="020B0604020202020204" pitchFamily="34" charset="0"/>
              </a:rPr>
              <a:t>Small Size SMD , Hermetic Seal, Tantalum Case Capacitors</a:t>
            </a:r>
          </a:p>
          <a:p>
            <a:pPr marL="342900" indent="-342900">
              <a:spcBef>
                <a:spcPct val="20000"/>
              </a:spcBef>
              <a:buClr>
                <a:schemeClr val="tx2"/>
              </a:buClr>
              <a:buSzPct val="50000"/>
              <a:defRPr/>
            </a:pPr>
            <a:r>
              <a:rPr kumimoji="1" lang="en-US" sz="1500" b="1" kern="0" dirty="0">
                <a:solidFill>
                  <a:srgbClr val="669900"/>
                </a:solidFill>
                <a:latin typeface="Arial" panose="020B0604020202020204" pitchFamily="34" charset="0"/>
                <a:cs typeface="Arial" panose="020B0604020202020204" pitchFamily="34" charset="0"/>
              </a:rPr>
              <a:t>Commercial Series: </a:t>
            </a:r>
            <a:r>
              <a:rPr kumimoji="1" lang="en-US" sz="1500" kern="0" dirty="0">
                <a:solidFill>
                  <a:srgbClr val="000000"/>
                </a:solidFill>
                <a:latin typeface="Arial" panose="020B0604020202020204" pitchFamily="34" charset="0"/>
                <a:cs typeface="Arial" panose="020B0604020202020204" pitchFamily="34" charset="0"/>
              </a:rPr>
              <a:t>T22</a:t>
            </a:r>
          </a:p>
          <a:p>
            <a:pPr marL="342900" indent="-342900">
              <a:spcBef>
                <a:spcPct val="20000"/>
              </a:spcBef>
              <a:buClr>
                <a:schemeClr val="tx2"/>
              </a:buClr>
              <a:buSzPct val="50000"/>
              <a:defRPr/>
            </a:pPr>
            <a:r>
              <a:rPr kumimoji="1" lang="en-US" sz="1500" b="1" kern="0" dirty="0">
                <a:solidFill>
                  <a:srgbClr val="0070C0"/>
                </a:solidFill>
                <a:latin typeface="Arial" panose="020B0604020202020204" pitchFamily="34" charset="0"/>
                <a:cs typeface="Arial" panose="020B0604020202020204" pitchFamily="34" charset="0"/>
              </a:rPr>
              <a:t>Military: </a:t>
            </a:r>
            <a:r>
              <a:rPr kumimoji="1" lang="en-US" sz="1500" kern="0" dirty="0">
                <a:solidFill>
                  <a:schemeClr val="bg2">
                    <a:lumMod val="25000"/>
                  </a:schemeClr>
                </a:solidFill>
                <a:latin typeface="Arial" panose="020B0604020202020204" pitchFamily="34" charset="0"/>
                <a:cs typeface="Arial" panose="020B0604020202020204" pitchFamily="34" charset="0"/>
              </a:rPr>
              <a:t>DLA 19001</a:t>
            </a:r>
          </a:p>
          <a:p>
            <a:pPr marL="342900" indent="-342900">
              <a:spcBef>
                <a:spcPct val="20000"/>
              </a:spcBef>
              <a:buClr>
                <a:schemeClr val="tx2"/>
              </a:buClr>
              <a:buSzPct val="50000"/>
              <a:defRPr/>
            </a:pPr>
            <a:r>
              <a:rPr kumimoji="1" lang="en-US" sz="1500" kern="0" dirty="0">
                <a:solidFill>
                  <a:srgbClr val="0070C0"/>
                </a:solidFill>
                <a:latin typeface="Arial" panose="020B0604020202020204" pitchFamily="34" charset="0"/>
                <a:cs typeface="Arial" panose="020B0604020202020204" pitchFamily="34" charset="0"/>
              </a:rPr>
              <a:t>Space: </a:t>
            </a:r>
            <a:r>
              <a:rPr kumimoji="1" lang="en-US" sz="1500" kern="0" dirty="0">
                <a:solidFill>
                  <a:schemeClr val="bg2">
                    <a:lumMod val="25000"/>
                  </a:schemeClr>
                </a:solidFill>
                <a:latin typeface="Arial" panose="020B0604020202020204" pitchFamily="34" charset="0"/>
                <a:cs typeface="Arial" panose="020B0604020202020204" pitchFamily="34" charset="0"/>
              </a:rPr>
              <a:t>DLA 20012</a:t>
            </a:r>
          </a:p>
          <a:p>
            <a:pPr marL="342900" indent="-342900">
              <a:spcBef>
                <a:spcPct val="20000"/>
              </a:spcBef>
              <a:buClr>
                <a:schemeClr val="tx2"/>
              </a:buClr>
              <a:buSzPct val="50000"/>
              <a:buFont typeface="Monotype Sorts" pitchFamily="2" charset="2"/>
              <a:buNone/>
              <a:defRPr/>
            </a:pPr>
            <a:r>
              <a:rPr kumimoji="1" lang="en-US" sz="1500" b="1" kern="0" dirty="0">
                <a:solidFill>
                  <a:schemeClr val="bg2">
                    <a:lumMod val="25000"/>
                  </a:schemeClr>
                </a:solidFill>
                <a:latin typeface="Arial" panose="020B0604020202020204" pitchFamily="34" charset="0"/>
                <a:cs typeface="Arial" panose="020B0604020202020204" pitchFamily="34" charset="0"/>
              </a:rPr>
              <a:t>Capacitance Range: </a:t>
            </a:r>
            <a:r>
              <a:rPr kumimoji="1" lang="en-US" sz="1500" kern="0" dirty="0">
                <a:solidFill>
                  <a:schemeClr val="bg2">
                    <a:lumMod val="25000"/>
                  </a:schemeClr>
                </a:solidFill>
                <a:latin typeface="Arial" panose="020B0604020202020204" pitchFamily="34" charset="0"/>
                <a:cs typeface="Arial" panose="020B0604020202020204" pitchFamily="34" charset="0"/>
              </a:rPr>
              <a:t>10 µF to 110 µF</a:t>
            </a:r>
          </a:p>
          <a:p>
            <a:pPr marL="342900" indent="-342900">
              <a:spcBef>
                <a:spcPct val="20000"/>
              </a:spcBef>
              <a:buClr>
                <a:schemeClr val="tx2"/>
              </a:buClr>
              <a:buSzPct val="50000"/>
              <a:buFont typeface="Wingding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Voltage Range: 50 Vdc to 125 Vdc</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Operating Temperature: -55 °C to +125 °C</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Reverse Voltage to 3V</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Shock – 500g: Mil-STD -202, Method 213, Condition D</a:t>
            </a:r>
          </a:p>
          <a:p>
            <a:pPr marL="342900" indent="-342900">
              <a:spcBef>
                <a:spcPct val="20000"/>
              </a:spcBef>
              <a:buClr>
                <a:schemeClr val="tx2"/>
              </a:buClr>
              <a:buSzPct val="50000"/>
              <a:defRPr/>
            </a:pPr>
            <a:r>
              <a:rPr kumimoji="1" lang="en-US" sz="1500" kern="0" dirty="0">
                <a:solidFill>
                  <a:schemeClr val="bg2">
                    <a:lumMod val="25000"/>
                  </a:schemeClr>
                </a:solidFill>
                <a:latin typeface="Arial" panose="020B0604020202020204" pitchFamily="34" charset="0"/>
                <a:cs typeface="Arial" panose="020B0604020202020204" pitchFamily="34" charset="0"/>
              </a:rPr>
              <a:t>Vibration – 80g peak: Mil-STD -202, Method 204, Condition H</a:t>
            </a:r>
          </a:p>
          <a:p>
            <a:pPr marL="342900" indent="-342900">
              <a:spcBef>
                <a:spcPct val="20000"/>
              </a:spcBef>
              <a:buClr>
                <a:schemeClr val="tx2"/>
              </a:buClr>
              <a:buSzPct val="50000"/>
              <a:defRPr/>
            </a:pPr>
            <a:r>
              <a:rPr kumimoji="1" lang="en-US" sz="1500" kern="0" dirty="0">
                <a:solidFill>
                  <a:schemeClr val="bg2">
                    <a:lumMod val="25000"/>
                  </a:schemeClr>
                </a:solidFill>
                <a:latin typeface="Arial" panose="020B0604020202020204" pitchFamily="34" charset="0"/>
                <a:cs typeface="Arial" panose="020B0604020202020204" pitchFamily="34" charset="0"/>
              </a:rPr>
              <a:t>Random – 53.8g Mil-STD -202, Method 214, Condition II-G</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Case Size: C </a:t>
            </a:r>
          </a:p>
          <a:p>
            <a:pPr marL="342900" indent="-342900">
              <a:spcBef>
                <a:spcPct val="20000"/>
              </a:spcBef>
              <a:buClr>
                <a:schemeClr val="tx2"/>
              </a:buClr>
              <a:buSzPct val="50000"/>
              <a:buFont typeface="Monotype Sorts" pitchFamily="2" charset="2"/>
              <a:buNone/>
              <a:defRPr/>
            </a:pPr>
            <a:r>
              <a:rPr kumimoji="1" lang="en-US" sz="1500" b="1" kern="0" dirty="0">
                <a:solidFill>
                  <a:schemeClr val="bg2">
                    <a:lumMod val="25000"/>
                  </a:schemeClr>
                </a:solidFill>
                <a:latin typeface="Arial" panose="020B0604020202020204" pitchFamily="34" charset="0"/>
                <a:cs typeface="Arial" panose="020B0604020202020204" pitchFamily="34" charset="0"/>
              </a:rPr>
              <a:t>Rating Available:  </a:t>
            </a:r>
            <a:r>
              <a:rPr kumimoji="1" lang="en-US" sz="1500" kern="0" dirty="0">
                <a:solidFill>
                  <a:schemeClr val="bg2">
                    <a:lumMod val="25000"/>
                  </a:schemeClr>
                </a:solidFill>
                <a:latin typeface="Arial" panose="020B0604020202020204" pitchFamily="34" charset="0"/>
                <a:cs typeface="Arial" panose="020B0604020202020204" pitchFamily="34" charset="0"/>
              </a:rPr>
              <a:t>	10 uF 125 V</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			15 uF 100 V</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                                 	33 uF   75 V</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                                 	68 uF   50 V</a:t>
            </a:r>
          </a:p>
          <a:p>
            <a:pPr marL="342900" indent="-342900">
              <a:spcBef>
                <a:spcPct val="20000"/>
              </a:spcBef>
              <a:buClr>
                <a:schemeClr val="tx2"/>
              </a:buClr>
              <a:buSzPct val="50000"/>
              <a:buFont typeface="Monotype Sorts" pitchFamily="2" charset="2"/>
              <a:buNone/>
              <a:defRPr/>
            </a:pPr>
            <a:r>
              <a:rPr kumimoji="1" lang="en-US" sz="1500" kern="0" dirty="0">
                <a:solidFill>
                  <a:schemeClr val="bg2">
                    <a:lumMod val="25000"/>
                  </a:schemeClr>
                </a:solidFill>
                <a:latin typeface="Arial" panose="020B0604020202020204" pitchFamily="34" charset="0"/>
                <a:cs typeface="Arial" panose="020B0604020202020204" pitchFamily="34" charset="0"/>
              </a:rPr>
              <a:t>		            	110 uF  50 V</a:t>
            </a:r>
          </a:p>
          <a:p>
            <a:pPr marL="342900" indent="-342900">
              <a:spcBef>
                <a:spcPct val="20000"/>
              </a:spcBef>
              <a:buClr>
                <a:schemeClr val="tx2"/>
              </a:buClr>
              <a:buSzPct val="50000"/>
              <a:buFont typeface="Monotype Sorts" pitchFamily="2" charset="2"/>
              <a:buNone/>
              <a:defRPr/>
            </a:pPr>
            <a:endParaRPr kumimoji="1" lang="en-US" sz="1600" kern="0" dirty="0">
              <a:solidFill>
                <a:srgbClr val="000000"/>
              </a:solidFill>
              <a:latin typeface="+mn-lt"/>
            </a:endParaRPr>
          </a:p>
          <a:p>
            <a:pPr marL="342900" indent="-342900">
              <a:spcBef>
                <a:spcPct val="20000"/>
              </a:spcBef>
              <a:buClr>
                <a:schemeClr val="tx2"/>
              </a:buClr>
              <a:buSzPct val="50000"/>
              <a:buFont typeface="Monotype Sorts" pitchFamily="2" charset="2"/>
              <a:buNone/>
              <a:defRPr/>
            </a:pPr>
            <a:endParaRPr kumimoji="1" lang="en-US" sz="1600" kern="0" dirty="0">
              <a:solidFill>
                <a:srgbClr val="000000"/>
              </a:solidFill>
              <a:latin typeface="+mn-lt"/>
            </a:endParaRPr>
          </a:p>
          <a:p>
            <a:pPr marL="342900" indent="-342900">
              <a:spcBef>
                <a:spcPct val="20000"/>
              </a:spcBef>
              <a:buClr>
                <a:schemeClr val="tx2"/>
              </a:buClr>
              <a:buSzPct val="50000"/>
              <a:buFont typeface="Monotype Sorts" pitchFamily="2" charset="2"/>
              <a:buNone/>
              <a:defRPr/>
            </a:pPr>
            <a:endParaRPr kumimoji="1" lang="en-US" sz="1400" kern="0" dirty="0">
              <a:solidFill>
                <a:srgbClr val="000000"/>
              </a:solidFill>
              <a:latin typeface="Times New Roman" panose="02020603050405020304" pitchFamily="18" charset="0"/>
              <a:cs typeface="Times New Roman" panose="02020603050405020304" pitchFamily="18" charset="0"/>
            </a:endParaRPr>
          </a:p>
          <a:p>
            <a:pPr marL="342900" indent="-342900">
              <a:spcBef>
                <a:spcPct val="20000"/>
              </a:spcBef>
              <a:buClr>
                <a:schemeClr val="tx2"/>
              </a:buClr>
              <a:buSzPct val="50000"/>
              <a:buFont typeface="Monotype Sorts" pitchFamily="2" charset="2"/>
              <a:buNone/>
              <a:defRPr/>
            </a:pPr>
            <a:endParaRPr kumimoji="1" lang="en-US" sz="1600" kern="0" dirty="0">
              <a:solidFill>
                <a:srgbClr val="000000"/>
              </a:solidFill>
              <a:latin typeface="+mn-lt"/>
            </a:endParaRPr>
          </a:p>
        </p:txBody>
      </p:sp>
      <p:sp>
        <p:nvSpPr>
          <p:cNvPr id="22" name="WordArt 6">
            <a:extLst>
              <a:ext uri="{FF2B5EF4-FFF2-40B4-BE49-F238E27FC236}">
                <a16:creationId xmlns:a16="http://schemas.microsoft.com/office/drawing/2014/main" id="{DD7529A1-0EEF-485D-974B-C284B7B28ED4}"/>
              </a:ext>
            </a:extLst>
          </p:cNvPr>
          <p:cNvSpPr>
            <a:spLocks noChangeArrowheads="1" noChangeShapeType="1" noTextEdit="1"/>
          </p:cNvSpPr>
          <p:nvPr/>
        </p:nvSpPr>
        <p:spPr bwMode="auto">
          <a:xfrm>
            <a:off x="4825013" y="6050962"/>
            <a:ext cx="1066800" cy="685800"/>
          </a:xfrm>
          <a:prstGeom prst="rect">
            <a:avLst/>
          </a:prstGeom>
        </p:spPr>
        <p:txBody>
          <a:bodyPr wrap="none" fromWordArt="1">
            <a:prstTxWarp prst="textSlantUp">
              <a:avLst>
                <a:gd name="adj" fmla="val 48787"/>
              </a:avLst>
            </a:prstTxWarp>
          </a:bodyPr>
          <a:lstStyle/>
          <a:p>
            <a:pPr algn="ctr"/>
            <a:endParaRPr lang="en-US" sz="2000" kern="10">
              <a:ln w="9525">
                <a:solidFill>
                  <a:srgbClr val="EB9500"/>
                </a:solidFill>
                <a:round/>
                <a:headEnd/>
                <a:tailEnd/>
              </a:ln>
              <a:solidFill>
                <a:srgbClr val="6600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3" name="Picture 7">
            <a:extLst>
              <a:ext uri="{FF2B5EF4-FFF2-40B4-BE49-F238E27FC236}">
                <a16:creationId xmlns:a16="http://schemas.microsoft.com/office/drawing/2014/main" id="{38C03F32-A365-48C2-A4DB-51E8C61CE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14" t="35938" r="5000" b="10156"/>
          <a:stretch>
            <a:fillRect/>
          </a:stretch>
        </p:blipFill>
        <p:spPr bwMode="auto">
          <a:xfrm>
            <a:off x="7298488" y="2189502"/>
            <a:ext cx="298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
        <p:nvSpPr>
          <p:cNvPr id="24" name="WordArt 6">
            <a:extLst>
              <a:ext uri="{FF2B5EF4-FFF2-40B4-BE49-F238E27FC236}">
                <a16:creationId xmlns:a16="http://schemas.microsoft.com/office/drawing/2014/main" id="{5FEC82A5-B6DE-41B4-AD76-25FC26B00541}"/>
              </a:ext>
            </a:extLst>
          </p:cNvPr>
          <p:cNvSpPr>
            <a:spLocks noChangeArrowheads="1" noChangeShapeType="1" noTextEdit="1"/>
          </p:cNvSpPr>
          <p:nvPr/>
        </p:nvSpPr>
        <p:spPr bwMode="auto">
          <a:xfrm>
            <a:off x="1472214" y="4205797"/>
            <a:ext cx="914400" cy="762000"/>
          </a:xfrm>
          <a:prstGeom prst="rect">
            <a:avLst/>
          </a:prstGeom>
        </p:spPr>
        <p:txBody>
          <a:bodyPr wrap="none" fromWordArt="1">
            <a:prstTxWarp prst="textSlantUp">
              <a:avLst>
                <a:gd name="adj" fmla="val 48787"/>
              </a:avLst>
            </a:prstTxWarp>
          </a:bodyPr>
          <a:lstStyle/>
          <a:p>
            <a:pPr algn="ctr"/>
            <a:endParaRPr lang="en-US" sz="2000" kern="10">
              <a:ln w="9525">
                <a:solidFill>
                  <a:srgbClr val="FF0000"/>
                </a:solidFill>
                <a:round/>
                <a:headEnd/>
                <a:tailEnd/>
              </a:ln>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1">
            <a:extLst>
              <a:ext uri="{FF2B5EF4-FFF2-40B4-BE49-F238E27FC236}">
                <a16:creationId xmlns:a16="http://schemas.microsoft.com/office/drawing/2014/main" id="{104E97D2-72BF-47ED-B4E9-18BF480DBA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3173" y="4803576"/>
            <a:ext cx="9144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a:extLst>
              <a:ext uri="{FF2B5EF4-FFF2-40B4-BE49-F238E27FC236}">
                <a16:creationId xmlns:a16="http://schemas.microsoft.com/office/drawing/2014/main" id="{24827A9A-AAAD-4A69-A951-24F8BC32E6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0577" y="4735572"/>
            <a:ext cx="9525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DFFE6048-38FC-4E04-BE00-A7AE0CD29FCD}"/>
              </a:ext>
            </a:extLst>
          </p:cNvPr>
          <p:cNvSpPr txBox="1"/>
          <p:nvPr/>
        </p:nvSpPr>
        <p:spPr>
          <a:xfrm>
            <a:off x="7194266" y="4045990"/>
            <a:ext cx="3525520" cy="369332"/>
          </a:xfrm>
          <a:prstGeom prst="rect">
            <a:avLst/>
          </a:prstGeom>
          <a:noFill/>
        </p:spPr>
        <p:txBody>
          <a:bodyPr wrap="square" rtlCol="0">
            <a:spAutoFit/>
          </a:bodyPr>
          <a:lstStyle/>
          <a:p>
            <a:r>
              <a:rPr lang="en-US" dirty="0"/>
              <a:t>US Patents:  </a:t>
            </a:r>
            <a:r>
              <a:rPr lang="en-US" dirty="0">
                <a:hlinkClick r:id="rId6"/>
              </a:rPr>
              <a:t>09947479</a:t>
            </a:r>
            <a:r>
              <a:rPr lang="en-US" dirty="0"/>
              <a:t>; </a:t>
            </a:r>
            <a:r>
              <a:rPr lang="en-US" dirty="0">
                <a:hlinkClick r:id="rId7"/>
              </a:rPr>
              <a:t>10600576</a:t>
            </a:r>
            <a:endParaRPr lang="en-US" dirty="0"/>
          </a:p>
        </p:txBody>
      </p:sp>
      <p:sp>
        <p:nvSpPr>
          <p:cNvPr id="3" name="TextBox 2">
            <a:extLst>
              <a:ext uri="{FF2B5EF4-FFF2-40B4-BE49-F238E27FC236}">
                <a16:creationId xmlns:a16="http://schemas.microsoft.com/office/drawing/2014/main" id="{425658EC-9C07-4631-AFA1-4705EEA5ECC0}"/>
              </a:ext>
            </a:extLst>
          </p:cNvPr>
          <p:cNvSpPr txBox="1"/>
          <p:nvPr/>
        </p:nvSpPr>
        <p:spPr>
          <a:xfrm>
            <a:off x="3199115" y="6132252"/>
            <a:ext cx="8203474" cy="523220"/>
          </a:xfrm>
          <a:prstGeom prst="rect">
            <a:avLst/>
          </a:prstGeom>
          <a:noFill/>
        </p:spPr>
        <p:txBody>
          <a:bodyPr wrap="square" rtlCol="0">
            <a:spAutoFit/>
          </a:bodyPr>
          <a:lstStyle/>
          <a:p>
            <a:pPr algn="r"/>
            <a:r>
              <a:rPr kumimoji="1" lang="en-US" sz="900" kern="0" dirty="0">
                <a:solidFill>
                  <a:srgbClr val="000000"/>
                </a:solidFill>
                <a:latin typeface="Arial"/>
              </a:rPr>
              <a:t>NASA paper on T22 at: </a:t>
            </a:r>
            <a:r>
              <a:rPr lang="en-US" sz="900" u="sng" kern="0" dirty="0">
                <a:solidFill>
                  <a:srgbClr val="333333"/>
                </a:solidFill>
                <a:latin typeface="Arial"/>
                <a:hlinkClick r:id="rId8"/>
              </a:rPr>
              <a:t>https://nepp.nasa.gov/files/29192/NEPP-TR-2018-Teverovsky-T22-Capacitors-TN52048.pdf</a:t>
            </a:r>
            <a:endParaRPr kumimoji="1" lang="en-US" sz="900" kern="0" dirty="0">
              <a:solidFill>
                <a:srgbClr val="000000"/>
              </a:solidFill>
              <a:latin typeface="Arial"/>
            </a:endParaRPr>
          </a:p>
          <a:p>
            <a:endParaRPr lang="en-US" dirty="0"/>
          </a:p>
        </p:txBody>
      </p:sp>
      <p:sp>
        <p:nvSpPr>
          <p:cNvPr id="16" name="Oval 15">
            <a:extLst>
              <a:ext uri="{FF2B5EF4-FFF2-40B4-BE49-F238E27FC236}">
                <a16:creationId xmlns:a16="http://schemas.microsoft.com/office/drawing/2014/main" id="{DF3712F6-FCF4-334D-953F-663FEC0E39E5}"/>
              </a:ext>
            </a:extLst>
          </p:cNvPr>
          <p:cNvSpPr/>
          <p:nvPr/>
        </p:nvSpPr>
        <p:spPr>
          <a:xfrm>
            <a:off x="8986458" y="228762"/>
            <a:ext cx="1637856" cy="16378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3">
            <a:extLst>
              <a:ext uri="{FF2B5EF4-FFF2-40B4-BE49-F238E27FC236}">
                <a16:creationId xmlns:a16="http://schemas.microsoft.com/office/drawing/2014/main" id="{6AB88B51-E8A4-0743-9FA1-AF7AA03C5199}"/>
              </a:ext>
            </a:extLst>
          </p:cNvPr>
          <p:cNvSpPr txBox="1">
            <a:spLocks noChangeArrowheads="1"/>
          </p:cNvSpPr>
          <p:nvPr/>
        </p:nvSpPr>
        <p:spPr>
          <a:xfrm>
            <a:off x="9164302" y="798203"/>
            <a:ext cx="1555484" cy="685800"/>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200"/>
              </a:spcBef>
              <a:spcAft>
                <a:spcPts val="400"/>
              </a:spcAft>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200"/>
              </a:spcBef>
              <a:spcAft>
                <a:spcPts val="400"/>
              </a:spcAft>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200"/>
              </a:spcBef>
              <a:spcAft>
                <a:spcPts val="400"/>
              </a:spcAft>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0"/>
              </a:spcBef>
              <a:buClr>
                <a:schemeClr val="tx2"/>
              </a:buClr>
              <a:buSzPct val="50000"/>
              <a:buFont typeface="Monotype Sorts" pitchFamily="2" charset="2"/>
              <a:buNone/>
              <a:defRPr/>
            </a:pPr>
            <a:r>
              <a:rPr kumimoji="1" lang="en-US" b="1" dirty="0">
                <a:solidFill>
                  <a:schemeClr val="bg1"/>
                </a:solidFill>
              </a:rPr>
              <a:t>INDUSTRY FIRST!</a:t>
            </a:r>
            <a:endParaRPr kumimoji="1" lang="en-US"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78185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F327-5169-440F-820B-3E3D03626AD7}"/>
              </a:ext>
            </a:extLst>
          </p:cNvPr>
          <p:cNvSpPr>
            <a:spLocks noGrp="1"/>
          </p:cNvSpPr>
          <p:nvPr>
            <p:ph type="title"/>
          </p:nvPr>
        </p:nvSpPr>
        <p:spPr>
          <a:xfrm>
            <a:off x="510771" y="0"/>
            <a:ext cx="10460663" cy="801515"/>
          </a:xfrm>
        </p:spPr>
        <p:txBody>
          <a:bodyPr/>
          <a:lstStyle/>
          <a:p>
            <a:r>
              <a:rPr lang="en-US" dirty="0"/>
              <a:t>T22 Features</a:t>
            </a:r>
          </a:p>
        </p:txBody>
      </p:sp>
      <p:sp>
        <p:nvSpPr>
          <p:cNvPr id="4" name="Slide Number Placeholder 3">
            <a:extLst>
              <a:ext uri="{FF2B5EF4-FFF2-40B4-BE49-F238E27FC236}">
                <a16:creationId xmlns:a16="http://schemas.microsoft.com/office/drawing/2014/main" id="{751C657A-ED36-4186-A65D-F6A4616F0AF6}"/>
              </a:ext>
            </a:extLst>
          </p:cNvPr>
          <p:cNvSpPr>
            <a:spLocks noGrp="1"/>
          </p:cNvSpPr>
          <p:nvPr>
            <p:ph type="sldNum" sz="quarter" idx="4"/>
          </p:nvPr>
        </p:nvSpPr>
        <p:spPr/>
        <p:txBody>
          <a:bodyPr/>
          <a:lstStyle/>
          <a:p>
            <a:fld id="{19E50BD7-9F83-E64C-8CD4-4C2B7251CF6B}" type="slidenum">
              <a:rPr lang="en-US" smtClean="0"/>
              <a:pPr/>
              <a:t>7</a:t>
            </a:fld>
            <a:endParaRPr lang="en-US"/>
          </a:p>
        </p:txBody>
      </p:sp>
      <p:sp>
        <p:nvSpPr>
          <p:cNvPr id="6" name="TextBox 5">
            <a:extLst>
              <a:ext uri="{FF2B5EF4-FFF2-40B4-BE49-F238E27FC236}">
                <a16:creationId xmlns:a16="http://schemas.microsoft.com/office/drawing/2014/main" id="{9E8A0E2E-780B-40A2-9EF3-4C2FC2AA9BB9}"/>
              </a:ext>
            </a:extLst>
          </p:cNvPr>
          <p:cNvSpPr txBox="1"/>
          <p:nvPr/>
        </p:nvSpPr>
        <p:spPr>
          <a:xfrm>
            <a:off x="281155" y="1013968"/>
            <a:ext cx="9570720" cy="2963888"/>
          </a:xfrm>
          <a:prstGeom prst="rect">
            <a:avLst/>
          </a:prstGeom>
          <a:noFill/>
        </p:spPr>
        <p:txBody>
          <a:bodyPr wrap="square" rtlCol="0">
            <a:spAutoFit/>
          </a:bodyPr>
          <a:lstStyle/>
          <a:p>
            <a:pPr marL="346075" indent="-285750" defTabSz="93663">
              <a:lnSpc>
                <a:spcPct val="95000"/>
              </a:lnSpc>
              <a:spcBef>
                <a:spcPct val="40000"/>
              </a:spcBef>
              <a:buClr>
                <a:schemeClr val="bg2">
                  <a:lumMod val="25000"/>
                </a:schemeClr>
              </a:buClr>
              <a:buFont typeface="Wingdings" pitchFamily="2" charset="2"/>
              <a:buChar char="§"/>
              <a:defRPr/>
            </a:pPr>
            <a:r>
              <a:rPr lang="en-US" kern="0" dirty="0">
                <a:solidFill>
                  <a:schemeClr val="bg2">
                    <a:lumMod val="25000"/>
                  </a:schemeClr>
                </a:solidFill>
                <a:latin typeface="Arial" panose="020B0604020202020204" pitchFamily="34" charset="0"/>
                <a:cs typeface="Arial" panose="020B0604020202020204" pitchFamily="34" charset="0"/>
              </a:rPr>
              <a:t>Operating temperature range  -55 </a:t>
            </a:r>
            <a:r>
              <a:rPr lang="en-US" kern="0" baseline="30000" dirty="0">
                <a:solidFill>
                  <a:schemeClr val="bg2">
                    <a:lumMod val="25000"/>
                  </a:schemeClr>
                </a:solidFill>
                <a:latin typeface="Arial" panose="020B0604020202020204" pitchFamily="34" charset="0"/>
                <a:cs typeface="Arial" panose="020B0604020202020204" pitchFamily="34" charset="0"/>
              </a:rPr>
              <a:t>°</a:t>
            </a:r>
            <a:r>
              <a:rPr lang="en-US" kern="0" dirty="0">
                <a:solidFill>
                  <a:schemeClr val="bg2">
                    <a:lumMod val="25000"/>
                  </a:schemeClr>
                </a:solidFill>
                <a:latin typeface="Arial" panose="020B0604020202020204" pitchFamily="34" charset="0"/>
                <a:cs typeface="Arial" panose="020B0604020202020204" pitchFamily="34" charset="0"/>
              </a:rPr>
              <a:t>C to +125 </a:t>
            </a:r>
            <a:r>
              <a:rPr lang="en-US" kern="0" baseline="30000" dirty="0">
                <a:solidFill>
                  <a:schemeClr val="bg2">
                    <a:lumMod val="25000"/>
                  </a:schemeClr>
                </a:solidFill>
                <a:latin typeface="Arial" panose="020B0604020202020204" pitchFamily="34" charset="0"/>
                <a:cs typeface="Arial" panose="020B0604020202020204" pitchFamily="34" charset="0"/>
              </a:rPr>
              <a:t>°</a:t>
            </a:r>
            <a:r>
              <a:rPr lang="en-US" kern="0" dirty="0">
                <a:solidFill>
                  <a:schemeClr val="bg2">
                    <a:lumMod val="25000"/>
                  </a:schemeClr>
                </a:solidFill>
                <a:latin typeface="Arial" panose="020B0604020202020204" pitchFamily="34" charset="0"/>
                <a:cs typeface="Arial" panose="020B0604020202020204" pitchFamily="34" charset="0"/>
              </a:rPr>
              <a:t>C</a:t>
            </a:r>
          </a:p>
          <a:p>
            <a:pPr marL="346075" indent="-285750" defTabSz="93663">
              <a:lnSpc>
                <a:spcPct val="95000"/>
              </a:lnSpc>
              <a:spcBef>
                <a:spcPct val="40000"/>
              </a:spcBef>
              <a:buClr>
                <a:schemeClr val="bg2">
                  <a:lumMod val="25000"/>
                </a:schemeClr>
              </a:buClr>
              <a:buFont typeface="Wingdings" pitchFamily="2" charset="2"/>
              <a:buChar char="§"/>
              <a:defRPr/>
            </a:pPr>
            <a:r>
              <a:rPr lang="en-US" kern="0" dirty="0">
                <a:solidFill>
                  <a:schemeClr val="bg2">
                    <a:lumMod val="25000"/>
                  </a:schemeClr>
                </a:solidFill>
                <a:latin typeface="Arial" panose="020B0604020202020204" pitchFamily="34" charset="0"/>
                <a:cs typeface="Arial" panose="020B0604020202020204" pitchFamily="34" charset="0"/>
              </a:rPr>
              <a:t>0.9 W maximum power at 25 °C</a:t>
            </a:r>
          </a:p>
          <a:p>
            <a:pPr marL="346075" indent="-285750" defTabSz="93663">
              <a:lnSpc>
                <a:spcPct val="95000"/>
              </a:lnSpc>
              <a:spcBef>
                <a:spcPct val="40000"/>
              </a:spcBef>
              <a:buClr>
                <a:schemeClr val="bg2">
                  <a:lumMod val="25000"/>
                </a:schemeClr>
              </a:buClr>
              <a:buFont typeface="Wingdings" pitchFamily="2" charset="2"/>
              <a:buChar char="§"/>
              <a:defRPr/>
            </a:pPr>
            <a:r>
              <a:rPr lang="en-US" kern="0" dirty="0">
                <a:solidFill>
                  <a:schemeClr val="bg2">
                    <a:lumMod val="25000"/>
                  </a:schemeClr>
                </a:solidFill>
                <a:latin typeface="Arial" panose="020B0604020202020204" pitchFamily="34" charset="0"/>
                <a:cs typeface="Arial" panose="020B0604020202020204" pitchFamily="34" charset="0"/>
              </a:rPr>
              <a:t>100 % Sn (RoHS-compliant), capable of withstanding lead (Pb)-free reflow profile</a:t>
            </a:r>
          </a:p>
          <a:p>
            <a:pPr marL="346075" indent="-285750" defTabSz="93663">
              <a:lnSpc>
                <a:spcPct val="95000"/>
              </a:lnSpc>
              <a:spcBef>
                <a:spcPct val="40000"/>
              </a:spcBef>
              <a:buClr>
                <a:schemeClr val="bg2">
                  <a:lumMod val="25000"/>
                </a:schemeClr>
              </a:buClr>
              <a:buFont typeface="Wingdings" pitchFamily="2" charset="2"/>
              <a:buChar char="§"/>
              <a:defRPr/>
            </a:pPr>
            <a:r>
              <a:rPr lang="en-US" kern="0" dirty="0">
                <a:solidFill>
                  <a:schemeClr val="bg2">
                    <a:lumMod val="25000"/>
                  </a:schemeClr>
                </a:solidFill>
                <a:latin typeface="Arial" panose="020B0604020202020204" pitchFamily="34" charset="0"/>
                <a:cs typeface="Arial" panose="020B0604020202020204" pitchFamily="34" charset="0"/>
              </a:rPr>
              <a:t>Laser-welded, hermetically sealed all-tantalum rectangular package</a:t>
            </a:r>
          </a:p>
          <a:p>
            <a:pPr marL="346075" indent="-285750" defTabSz="93663">
              <a:lnSpc>
                <a:spcPct val="95000"/>
              </a:lnSpc>
              <a:spcBef>
                <a:spcPct val="40000"/>
              </a:spcBef>
              <a:buClr>
                <a:schemeClr val="bg2">
                  <a:lumMod val="25000"/>
                </a:schemeClr>
              </a:buClr>
              <a:buFont typeface="Wingdings" pitchFamily="2" charset="2"/>
              <a:buChar char="§"/>
              <a:defRPr/>
            </a:pPr>
            <a:r>
              <a:rPr lang="en-US" kern="0" dirty="0">
                <a:solidFill>
                  <a:schemeClr val="bg2">
                    <a:lumMod val="25000"/>
                  </a:schemeClr>
                </a:solidFill>
                <a:latin typeface="Arial" panose="020B0604020202020204" pitchFamily="34" charset="0"/>
                <a:cs typeface="Arial" panose="020B0604020202020204" pitchFamily="34" charset="0"/>
              </a:rPr>
              <a:t>EPD cathode for shock, vibration, and reverse voltage capabilities</a:t>
            </a:r>
          </a:p>
          <a:p>
            <a:pPr marL="1200150" lvl="2" indent="-285750">
              <a:buClr>
                <a:schemeClr val="bg2">
                  <a:lumMod val="25000"/>
                </a:schemeClr>
              </a:buClr>
              <a:buFont typeface="Wingdings" pitchFamily="2" charset="2"/>
              <a:buChar char="§"/>
              <a:defRPr/>
            </a:pPr>
            <a:r>
              <a:rPr lang="en-US" sz="1600" dirty="0">
                <a:solidFill>
                  <a:schemeClr val="bg2">
                    <a:lumMod val="25000"/>
                  </a:schemeClr>
                </a:solidFill>
                <a:latin typeface="Arial" panose="020B0604020202020204" pitchFamily="34" charset="0"/>
                <a:cs typeface="Arial" panose="020B0604020202020204" pitchFamily="34" charset="0"/>
              </a:rPr>
              <a:t>500 g shock, 80 g sine, 53.8 g random</a:t>
            </a:r>
          </a:p>
          <a:p>
            <a:pPr marL="1200150" lvl="2" indent="-285750">
              <a:buClr>
                <a:schemeClr val="bg2">
                  <a:lumMod val="25000"/>
                </a:schemeClr>
              </a:buClr>
              <a:buFont typeface="Wingdings" pitchFamily="2" charset="2"/>
              <a:buChar char="§"/>
              <a:defRPr/>
            </a:pPr>
            <a:r>
              <a:rPr lang="en-US" sz="1600" dirty="0">
                <a:solidFill>
                  <a:schemeClr val="bg2">
                    <a:lumMod val="25000"/>
                  </a:schemeClr>
                </a:solidFill>
                <a:latin typeface="Arial" panose="020B0604020202020204" pitchFamily="34" charset="0"/>
                <a:cs typeface="Arial" panose="020B0604020202020204" pitchFamily="34" charset="0"/>
              </a:rPr>
              <a:t>300 thermal cycles</a:t>
            </a:r>
          </a:p>
          <a:p>
            <a:pPr marL="1200150" lvl="2" indent="-285750">
              <a:buClr>
                <a:schemeClr val="bg2">
                  <a:lumMod val="25000"/>
                </a:schemeClr>
              </a:buClr>
              <a:buFont typeface="Wingdings" pitchFamily="2" charset="2"/>
              <a:buChar char="§"/>
              <a:defRPr/>
            </a:pPr>
            <a:r>
              <a:rPr lang="en-US" sz="1600" dirty="0">
                <a:solidFill>
                  <a:schemeClr val="bg2">
                    <a:lumMod val="25000"/>
                  </a:schemeClr>
                </a:solidFill>
                <a:latin typeface="Arial" panose="020B0604020202020204" pitchFamily="34" charset="0"/>
                <a:cs typeface="Arial" panose="020B0604020202020204" pitchFamily="34" charset="0"/>
              </a:rPr>
              <a:t>3V reverse</a:t>
            </a:r>
          </a:p>
          <a:p>
            <a:pPr marL="60325" indent="120650" defTabSz="93663">
              <a:lnSpc>
                <a:spcPct val="95000"/>
              </a:lnSpc>
              <a:spcBef>
                <a:spcPct val="40000"/>
              </a:spcBef>
              <a:buClr>
                <a:srgbClr val="EB9500"/>
              </a:buClr>
              <a:buFont typeface="Wingdings" pitchFamily="2" charset="2"/>
              <a:buChar char="§"/>
              <a:defRPr/>
            </a:pPr>
            <a:endParaRPr lang="en-US" dirty="0"/>
          </a:p>
        </p:txBody>
      </p:sp>
      <p:pic>
        <p:nvPicPr>
          <p:cNvPr id="7" name="Picture 6">
            <a:extLst>
              <a:ext uri="{FF2B5EF4-FFF2-40B4-BE49-F238E27FC236}">
                <a16:creationId xmlns:a16="http://schemas.microsoft.com/office/drawing/2014/main" id="{D7D193C2-4FF4-4A71-A7A9-3DB20ADECCC6}"/>
              </a:ext>
            </a:extLst>
          </p:cNvPr>
          <p:cNvPicPr>
            <a:picLocks noChangeAspect="1"/>
          </p:cNvPicPr>
          <p:nvPr/>
        </p:nvPicPr>
        <p:blipFill>
          <a:blip r:embed="rId2"/>
          <a:stretch>
            <a:fillRect/>
          </a:stretch>
        </p:blipFill>
        <p:spPr>
          <a:xfrm>
            <a:off x="462003" y="3734161"/>
            <a:ext cx="9209024" cy="2926080"/>
          </a:xfrm>
          <a:prstGeom prst="rect">
            <a:avLst/>
          </a:prstGeom>
        </p:spPr>
      </p:pic>
    </p:spTree>
    <p:extLst>
      <p:ext uri="{BB962C8B-B14F-4D97-AF65-F5344CB8AC3E}">
        <p14:creationId xmlns:p14="http://schemas.microsoft.com/office/powerpoint/2010/main" val="270627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7C063-2499-49FE-8616-7E8976AA100C}"/>
              </a:ext>
            </a:extLst>
          </p:cNvPr>
          <p:cNvSpPr>
            <a:spLocks noGrp="1"/>
          </p:cNvSpPr>
          <p:nvPr>
            <p:ph type="sldNum" sz="quarter" idx="4"/>
          </p:nvPr>
        </p:nvSpPr>
        <p:spPr/>
        <p:txBody>
          <a:bodyPr/>
          <a:lstStyle/>
          <a:p>
            <a:fld id="{19E50BD7-9F83-E64C-8CD4-4C2B7251CF6B}" type="slidenum">
              <a:rPr lang="en-US" smtClean="0"/>
              <a:pPr/>
              <a:t>8</a:t>
            </a:fld>
            <a:endParaRPr lang="en-US"/>
          </a:p>
        </p:txBody>
      </p:sp>
      <p:pic>
        <p:nvPicPr>
          <p:cNvPr id="5" name="Content Placeholder 4">
            <a:extLst>
              <a:ext uri="{FF2B5EF4-FFF2-40B4-BE49-F238E27FC236}">
                <a16:creationId xmlns:a16="http://schemas.microsoft.com/office/drawing/2014/main" id="{2C45B2A7-E488-4308-B7E2-EBE897C03422}"/>
              </a:ext>
            </a:extLst>
          </p:cNvPr>
          <p:cNvPicPr>
            <a:picLocks noGrp="1" noChangeAspect="1"/>
          </p:cNvPicPr>
          <p:nvPr>
            <p:ph idx="1"/>
          </p:nvPr>
        </p:nvPicPr>
        <p:blipFill>
          <a:blip r:embed="rId2"/>
          <a:stretch>
            <a:fillRect/>
          </a:stretch>
        </p:blipFill>
        <p:spPr>
          <a:xfrm>
            <a:off x="5505449" y="2537847"/>
            <a:ext cx="5552367" cy="3360141"/>
          </a:xfrm>
          <a:prstGeom prst="rect">
            <a:avLst/>
          </a:prstGeom>
        </p:spPr>
      </p:pic>
      <p:sp>
        <p:nvSpPr>
          <p:cNvPr id="4" name="Title 3">
            <a:extLst>
              <a:ext uri="{FF2B5EF4-FFF2-40B4-BE49-F238E27FC236}">
                <a16:creationId xmlns:a16="http://schemas.microsoft.com/office/drawing/2014/main" id="{04B5E8AD-2BFE-478E-82A1-F3509764738A}"/>
              </a:ext>
            </a:extLst>
          </p:cNvPr>
          <p:cNvSpPr>
            <a:spLocks noGrp="1"/>
          </p:cNvSpPr>
          <p:nvPr>
            <p:ph type="title"/>
          </p:nvPr>
        </p:nvSpPr>
        <p:spPr>
          <a:xfrm>
            <a:off x="454508" y="0"/>
            <a:ext cx="10460663" cy="801515"/>
          </a:xfrm>
        </p:spPr>
        <p:txBody>
          <a:bodyPr/>
          <a:lstStyle/>
          <a:p>
            <a:r>
              <a:rPr lang="en-US" dirty="0"/>
              <a:t>DLA 20012 (T22)</a:t>
            </a:r>
          </a:p>
        </p:txBody>
      </p:sp>
      <p:pic>
        <p:nvPicPr>
          <p:cNvPr id="6" name="Picture 5">
            <a:extLst>
              <a:ext uri="{FF2B5EF4-FFF2-40B4-BE49-F238E27FC236}">
                <a16:creationId xmlns:a16="http://schemas.microsoft.com/office/drawing/2014/main" id="{83F965C6-87BB-4F14-BC8E-72A47A8DDA57}"/>
              </a:ext>
            </a:extLst>
          </p:cNvPr>
          <p:cNvPicPr>
            <a:picLocks noChangeAspect="1"/>
          </p:cNvPicPr>
          <p:nvPr/>
        </p:nvPicPr>
        <p:blipFill>
          <a:blip r:embed="rId3"/>
          <a:stretch>
            <a:fillRect/>
          </a:stretch>
        </p:blipFill>
        <p:spPr>
          <a:xfrm>
            <a:off x="253758" y="2263114"/>
            <a:ext cx="5251691" cy="4114727"/>
          </a:xfrm>
          <a:prstGeom prst="rect">
            <a:avLst/>
          </a:prstGeom>
        </p:spPr>
      </p:pic>
      <p:pic>
        <p:nvPicPr>
          <p:cNvPr id="7" name="Picture 6">
            <a:extLst>
              <a:ext uri="{FF2B5EF4-FFF2-40B4-BE49-F238E27FC236}">
                <a16:creationId xmlns:a16="http://schemas.microsoft.com/office/drawing/2014/main" id="{D5F354B7-4F9F-462F-B42B-EBA59126B467}"/>
              </a:ext>
            </a:extLst>
          </p:cNvPr>
          <p:cNvPicPr>
            <a:picLocks noChangeAspect="1"/>
          </p:cNvPicPr>
          <p:nvPr/>
        </p:nvPicPr>
        <p:blipFill>
          <a:blip r:embed="rId4"/>
          <a:stretch>
            <a:fillRect/>
          </a:stretch>
        </p:blipFill>
        <p:spPr>
          <a:xfrm>
            <a:off x="253758" y="960012"/>
            <a:ext cx="11228389" cy="1209534"/>
          </a:xfrm>
          <a:prstGeom prst="rect">
            <a:avLst/>
          </a:prstGeom>
        </p:spPr>
      </p:pic>
    </p:spTree>
    <p:extLst>
      <p:ext uri="{BB962C8B-B14F-4D97-AF65-F5344CB8AC3E}">
        <p14:creationId xmlns:p14="http://schemas.microsoft.com/office/powerpoint/2010/main" val="2712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7058-0D8F-49D5-A9D1-D61B157747B1}"/>
              </a:ext>
            </a:extLst>
          </p:cNvPr>
          <p:cNvSpPr>
            <a:spLocks noGrp="1"/>
          </p:cNvSpPr>
          <p:nvPr>
            <p:ph type="title"/>
          </p:nvPr>
        </p:nvSpPr>
        <p:spPr>
          <a:xfrm>
            <a:off x="428382" y="2364083"/>
            <a:ext cx="3741281" cy="801515"/>
          </a:xfrm>
        </p:spPr>
        <p:txBody>
          <a:bodyPr/>
          <a:lstStyle/>
          <a:p>
            <a:r>
              <a:rPr lang="en-US" dirty="0"/>
              <a:t>T22 Layout and Reflow </a:t>
            </a:r>
          </a:p>
        </p:txBody>
      </p:sp>
      <p:pic>
        <p:nvPicPr>
          <p:cNvPr id="6" name="Content Placeholder 5">
            <a:extLst>
              <a:ext uri="{FF2B5EF4-FFF2-40B4-BE49-F238E27FC236}">
                <a16:creationId xmlns:a16="http://schemas.microsoft.com/office/drawing/2014/main" id="{2738CA9F-6B13-4CC2-9150-C84715A2B2FB}"/>
              </a:ext>
            </a:extLst>
          </p:cNvPr>
          <p:cNvPicPr>
            <a:picLocks noGrp="1" noChangeAspect="1"/>
          </p:cNvPicPr>
          <p:nvPr>
            <p:ph idx="1"/>
          </p:nvPr>
        </p:nvPicPr>
        <p:blipFill>
          <a:blip r:embed="rId2"/>
          <a:stretch>
            <a:fillRect/>
          </a:stretch>
        </p:blipFill>
        <p:spPr>
          <a:xfrm>
            <a:off x="4888992" y="314134"/>
            <a:ext cx="5945124" cy="6229731"/>
          </a:xfrm>
          <a:prstGeom prst="rect">
            <a:avLst/>
          </a:prstGeom>
        </p:spPr>
      </p:pic>
      <p:sp>
        <p:nvSpPr>
          <p:cNvPr id="4" name="Slide Number Placeholder 3">
            <a:extLst>
              <a:ext uri="{FF2B5EF4-FFF2-40B4-BE49-F238E27FC236}">
                <a16:creationId xmlns:a16="http://schemas.microsoft.com/office/drawing/2014/main" id="{E3CCE343-D407-45C9-BD3E-D27F3FCC6395}"/>
              </a:ext>
            </a:extLst>
          </p:cNvPr>
          <p:cNvSpPr>
            <a:spLocks noGrp="1"/>
          </p:cNvSpPr>
          <p:nvPr>
            <p:ph type="sldNum" sz="quarter" idx="4"/>
          </p:nvPr>
        </p:nvSpPr>
        <p:spPr/>
        <p:txBody>
          <a:bodyPr/>
          <a:lstStyle/>
          <a:p>
            <a:fld id="{19E50BD7-9F83-E64C-8CD4-4C2B7251CF6B}" type="slidenum">
              <a:rPr lang="en-US" smtClean="0"/>
              <a:pPr/>
              <a:t>9</a:t>
            </a:fld>
            <a:endParaRPr lang="en-US"/>
          </a:p>
        </p:txBody>
      </p:sp>
    </p:spTree>
    <p:extLst>
      <p:ext uri="{BB962C8B-B14F-4D97-AF65-F5344CB8AC3E}">
        <p14:creationId xmlns:p14="http://schemas.microsoft.com/office/powerpoint/2010/main" val="197421063"/>
      </p:ext>
    </p:extLst>
  </p:cSld>
  <p:clrMapOvr>
    <a:masterClrMapping/>
  </p:clrMapOvr>
</p:sld>
</file>

<file path=ppt/theme/theme1.xml><?xml version="1.0" encoding="utf-8"?>
<a:theme xmlns:a="http://schemas.openxmlformats.org/drawingml/2006/main" name="Presentation_template_16x9_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16x9_2020" id="{F500EBEE-7B42-42BE-92F1-79774488AABD}" vid="{52F57F9C-5488-431C-AF5E-859C1CBBF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Presentation_template_16x9_2020</Template>
  <TotalTime>180</TotalTime>
  <Words>1331</Words>
  <Application>Microsoft Office PowerPoint</Application>
  <PresentationFormat>Widescreen</PresentationFormat>
  <Paragraphs>207</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 Unicode MS</vt:lpstr>
      <vt:lpstr>Arial</vt:lpstr>
      <vt:lpstr>Calibri</vt:lpstr>
      <vt:lpstr>Century Gothic</vt:lpstr>
      <vt:lpstr>Corbel</vt:lpstr>
      <vt:lpstr>Monotype Sorts</vt:lpstr>
      <vt:lpstr>Segoe UI Symbol</vt:lpstr>
      <vt:lpstr>Times New Roman</vt:lpstr>
      <vt:lpstr>Wingdings</vt:lpstr>
      <vt:lpstr>Presentation_template_16x9_2020</vt:lpstr>
      <vt:lpstr>Surface-Mount Wet Tantalum Capacitors</vt:lpstr>
      <vt:lpstr>PowerPoint Presentation</vt:lpstr>
      <vt:lpstr>The Need for High Reliability:  When Failure is not an Option</vt:lpstr>
      <vt:lpstr>PowerPoint Presentation</vt:lpstr>
      <vt:lpstr>PowerPoint Presentation</vt:lpstr>
      <vt:lpstr>Third Generation</vt:lpstr>
      <vt:lpstr>T22 Features</vt:lpstr>
      <vt:lpstr>DLA 20012 (T22)</vt:lpstr>
      <vt:lpstr>T22 Layout and Reflow </vt:lpstr>
      <vt:lpstr>Identification</vt:lpstr>
      <vt:lpstr>Typical Impedance and ESR Data</vt:lpstr>
      <vt:lpstr>PowerPoint Presentation</vt:lpstr>
      <vt:lpstr>PowerPoint Presentation</vt:lpstr>
      <vt:lpstr>High Energy in Surface-Mount</vt:lpstr>
      <vt:lpstr>PowerPoint Presentation</vt:lpstr>
      <vt:lpstr>PowerPoint Presentation</vt:lpstr>
      <vt:lpstr>PowerPoint Presentation</vt:lpstr>
      <vt:lpstr>www.vishay.com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Mount Wet Tantalum Capacitors</dc:title>
  <dc:creator>Rhan, Jon</dc:creator>
  <cp:lastModifiedBy>Rhan, Jon</cp:lastModifiedBy>
  <cp:revision>75</cp:revision>
  <dcterms:created xsi:type="dcterms:W3CDTF">2021-03-19T20:33:12Z</dcterms:created>
  <dcterms:modified xsi:type="dcterms:W3CDTF">2021-04-08T14:40:31Z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eddb31-ca59-47b4-aceb-732539ed590b_Enabled">
    <vt:lpwstr>true</vt:lpwstr>
  </property>
  <property fmtid="{D5CDD505-2E9C-101B-9397-08002B2CF9AE}" pid="3" name="MSIP_Label_c8eddb31-ca59-47b4-aceb-732539ed590b_SetDate">
    <vt:lpwstr>2021-04-07T21:14:17Z</vt:lpwstr>
  </property>
  <property fmtid="{D5CDD505-2E9C-101B-9397-08002B2CF9AE}" pid="4" name="MSIP_Label_c8eddb31-ca59-47b4-aceb-732539ed590b_Method">
    <vt:lpwstr>Standard</vt:lpwstr>
  </property>
  <property fmtid="{D5CDD505-2E9C-101B-9397-08002B2CF9AE}" pid="5" name="MSIP_Label_c8eddb31-ca59-47b4-aceb-732539ed590b_Name">
    <vt:lpwstr>c8eddb31-ca59-47b4-aceb-732539ed590b</vt:lpwstr>
  </property>
  <property fmtid="{D5CDD505-2E9C-101B-9397-08002B2CF9AE}" pid="6" name="MSIP_Label_c8eddb31-ca59-47b4-aceb-732539ed590b_SiteId">
    <vt:lpwstr>5874b827-1966-41df-a5b7-b79ec04dab64</vt:lpwstr>
  </property>
  <property fmtid="{D5CDD505-2E9C-101B-9397-08002B2CF9AE}" pid="7" name="MSIP_Label_c8eddb31-ca59-47b4-aceb-732539ed590b_ActionId">
    <vt:lpwstr>fbc907da-5daf-471a-bbfb-06e0a6a6231a</vt:lpwstr>
  </property>
  <property fmtid="{D5CDD505-2E9C-101B-9397-08002B2CF9AE}" pid="8" name="MSIP_Label_c8eddb31-ca59-47b4-aceb-732539ed590b_ContentBits">
    <vt:lpwstr>0</vt:lpwstr>
  </property>
</Properties>
</file>