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  <p:sldMasterId id="2147483648" r:id="rId2"/>
    <p:sldMasterId id="2147483728" r:id="rId3"/>
  </p:sldMasterIdLst>
  <p:notesMasterIdLst>
    <p:notesMasterId r:id="rId8"/>
  </p:notesMasterIdLst>
  <p:handoutMasterIdLst>
    <p:handoutMasterId r:id="rId9"/>
  </p:handoutMasterIdLst>
  <p:sldIdLst>
    <p:sldId id="465" r:id="rId4"/>
    <p:sldId id="555" r:id="rId5"/>
    <p:sldId id="556" r:id="rId6"/>
    <p:sldId id="47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59">
          <p15:clr>
            <a:srgbClr val="A4A3A4"/>
          </p15:clr>
        </p15:guide>
        <p15:guide id="2" orient="horz" pos="744" userDrawn="1">
          <p15:clr>
            <a:srgbClr val="A4A3A4"/>
          </p15:clr>
        </p15:guide>
        <p15:guide id="3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s, Ryan (5145)" initials="RR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BA0C2F"/>
    <a:srgbClr val="53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85" autoAdjust="0"/>
    <p:restoredTop sz="99388" autoAdjust="0"/>
  </p:normalViewPr>
  <p:slideViewPr>
    <p:cSldViewPr snapToGrid="0" snapToObjects="1">
      <p:cViewPr varScale="1">
        <p:scale>
          <a:sx n="114" d="100"/>
          <a:sy n="114" d="100"/>
        </p:scale>
        <p:origin x="1896" y="102"/>
      </p:cViewPr>
      <p:guideLst>
        <p:guide orient="horz" pos="4059"/>
        <p:guide orient="horz" pos="744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F2216-3C6C-5242-8DB2-4752D4FEC615}" type="datetimeFigureOut">
              <a:rPr lang="en-US" smtClean="0">
                <a:latin typeface="Arial"/>
              </a:rPr>
              <a:pPr/>
              <a:t>4/12/2021</a:t>
            </a:fld>
            <a:endParaRPr lang="en-US" dirty="0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E00F2-CC6B-3345-A584-44341337AE23}" type="slidenum">
              <a:rPr lang="en-US" smtClean="0">
                <a:latin typeface="Arial"/>
              </a:rPr>
              <a:pPr/>
              <a:t>‹#›</a:t>
            </a:fld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4263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2CD6293C-6F3F-374D-A003-D3E152FC374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D389288A-BD78-EC48-81B6-C08E556E16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60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01224" y="2914151"/>
            <a:ext cx="7524221" cy="4301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1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912341" y="3493463"/>
            <a:ext cx="7498993" cy="12357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Name(s) of Presenter(s), Directorate/Division and Date</a:t>
            </a:r>
          </a:p>
        </p:txBody>
      </p:sp>
      <p:pic>
        <p:nvPicPr>
          <p:cNvPr id="6" name="Picture 5" descr="JPL-logo_Stacked_RedBlack-RGB_small_0406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085" y="1739899"/>
            <a:ext cx="2027724" cy="110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90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4x3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3562" y="5488329"/>
            <a:ext cx="5476875" cy="6820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BB8982-1607-6740-80E8-8F1A7009F3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A6BA1F57-C95E-CF45-9BB9-C16DE08CE5C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A0ABFCA-317D-874C-9C65-F5B13B26D610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1833562" y="1309092"/>
            <a:ext cx="5486400" cy="4114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72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1x1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3562" y="5488329"/>
            <a:ext cx="5476875" cy="6820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BB8982-1607-6740-80E8-8F1A7009F3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A6BA1F57-C95E-CF45-9BB9-C16DE08CE5C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CFF197B-1E86-FA45-91EA-7120421931F6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2517089" y="1307180"/>
            <a:ext cx="4114800" cy="4114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995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 4x3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15129" y="4942647"/>
            <a:ext cx="3349418" cy="89218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5079764" y="4942648"/>
            <a:ext cx="3349418" cy="89218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BB8982-1607-6740-80E8-8F1A7009F3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1789BC7-B366-A245-A243-81DC4B1D472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70520" y="1347178"/>
            <a:ext cx="3038635" cy="291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0BA3190E-32FD-B949-B7DE-0E32244B3B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35155" y="1347178"/>
            <a:ext cx="3038635" cy="291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50B8D03C-BEC6-BD4B-9446-05B37B0DA04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42115871-9B38-234E-A958-265DB5A5E37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286717" y="1710683"/>
            <a:ext cx="4206240" cy="31546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7FB1A66-1CBA-3241-B80D-EB79449F7B98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4651353" y="1710683"/>
            <a:ext cx="4206240" cy="315468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06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 3x2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15129" y="4593929"/>
            <a:ext cx="3349418" cy="89218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5079764" y="4593928"/>
            <a:ext cx="3349418" cy="89218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BB8982-1607-6740-80E8-8F1A7009F3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3D8B0E8-F66D-C647-9547-6ED8A690C1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70520" y="1349160"/>
            <a:ext cx="3038635" cy="291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A0E8D86B-414A-8242-9487-A54F5CE606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235155" y="1347116"/>
            <a:ext cx="3038635" cy="2915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4484E49F-638D-C948-A838-0F26EF2616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911B4ECC-0EF8-EC4F-946C-2F18CF33974C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286717" y="1710683"/>
            <a:ext cx="4206240" cy="280720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1FDEC016-554B-D945-8E29-1C0788DC96B8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4651353" y="1706623"/>
            <a:ext cx="4206240" cy="280720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73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 1x1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4821647" y="5416409"/>
            <a:ext cx="3349418" cy="6535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BB8982-1607-6740-80E8-8F1A7009F3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247F15E7-7FFA-3C46-B024-47C7F8A6C78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28636" y="1358357"/>
            <a:ext cx="3038635" cy="2701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62795C99-2C58-2A44-8417-74AA9C153E0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F8E33B4B-DE47-BC4B-907C-2BA9F23C316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77039" y="1367145"/>
            <a:ext cx="3038635" cy="2701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A616491-ACE9-2D4E-AD95-B7D80D1EF1E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73244" y="5416409"/>
            <a:ext cx="3349418" cy="6535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3735E9-ED1E-F94C-9014-8007A7217DC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819153" y="1683605"/>
            <a:ext cx="3657600" cy="36576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7924D932-2F4F-574A-81B2-E2CF1941FFAC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4667556" y="1683605"/>
            <a:ext cx="3657600" cy="36576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6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 curve tr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BE3BE082-4ED3-4248-BF85-0F32E649E6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7" name="Footer Placeholder 3">
            <a:extLst>
              <a:ext uri="{FF2B5EF4-FFF2-40B4-BE49-F238E27FC236}">
                <a16:creationId xmlns:a16="http://schemas.microsoft.com/office/drawing/2014/main" id="{9B41671F-E3E1-2F40-A0DE-21FD3E21F6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D66A86F-63AC-6043-8717-0A2B5C42044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366" y="1294396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0684CB85-7198-3248-9BC0-1DE7C38484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88835" y="129143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3CBC2E1-C7FA-AE41-8C6D-779F24359E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00885" y="129143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9027" y="5782156"/>
            <a:ext cx="8588566" cy="2807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  <a:p>
            <a:pPr lvl="0"/>
            <a:endParaRPr lang="en-US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A4D68A55-4885-7344-9FE2-B1595CEC0D71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307128" y="1522648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2D11F252-B5DD-C948-817E-BA179628B904}"/>
              </a:ext>
            </a:extLst>
          </p:cNvPr>
          <p:cNvSpPr>
            <a:spLocks noGrp="1"/>
          </p:cNvSpPr>
          <p:nvPr>
            <p:ph sz="quarter" idx="46"/>
          </p:nvPr>
        </p:nvSpPr>
        <p:spPr>
          <a:xfrm>
            <a:off x="3218129" y="1522648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38ECF5E0-2B1D-DD4B-A1C1-1E78F48413E5}"/>
              </a:ext>
            </a:extLst>
          </p:cNvPr>
          <p:cNvSpPr>
            <a:spLocks noGrp="1"/>
          </p:cNvSpPr>
          <p:nvPr>
            <p:ph sz="quarter" idx="47"/>
          </p:nvPr>
        </p:nvSpPr>
        <p:spPr>
          <a:xfrm>
            <a:off x="6135427" y="1522648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40C31F8-C891-AF4D-8786-F8B639FF4B0E}"/>
              </a:ext>
            </a:extLst>
          </p:cNvPr>
          <p:cNvSpPr>
            <a:spLocks noGrp="1"/>
          </p:cNvSpPr>
          <p:nvPr>
            <p:ph sz="quarter" idx="48"/>
          </p:nvPr>
        </p:nvSpPr>
        <p:spPr>
          <a:xfrm>
            <a:off x="303743" y="3753141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8E243FB7-8258-A747-BABD-0F5116F7DFA8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3206141" y="3753141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8DF365B1-3DE2-9A46-90E2-8250C371B967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6135427" y="3753141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E6EFC9F7-66D5-0E4A-A3C9-77CD1F56BE4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2702" y="3530930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FC95951-DB1A-254C-8A75-0DB66434689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593408" y="353243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F8435ECD-69BF-6B4A-AA9C-1079353EBB6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500885" y="352902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82161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curve tr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BE3BE082-4ED3-4248-BF85-0F32E649E6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7" name="Footer Placeholder 3">
            <a:extLst>
              <a:ext uri="{FF2B5EF4-FFF2-40B4-BE49-F238E27FC236}">
                <a16:creationId xmlns:a16="http://schemas.microsoft.com/office/drawing/2014/main" id="{9B41671F-E3E1-2F40-A0DE-21FD3E21F6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D66A86F-63AC-6043-8717-0A2B5C42044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230282" y="1294396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0684CB85-7198-3248-9BC0-1DE7C38484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045921" y="128381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69027" y="5782156"/>
            <a:ext cx="8588566" cy="28074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  <a:p>
            <a:pPr lvl="0"/>
            <a:endParaRPr lang="en-US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F6B5BF1D-C93D-5244-ADAB-DCDAD6FA07D1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1727044" y="1537352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F1784364-86CA-3744-BF17-212C254F67F7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4675215" y="1533525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EDC6D39B-AEBA-0440-A24D-ADCAF095ECA2}"/>
              </a:ext>
            </a:extLst>
          </p:cNvPr>
          <p:cNvSpPr>
            <a:spLocks noGrp="1"/>
          </p:cNvSpPr>
          <p:nvPr>
            <p:ph sz="quarter" idx="46"/>
          </p:nvPr>
        </p:nvSpPr>
        <p:spPr>
          <a:xfrm>
            <a:off x="1727044" y="3752422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28580870-6EBE-8640-91F6-914636AD6E84}"/>
              </a:ext>
            </a:extLst>
          </p:cNvPr>
          <p:cNvSpPr>
            <a:spLocks noGrp="1"/>
          </p:cNvSpPr>
          <p:nvPr>
            <p:ph sz="quarter" idx="47"/>
          </p:nvPr>
        </p:nvSpPr>
        <p:spPr>
          <a:xfrm>
            <a:off x="4675215" y="3752422"/>
            <a:ext cx="2743200" cy="19875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599DFFFE-5874-C742-93A8-5614AA77AA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050494" y="3524813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95F4A8D7-3CA4-2F44-8256-7BDF422AA64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112618" y="3533218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60487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4x3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07067" y="3891085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3162590" y="3891085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105153" y="3891085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8C0B6BC-0B09-B944-B6EC-729432B6FC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008B5E44-5FB0-6E4B-9DB4-76EAC3FF0F6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C7C167C5-2925-1C4E-BDD1-75D15666DEA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7540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E5B7EBF7-1DB3-7349-A3D3-E98043FCFC2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84387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A45E6B7E-828A-B642-BA44-7F51D8A4D78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35971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AA023-2F92-884B-BED8-40EE6B748302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196246" y="1570791"/>
            <a:ext cx="2833688" cy="21320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E43C20EF-4E9F-C24D-93FA-E2C2A577C322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3162590" y="1570791"/>
            <a:ext cx="2833688" cy="21320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4DFC5B7E-B754-924C-85F0-890B786CAA1A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6105153" y="1570791"/>
            <a:ext cx="2833688" cy="21320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766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1x1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24901" y="4532128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3155872" y="4532128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104677" y="4532128"/>
            <a:ext cx="2834640" cy="1108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8C0B6BC-0B09-B944-B6EC-729432B6FC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008B5E44-5FB0-6E4B-9DB4-76EAC3FF0F6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C7C167C5-2925-1C4E-BDD1-75D15666DEA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2803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E5B7EBF7-1DB3-7349-A3D3-E98043FCFC2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84387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A45E6B7E-828A-B642-BA44-7F51D8A4D78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35971" y="1343312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3088D4A0-AC6D-B141-BDA1-7C9C62A33220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224901" y="1608891"/>
            <a:ext cx="2834640" cy="28346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2390F2FF-2CAB-B44F-9729-FEDCF1C5635B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3164789" y="1608891"/>
            <a:ext cx="2834640" cy="28346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C956CF92-ABB8-AF43-B808-11262603AE0B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6104677" y="1608891"/>
            <a:ext cx="2834640" cy="283464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51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5x8 asp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96246" y="5726005"/>
            <a:ext cx="2834640" cy="3010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3155872" y="5726005"/>
            <a:ext cx="2834640" cy="3010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104677" y="5726005"/>
            <a:ext cx="2834640" cy="3010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A3E2541C-6313-464C-99C2-60D7093855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AEF95B03-6EDB-304D-A35A-93C9D68A14C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EF142F1E-CB84-854D-8046-E4D986CE6B7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7540" y="1288959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CE519C01-7C6C-5C4C-9F0D-122E3130577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584387" y="1288959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2B558337-B7CB-884F-A047-FA73F26ACA7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541234" y="1288959"/>
            <a:ext cx="1972052" cy="2429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1EF40CDD-43DA-2746-8A08-2698DFE52E63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385396" y="1531915"/>
            <a:ext cx="2560320" cy="40965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5B18B8D3-AF03-4445-9186-3380460DECF6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3245113" y="1531915"/>
            <a:ext cx="2560320" cy="40965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3A242784-F173-914B-86A2-9423AB7F20E4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6241837" y="1536460"/>
            <a:ext cx="2560320" cy="409651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024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 Subhead w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15335" y="2914151"/>
            <a:ext cx="7524221" cy="4301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 baseline="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6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926452" y="3377321"/>
            <a:ext cx="7498993" cy="312363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7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926452" y="3829980"/>
            <a:ext cx="7498993" cy="12357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Name(s) of Presenter(s), Directorate/Division and Date</a:t>
            </a:r>
          </a:p>
        </p:txBody>
      </p:sp>
      <p:pic>
        <p:nvPicPr>
          <p:cNvPr id="9" name="Picture 8" descr="JPL-logo_Stacked_RedBlack-RGB_small_0406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085" y="1739899"/>
            <a:ext cx="2027724" cy="110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214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xed 4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CB5BFA1-C79F-6B48-AA04-61857489A97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CA110CFB-5025-1345-8A0E-72A3A8E3E50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32143" y="5024882"/>
            <a:ext cx="8687193" cy="30104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200"/>
            </a:lvl4pPr>
            <a:lvl5pPr marL="1828800" indent="0" algn="ctr">
              <a:buNone/>
              <a:defRPr sz="1200"/>
            </a:lvl5pPr>
          </a:lstStyle>
          <a:p>
            <a:pPr lvl="0"/>
            <a:r>
              <a:rPr lang="en-US" dirty="0"/>
              <a:t>Type Comment Here</a:t>
            </a: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C9EC0F53-B853-6E44-B292-632E8A63DF1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778B2340-1677-364E-81A9-3E81D0ABC0D4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156796" y="1563738"/>
            <a:ext cx="4315968" cy="3236976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EB6BE7B5-2749-214A-9C98-0E39917241D9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4637249" y="1560735"/>
            <a:ext cx="2093976" cy="15727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C7F102A1-EF0C-A141-B9C2-EBABFDB77B64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825360" y="1560735"/>
            <a:ext cx="2093976" cy="15727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ED632441-31F5-6B41-88C4-4B4C97AEACE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4637249" y="3231726"/>
            <a:ext cx="2093976" cy="15727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6FEED80C-FBBD-0E4B-967B-74353DDA055D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6825360" y="3227946"/>
            <a:ext cx="2093976" cy="15727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714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412875"/>
            <a:ext cx="8248650" cy="487997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4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/Subhead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412875"/>
            <a:ext cx="8248650" cy="487997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7" name="Picture 16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1EEB0907-F6D5-478A-AAAC-7421E2CF728B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DED2192-EE4B-5849-B03F-670E05C69CD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</p:spTree>
    <p:extLst>
      <p:ext uri="{BB962C8B-B14F-4D97-AF65-F5344CB8AC3E}">
        <p14:creationId xmlns:p14="http://schemas.microsoft.com/office/powerpoint/2010/main" val="1883785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/Content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85340" y="1407693"/>
            <a:ext cx="4008438" cy="4815887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0" hasCustomPrompt="1"/>
          </p:nvPr>
        </p:nvSpPr>
        <p:spPr>
          <a:xfrm>
            <a:off x="461003" y="1407105"/>
            <a:ext cx="4023901" cy="4816475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pic>
        <p:nvPicPr>
          <p:cNvPr id="16" name="Picture 15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21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730E5AFA-3ABE-4F0A-81B9-058A4B5562F7}" type="datetime1">
              <a:rPr lang="en-US" smtClean="0"/>
              <a:t>4/12/2021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9FB00FD6-B778-BC46-8731-EAB5B2EC342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</p:spTree>
    <p:extLst>
      <p:ext uri="{BB962C8B-B14F-4D97-AF65-F5344CB8AC3E}">
        <p14:creationId xmlns:p14="http://schemas.microsoft.com/office/powerpoint/2010/main" val="21693552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" y="2995083"/>
            <a:ext cx="9144000" cy="867834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48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Chapter Divider</a:t>
            </a:r>
          </a:p>
        </p:txBody>
      </p:sp>
      <p:pic>
        <p:nvPicPr>
          <p:cNvPr id="4" name="Picture 3" descr="JPL-logo_Stacked_RedBlack-RGB_small_040615.eps">
            <a:extLst>
              <a:ext uri="{FF2B5EF4-FFF2-40B4-BE49-F238E27FC236}">
                <a16:creationId xmlns:a16="http://schemas.microsoft.com/office/drawing/2014/main" id="{93A5BB70-B3AC-A142-97C8-867CA5B9899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E5908789-2310-5D45-A13D-769726B9A1AE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730E5AFA-3ABE-4F0A-81B9-058A4B5562F7}" type="datetime1">
              <a:rPr lang="en-US" smtClean="0"/>
              <a:t>4/12/2021</a:t>
            </a:fld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6FFD57-211E-E64D-A1CD-4D1D3BB5FE31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9321A16F-3562-8E49-AA23-66E2C55C9C2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</p:spTree>
    <p:extLst>
      <p:ext uri="{BB962C8B-B14F-4D97-AF65-F5344CB8AC3E}">
        <p14:creationId xmlns:p14="http://schemas.microsoft.com/office/powerpoint/2010/main" val="3517099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457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 Horizont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4559905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FontTx/>
              <a:buNone/>
              <a:defRPr sz="16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369198" y="5141017"/>
            <a:ext cx="7524221" cy="43018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800" b="1" baseline="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Presentation Title</a:t>
            </a:r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380315" y="5619689"/>
            <a:ext cx="7498993" cy="804438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Name(s) of Presenter(s), Directorate/Division and Date</a:t>
            </a:r>
          </a:p>
        </p:txBody>
      </p:sp>
      <p:pic>
        <p:nvPicPr>
          <p:cNvPr id="8" name="Picture 7" descr="JPL-logo_Stacked_RedBlack-RGB_small_0406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4129" y="5561964"/>
            <a:ext cx="2027724" cy="110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4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 Vertica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576455" cy="6858000"/>
          </a:xfrm>
          <a:prstGeom prst="rect">
            <a:avLst/>
          </a:prstGeom>
        </p:spPr>
        <p:txBody>
          <a:bodyPr vert="horz" anchor="ctr"/>
          <a:lstStyle>
            <a:lvl1pPr marL="0" indent="0" algn="ctr">
              <a:buFontTx/>
              <a:buNone/>
              <a:defRPr sz="16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5576456" y="1581728"/>
            <a:ext cx="3567543" cy="646546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2800" b="1" baseline="0">
                <a:solidFill>
                  <a:srgbClr val="000000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8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5576455" y="2228082"/>
            <a:ext cx="3567543" cy="1000129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Edit Name(s) of Presenter(s), Directorate/Division and Date</a:t>
            </a:r>
          </a:p>
        </p:txBody>
      </p:sp>
      <p:pic>
        <p:nvPicPr>
          <p:cNvPr id="10" name="Picture 9" descr="JPL-logo_Stacked_RedBlack-RGB_small_0406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8915" y="5561964"/>
            <a:ext cx="2027724" cy="110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85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PL-logo_Stacked_RedBlack-RGB_small_040615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09397" y="2740308"/>
            <a:ext cx="2525207" cy="137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01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8" name="Picture 7" descr="JPL-logo_Stacked_RedBlack-RGB_small_040615.eps">
            <a:extLst>
              <a:ext uri="{FF2B5EF4-FFF2-40B4-BE49-F238E27FC236}">
                <a16:creationId xmlns:a16="http://schemas.microsoft.com/office/drawing/2014/main" id="{8B0C3746-BE7A-5C40-89B0-F6A9E62AD8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4030A861-6D7D-E247-B9D1-8122BA30C6F7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5AF30FEE-C1E2-194D-9CA9-D995D14CCEA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BA655EE-E37F-4941-B0F5-F1A04745D15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</p:spTree>
    <p:extLst>
      <p:ext uri="{BB962C8B-B14F-4D97-AF65-F5344CB8AC3E}">
        <p14:creationId xmlns:p14="http://schemas.microsoft.com/office/powerpoint/2010/main" val="2900450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8" name="Picture 7" descr="JPL-logo_Stacked_RedBlack-RGB_small_040615.eps">
            <a:extLst>
              <a:ext uri="{FF2B5EF4-FFF2-40B4-BE49-F238E27FC236}">
                <a16:creationId xmlns:a16="http://schemas.microsoft.com/office/drawing/2014/main" id="{8B0C3746-BE7A-5C40-89B0-F6A9E62AD8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4030A861-6D7D-E247-B9D1-8122BA30C6F7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5AF30FEE-C1E2-194D-9CA9-D995D14CCEA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BA655EE-E37F-4941-B0F5-F1A04745D15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2060F1-E837-6D40-AED3-1B28A6D17AF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4024" y="5571096"/>
            <a:ext cx="8232775" cy="7107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Insert comments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3757D9F8-2816-3747-BDBD-FF3AA8947798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454024" y="1008584"/>
            <a:ext cx="8229600" cy="4443984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86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5" name="Picture 14" descr="JPL-logo_Stacked_RedBlack-RGB_small_040615.eps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457199" y="1008770"/>
            <a:ext cx="8229601" cy="5138029"/>
          </a:xfrm>
          <a:prstGeom prst="rect">
            <a:avLst/>
          </a:prstGeo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D1458B3-EF09-0548-BF15-EFE47F93EC5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</p:spTree>
    <p:extLst>
      <p:ext uri="{BB962C8B-B14F-4D97-AF65-F5344CB8AC3E}">
        <p14:creationId xmlns:p14="http://schemas.microsoft.com/office/powerpoint/2010/main" val="169595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alysis Gen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454026" y="454025"/>
            <a:ext cx="8232774" cy="43603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800" b="1" i="0" cap="none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8" name="Picture 7" descr="JPL-logo_Stacked_RedBlack-RGB_small_040615.eps">
            <a:extLst>
              <a:ext uri="{FF2B5EF4-FFF2-40B4-BE49-F238E27FC236}">
                <a16:creationId xmlns:a16="http://schemas.microsoft.com/office/drawing/2014/main" id="{8B0C3746-BE7A-5C40-89B0-F6A9E62AD8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4030A861-6D7D-E247-B9D1-8122BA30C6F7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5AF30FEE-C1E2-194D-9CA9-D995D14CCEA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/>
          <a:lstStyle/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1BA655EE-E37F-4941-B0F5-F1A04745D15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840997" y="6348761"/>
            <a:ext cx="5476875" cy="50924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2060F1-E837-6D40-AED3-1B28A6D17AF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4024" y="5571096"/>
            <a:ext cx="8232775" cy="7107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Insert comments here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272DD8A9-E1A7-2943-9139-89CC335941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4135" y="917222"/>
            <a:ext cx="8231188" cy="327905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aseline="0">
                <a:solidFill>
                  <a:srgbClr val="000000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3FDC6AF-00E5-7744-AFA3-05B494799CEE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454024" y="1350711"/>
            <a:ext cx="8229600" cy="4114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38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131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111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840996" y="6353370"/>
            <a:ext cx="5476875" cy="5120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Office 514 - Analysis &amp; Test Laboratory     phone (818) 393-1770  </a:t>
            </a:r>
          </a:p>
          <a:p>
            <a:r>
              <a:rPr lang="en-US" dirty="0">
                <a:solidFill>
                  <a:schemeClr val="accent2"/>
                </a:solidFill>
              </a:rPr>
              <a:t>FOR USE BY JPL, NASA, AND COMPANIES UNDER CONTRACT TO JPL OR NASA.  </a:t>
            </a:r>
          </a:p>
          <a:p>
            <a:r>
              <a:rPr lang="en-US" dirty="0">
                <a:solidFill>
                  <a:schemeClr val="accent2"/>
                </a:solidFill>
              </a:rPr>
              <a:t>NOT CLEARED FOR EXTERNAL RELEASE.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457199" y="6492875"/>
            <a:ext cx="1376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CCA71D6-E32A-49FF-8988-A103291F5C2A}" type="datetime1">
              <a:rPr lang="en-US" smtClean="0"/>
              <a:t>4/12/2021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318374" y="6492875"/>
            <a:ext cx="106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E51A9F-9D40-144B-9666-6B30B75E8C1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JPL-logo_Stacked_RedBlack-RGB_small_040615.eps">
            <a:extLst>
              <a:ext uri="{FF2B5EF4-FFF2-40B4-BE49-F238E27FC236}">
                <a16:creationId xmlns:a16="http://schemas.microsoft.com/office/drawing/2014/main" id="{DFE7D08D-FC08-3845-97AE-1A5E12B7873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78"/>
          <a:stretch/>
        </p:blipFill>
        <p:spPr>
          <a:xfrm>
            <a:off x="8435767" y="6600391"/>
            <a:ext cx="421826" cy="145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84" r:id="rId2"/>
    <p:sldLayoutId id="2147483762" r:id="rId3"/>
    <p:sldLayoutId id="2147483787" r:id="rId4"/>
    <p:sldLayoutId id="2147483783" r:id="rId5"/>
    <p:sldLayoutId id="2147483786" r:id="rId6"/>
    <p:sldLayoutId id="2147483764" r:id="rId7"/>
    <p:sldLayoutId id="2147483780" r:id="rId8"/>
    <p:sldLayoutId id="2147483781" r:id="rId9"/>
    <p:sldLayoutId id="2147483782" r:id="rId10"/>
    <p:sldLayoutId id="2147483785" r:id="rId11"/>
    <p:sldLayoutId id="2147483788" r:id="rId12"/>
    <p:sldLayoutId id="2147483768" r:id="rId13"/>
    <p:sldLayoutId id="2147483769" r:id="rId14"/>
    <p:sldLayoutId id="2147483775" r:id="rId15"/>
    <p:sldLayoutId id="2147483736" r:id="rId16"/>
    <p:sldLayoutId id="2147483758" r:id="rId17"/>
    <p:sldLayoutId id="2147483737" r:id="rId18"/>
    <p:sldLayoutId id="2147483743" r:id="rId19"/>
    <p:sldLayoutId id="2147483744" r:id="rId2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369198" y="4537767"/>
            <a:ext cx="8520802" cy="1081922"/>
          </a:xfrm>
        </p:spPr>
        <p:txBody>
          <a:bodyPr anchor="ctr"/>
          <a:lstStyle/>
          <a:p>
            <a:r>
              <a:rPr lang="en-US" sz="3200" dirty="0">
                <a:solidFill>
                  <a:schemeClr val="tx1"/>
                </a:solidFill>
              </a:rPr>
              <a:t>Alternate Grade Parts for Space</a:t>
            </a:r>
          </a:p>
          <a:p>
            <a:r>
              <a:rPr lang="en-US" sz="1400" dirty="0">
                <a:solidFill>
                  <a:schemeClr val="tx1"/>
                </a:solidFill>
              </a:rPr>
              <a:t>Commercialization of Military and Space Electronics Conference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380315" y="5619689"/>
            <a:ext cx="6404533" cy="8044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Mark Porter</a:t>
            </a:r>
          </a:p>
          <a:p>
            <a:r>
              <a:rPr lang="en-US" dirty="0">
                <a:solidFill>
                  <a:schemeClr val="tx1"/>
                </a:solidFill>
              </a:rPr>
              <a:t>20 April, 2021</a:t>
            </a:r>
          </a:p>
          <a:p>
            <a:endParaRPr lang="en-US" dirty="0"/>
          </a:p>
        </p:txBody>
      </p:sp>
      <p:pic>
        <p:nvPicPr>
          <p:cNvPr id="5" name="Picture 4" descr="D2010_0210_alt-v1rgb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45599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F15ACC-F33F-4E17-9F74-219103C838C5}"/>
              </a:ext>
            </a:extLst>
          </p:cNvPr>
          <p:cNvSpPr/>
          <p:nvPr/>
        </p:nvSpPr>
        <p:spPr>
          <a:xfrm>
            <a:off x="2343599" y="6531849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© 2021 California Institute of Technology. Government sponsorship acknowledged.</a:t>
            </a:r>
          </a:p>
        </p:txBody>
      </p:sp>
    </p:spTree>
    <p:extLst>
      <p:ext uri="{BB962C8B-B14F-4D97-AF65-F5344CB8AC3E}">
        <p14:creationId xmlns:p14="http://schemas.microsoft.com/office/powerpoint/2010/main" val="2649526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196BD-5AED-42FC-9200-1343FB66B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Need for Alternate Grade Parts Task Group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97D2F-BDF7-4FCB-B6FC-1075E7C5E3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400" dirty="0"/>
              <a:t>Short Duration Small Satellite Missions</a:t>
            </a:r>
          </a:p>
          <a:p>
            <a:pPr lvl="1"/>
            <a:r>
              <a:rPr lang="en-US" sz="1400" dirty="0"/>
              <a:t>Higher Quantities of Modest Capability Satellites</a:t>
            </a:r>
          </a:p>
          <a:p>
            <a:pPr lvl="1"/>
            <a:r>
              <a:rPr lang="en-US" sz="1400" dirty="0"/>
              <a:t>On-Orbit Redundancy and Sparing</a:t>
            </a:r>
          </a:p>
          <a:p>
            <a:r>
              <a:rPr lang="en-US" sz="1400" dirty="0"/>
              <a:t>Greater Diversity of EE Device Types in Alternate Grade Markets</a:t>
            </a:r>
          </a:p>
          <a:p>
            <a:r>
              <a:rPr lang="en-US" sz="1400" dirty="0"/>
              <a:t>Faster Lead Times for Alternate Grade EEE Devices</a:t>
            </a:r>
          </a:p>
          <a:p>
            <a:r>
              <a:rPr lang="en-US" sz="1400" dirty="0"/>
              <a:t>Lower Cost for Alternate Grade EEE Devices</a:t>
            </a:r>
          </a:p>
          <a:p>
            <a:endParaRPr lang="en-US" sz="1400" dirty="0"/>
          </a:p>
          <a:p>
            <a:r>
              <a:rPr lang="en-US" sz="1400" b="1" u="sng" dirty="0"/>
              <a:t>Task Group Charter</a:t>
            </a:r>
            <a:r>
              <a:rPr lang="en-US" sz="1400" dirty="0"/>
              <a:t> - Create A Guideline Or Checklist To Use When Considering The Use Of Any Alternate Grade Parts For A Space Application.</a:t>
            </a:r>
          </a:p>
          <a:p>
            <a:pPr lvl="1"/>
            <a:r>
              <a:rPr lang="en-US" sz="1400" dirty="0"/>
              <a:t>Military Specifications Tend To Be Very Prescriptive Describing Every Step And Process</a:t>
            </a:r>
          </a:p>
          <a:p>
            <a:pPr lvl="1"/>
            <a:r>
              <a:rPr lang="en-US" sz="1400" dirty="0"/>
              <a:t>That Was Basis For Modern Electronics Industry</a:t>
            </a:r>
          </a:p>
          <a:p>
            <a:pPr lvl="2"/>
            <a:r>
              <a:rPr lang="en-US" sz="1400" dirty="0"/>
              <a:t>Manufacturers Have Figured Out Ways To Achieve High Reliability In Their Own Ways</a:t>
            </a:r>
          </a:p>
          <a:p>
            <a:pPr lvl="1"/>
            <a:r>
              <a:rPr lang="en-US" sz="1400" dirty="0"/>
              <a:t>Understand Types of Missions That Might Consider Alternate Grade EEE Devices</a:t>
            </a:r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8FDF9-7DD2-4790-8D49-39CD45453AB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F2952-C28E-482F-9DB0-255F0755251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1E51A9F-9D40-144B-9666-6B30B75E8C1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21E511-EDE0-4AF2-86DA-BD8A4A2F190A}"/>
              </a:ext>
            </a:extLst>
          </p:cNvPr>
          <p:cNvSpPr/>
          <p:nvPr/>
        </p:nvSpPr>
        <p:spPr>
          <a:xfrm>
            <a:off x="2746374" y="6567715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© 2021 California Institute of Technology. Government sponsorship acknowledged.</a:t>
            </a:r>
          </a:p>
        </p:txBody>
      </p:sp>
    </p:spTree>
    <p:extLst>
      <p:ext uri="{BB962C8B-B14F-4D97-AF65-F5344CB8AC3E}">
        <p14:creationId xmlns:p14="http://schemas.microsoft.com/office/powerpoint/2010/main" val="355172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6A4D2-4D53-463D-8C2B-C11E7F480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Items To Consider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FBA2A-06BF-4C9F-AA10-B5F83E022D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400" dirty="0"/>
              <a:t>Manufacturer Related Questions</a:t>
            </a:r>
          </a:p>
          <a:p>
            <a:pPr lvl="1"/>
            <a:r>
              <a:rPr lang="en-US" sz="1400" dirty="0"/>
              <a:t>How Does The Manufacturer Address Infant Mortality?</a:t>
            </a:r>
          </a:p>
          <a:p>
            <a:pPr lvl="2"/>
            <a:r>
              <a:rPr lang="en-US" sz="1400" dirty="0"/>
              <a:t>Do They Test To Weed Out Weaker Devices?</a:t>
            </a:r>
          </a:p>
          <a:p>
            <a:pPr lvl="2"/>
            <a:r>
              <a:rPr lang="en-US" sz="1400" dirty="0"/>
              <a:t>Do They Perform Some Sort of HALT/HASS Test to Ensure a Robust Design?</a:t>
            </a:r>
          </a:p>
          <a:p>
            <a:pPr lvl="2"/>
            <a:r>
              <a:rPr lang="en-US" sz="1400" dirty="0"/>
              <a:t>Do They Control Their Processes To Ensure Low Infant Mortality Escapes?</a:t>
            </a:r>
          </a:p>
          <a:p>
            <a:pPr lvl="1"/>
            <a:r>
              <a:rPr lang="en-US" sz="1400" dirty="0"/>
              <a:t>How Does The Manufacturer Ensure Long Life at Rated Conditions?</a:t>
            </a:r>
          </a:p>
          <a:p>
            <a:pPr lvl="2"/>
            <a:r>
              <a:rPr lang="en-US" sz="1400" dirty="0"/>
              <a:t>Does The Manufacturer Have Oodles of Life Test Data?</a:t>
            </a:r>
          </a:p>
          <a:p>
            <a:pPr lvl="2"/>
            <a:r>
              <a:rPr lang="en-US" sz="1400" dirty="0"/>
              <a:t>Does The Manufacturer Perform Periodic Life Testing to Ensure Process Stability?</a:t>
            </a:r>
          </a:p>
          <a:p>
            <a:pPr lvl="1"/>
            <a:r>
              <a:rPr lang="en-US" sz="1400" dirty="0"/>
              <a:t>How Does The Manufacturer Ensure Consistency From Part Lot to Part Lot?</a:t>
            </a:r>
          </a:p>
          <a:p>
            <a:pPr lvl="2"/>
            <a:r>
              <a:rPr lang="en-US" sz="1400" dirty="0"/>
              <a:t>Does The Manufacturer Trend Statistics And How Often?</a:t>
            </a:r>
          </a:p>
          <a:p>
            <a:pPr lvl="1"/>
            <a:r>
              <a:rPr lang="en-US" sz="1400" dirty="0"/>
              <a:t>Part Performance After Exposure to Expected Radiation Environment</a:t>
            </a:r>
          </a:p>
          <a:p>
            <a:pPr lvl="2"/>
            <a:r>
              <a:rPr lang="en-US" sz="1400" dirty="0"/>
              <a:t>Are Wafers All Produced The Same Way With The Same Materials?</a:t>
            </a:r>
          </a:p>
          <a:p>
            <a:pPr lvl="1"/>
            <a:r>
              <a:rPr lang="en-US" sz="1400" dirty="0"/>
              <a:t>Part Capability Over Expected Mission Temperature Range</a:t>
            </a:r>
          </a:p>
          <a:p>
            <a:endParaRPr lang="en-US" sz="1400" dirty="0"/>
          </a:p>
          <a:p>
            <a:r>
              <a:rPr lang="en-US" sz="1400" dirty="0"/>
              <a:t>Mission Related Questions</a:t>
            </a:r>
          </a:p>
          <a:p>
            <a:pPr lvl="1"/>
            <a:r>
              <a:rPr lang="en-US" sz="1400" dirty="0"/>
              <a:t>Cost To Orbit Considerations</a:t>
            </a:r>
          </a:p>
          <a:p>
            <a:pPr lvl="1"/>
            <a:r>
              <a:rPr lang="en-US" sz="1400" dirty="0"/>
              <a:t>Is There On Orbit Satellite Redundancy?</a:t>
            </a:r>
          </a:p>
          <a:p>
            <a:pPr lvl="1"/>
            <a:r>
              <a:rPr lang="en-US" sz="1400" dirty="0"/>
              <a:t>Can Failed Satellites Be Quickly Replenished?</a:t>
            </a:r>
          </a:p>
          <a:p>
            <a:pPr lvl="1"/>
            <a:r>
              <a:rPr lang="en-US" sz="1400" dirty="0"/>
              <a:t>Are We Just Trying To Demonstrate Something One Time?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43875-7847-4009-9AEA-3D658ED5A134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F9217BDE-0061-4CFA-AF5A-9FB2F9F78A6F}" type="datetime1">
              <a:rPr lang="en-US" smtClean="0"/>
              <a:t>4/12/2021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AD609-5047-400F-9212-CB8279487C7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1E51A9F-9D40-144B-9666-6B30B75E8C1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E8B6BA-621C-4415-9D3B-60D66AF073D2}"/>
              </a:ext>
            </a:extLst>
          </p:cNvPr>
          <p:cNvSpPr/>
          <p:nvPr/>
        </p:nvSpPr>
        <p:spPr>
          <a:xfrm>
            <a:off x="2746374" y="6567715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© 2021 California Institute of Technology. Government sponsorship acknowledged.</a:t>
            </a:r>
          </a:p>
        </p:txBody>
      </p:sp>
    </p:spTree>
    <p:extLst>
      <p:ext uri="{BB962C8B-B14F-4D97-AF65-F5344CB8AC3E}">
        <p14:creationId xmlns:p14="http://schemas.microsoft.com/office/powerpoint/2010/main" val="26244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514A80-8A62-483F-9E56-392FE583E69A}"/>
              </a:ext>
            </a:extLst>
          </p:cNvPr>
          <p:cNvSpPr/>
          <p:nvPr/>
        </p:nvSpPr>
        <p:spPr>
          <a:xfrm>
            <a:off x="2830161" y="6531849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© 2021 California Institute of Technology. Government sponsorship acknowledged.</a:t>
            </a:r>
          </a:p>
        </p:txBody>
      </p:sp>
    </p:spTree>
    <p:extLst>
      <p:ext uri="{BB962C8B-B14F-4D97-AF65-F5344CB8AC3E}">
        <p14:creationId xmlns:p14="http://schemas.microsoft.com/office/powerpoint/2010/main" val="42165752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JPL Colors - Feb2015">
      <a:dk1>
        <a:srgbClr val="000000"/>
      </a:dk1>
      <a:lt1>
        <a:srgbClr val="FFFFFF"/>
      </a:lt1>
      <a:dk2>
        <a:srgbClr val="D0D3D4"/>
      </a:dk2>
      <a:lt2>
        <a:srgbClr val="75787B"/>
      </a:lt2>
      <a:accent1>
        <a:srgbClr val="32373B"/>
      </a:accent1>
      <a:accent2>
        <a:srgbClr val="EE2737"/>
      </a:accent2>
      <a:accent3>
        <a:srgbClr val="BA0C2F"/>
      </a:accent3>
      <a:accent4>
        <a:srgbClr val="410706"/>
      </a:accent4>
      <a:accent5>
        <a:srgbClr val="6083AA"/>
      </a:accent5>
      <a:accent6>
        <a:srgbClr val="FFFFFF"/>
      </a:accent6>
      <a:hlink>
        <a:srgbClr val="BA0C2F"/>
      </a:hlink>
      <a:folHlink>
        <a:srgbClr val="BA0C2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ap="flat" cmpd="sng" algn="ctr">
          <a:solidFill>
            <a:schemeClr val="bg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3" id="{BA6DE1F1-D95B-C743-A6F1-78FB50F4E391}" vid="{32EFD9B5-9E14-9240-A986-AE370EEB206B}"/>
    </a:ext>
  </a:extLst>
</a:theme>
</file>

<file path=ppt/theme/theme2.xml><?xml version="1.0" encoding="utf-8"?>
<a:theme xmlns:a="http://schemas.openxmlformats.org/drawingml/2006/main" name="Closing Slide">
  <a:themeElements>
    <a:clrScheme name="JPL Colors - Feb2015">
      <a:dk1>
        <a:srgbClr val="000000"/>
      </a:dk1>
      <a:lt1>
        <a:srgbClr val="FFFFFF"/>
      </a:lt1>
      <a:dk2>
        <a:srgbClr val="D0D3D4"/>
      </a:dk2>
      <a:lt2>
        <a:srgbClr val="75787B"/>
      </a:lt2>
      <a:accent1>
        <a:srgbClr val="32373B"/>
      </a:accent1>
      <a:accent2>
        <a:srgbClr val="EE2737"/>
      </a:accent2>
      <a:accent3>
        <a:srgbClr val="BA0C2F"/>
      </a:accent3>
      <a:accent4>
        <a:srgbClr val="410706"/>
      </a:accent4>
      <a:accent5>
        <a:srgbClr val="6083AA"/>
      </a:accent5>
      <a:accent6>
        <a:srgbClr val="FFFFFF"/>
      </a:accent6>
      <a:hlink>
        <a:srgbClr val="BA0C2F"/>
      </a:hlink>
      <a:folHlink>
        <a:srgbClr val="BA0C2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ap="flat" cmpd="sng" algn="ctr">
          <a:solidFill>
            <a:schemeClr val="bg1">
              <a:lumMod val="75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3" id="{BA6DE1F1-D95B-C743-A6F1-78FB50F4E391}" vid="{03CEED83-2D24-5C4A-8A88-AC7E6A4927A2}"/>
    </a:ext>
  </a:extLst>
</a:theme>
</file>

<file path=ppt/theme/theme3.xml><?xml version="1.0" encoding="utf-8"?>
<a:theme xmlns:a="http://schemas.openxmlformats.org/drawingml/2006/main" name="Content Slides">
  <a:themeElements>
    <a:clrScheme name="JPL Colors - Feb2015">
      <a:dk1>
        <a:srgbClr val="000000"/>
      </a:dk1>
      <a:lt1>
        <a:srgbClr val="FFFFFF"/>
      </a:lt1>
      <a:dk2>
        <a:srgbClr val="D0D3D4"/>
      </a:dk2>
      <a:lt2>
        <a:srgbClr val="75787B"/>
      </a:lt2>
      <a:accent1>
        <a:srgbClr val="32373B"/>
      </a:accent1>
      <a:accent2>
        <a:srgbClr val="EE2737"/>
      </a:accent2>
      <a:accent3>
        <a:srgbClr val="BA0C2F"/>
      </a:accent3>
      <a:accent4>
        <a:srgbClr val="410706"/>
      </a:accent4>
      <a:accent5>
        <a:srgbClr val="6083AA"/>
      </a:accent5>
      <a:accent6>
        <a:srgbClr val="FFFFFF"/>
      </a:accent6>
      <a:hlink>
        <a:srgbClr val="BA0C2F"/>
      </a:hlink>
      <a:folHlink>
        <a:srgbClr val="BA0C2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rgbClr val="FF0000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ap="flat" cmpd="sng" algn="ctr">
          <a:solidFill>
            <a:srgbClr val="FF0000"/>
          </a:solidFill>
          <a:prstDash val="solid"/>
          <a:round/>
          <a:headEnd type="none" w="med" len="med"/>
          <a:tailEnd type="triangl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3" id="{BA6DE1F1-D95B-C743-A6F1-78FB50F4E391}" vid="{7C921419-E202-004F-9AC5-22FE3ABA90D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1537</TotalTime>
  <Words>345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Title Slides</vt:lpstr>
      <vt:lpstr>Closing Slide</vt:lpstr>
      <vt:lpstr>Content Slides</vt:lpstr>
      <vt:lpstr>PowerPoint Presentation</vt:lpstr>
      <vt:lpstr>Need for Alternate Grade Parts Task Group</vt:lpstr>
      <vt:lpstr>Items To Consider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JPLOffice26</cp:lastModifiedBy>
  <cp:revision>59</cp:revision>
  <cp:lastPrinted>2014-07-14T23:49:38Z</cp:lastPrinted>
  <dcterms:created xsi:type="dcterms:W3CDTF">2018-07-30T19:10:10Z</dcterms:created>
  <dcterms:modified xsi:type="dcterms:W3CDTF">2021-04-12T18:02:51Z</dcterms:modified>
</cp:coreProperties>
</file>