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DD758-AFF9-453D-986B-92EF96390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71CAA-0ED3-4DFE-B13D-5684A9664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969BC-4551-427E-91CA-272EC67AF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4ED55-EF73-4384-BC3D-279E7E11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CE88F-1C68-4718-998B-4A75565B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37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8E704-F786-4AD5-83E9-F3E75DCD8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919FF4-08FE-4554-81ED-94436C418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43B7A-F236-44B4-929A-665BD796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0E61D-89C6-4458-A7C8-B3BEE0703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F07D-5D2F-4BEB-8735-BE42E42D1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1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9C02F-4EFF-4DA2-B6C8-07D32AD43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8697B-7C26-4EF0-9B2D-CBCC7A2E7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9E60A-2761-4885-9103-D913E491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F84BF-3FCE-4CC5-ADA3-645ECD2F5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DC24F-95BF-4366-80EF-629EE7C5F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12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43AC-C6A7-4DE1-9E01-4D499E957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20C4C-9E7B-484D-BB4B-E9CD1F93C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577C0-052A-459A-BDA2-342784E05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45941-5A41-4859-9D92-BCD03D5C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F71DD-6515-4B57-81E0-FC2847A0D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84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1B26-CEE3-41B3-BE3D-1F2685C8D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4DACB-355F-469B-A72A-C3AF1A157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3B2ED-C009-4371-A36D-AC94799C7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ABFE2-022E-4848-9591-A4A6C4896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0CD2-C3DD-4C15-83B5-88417AF95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4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DF172-A869-409A-B044-6C7782416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3DDA1-46DC-45F7-95B2-2C27ED0CA5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509C2-4302-4A44-9C30-0ECA3FF80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CD111-A95F-4981-AAB3-9AD3BA7C5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B04B8-6569-48A4-B6CE-F6AD4B9DE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08906-C355-4A04-A618-7AF97E769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106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EA50F-BA76-42CB-9945-A9CEB308C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4687D-2DE7-4FCA-84CB-D5B2C60B3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6EF9-1F7C-4B8D-8656-271187819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10FC4-11AF-4B3B-8CE9-49849A841B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F3384-104A-4BF2-9BDF-37B9EAECC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8A886-824A-4F37-90B1-6AB84A2B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62207D-C1C2-496D-8112-154897E39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19928D-DF3E-407C-97D3-5635F6B1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5D293-B8E0-41AF-9F6A-BFE4462AF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485541-E2A5-47A5-81C3-9DB0995FC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2B0AD8-AB54-44F6-B434-65A80552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ECA97-F834-4EAD-8A16-894A5E3F5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56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1D0911-B593-45A7-898B-AB8571A08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9F60C8-520D-4ACC-ADCB-F6DC9083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BF1639-054B-4419-B831-01654F6D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18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F834-B03F-46F4-9A8B-1F457D3F4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D5923-1963-43D0-B4BE-19594A5FE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8947D-5229-4729-9EE8-495D328CD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392E4-297E-4FFF-90EA-45A278FAC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6F5C8-CA11-42AA-B687-E998008B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3D6D3-9140-4B82-9FCB-EDF077C1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40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BF22-3D85-4996-915A-376F76229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3BC3C7-8F9C-4A43-890A-CBC932517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17F8C1-F05E-49EB-9728-90CCE8A2D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4B296-1AB3-4E33-B824-03D96EAC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6E34A-177B-499E-A593-99E59805C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31FDC-8276-466A-919D-A845815D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7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EF6355-D62D-4D5B-9D76-A19609D1F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2927F-9CA1-45D0-8A74-5236CCB2D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687B-B501-4047-87D3-18A5724B3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7CF05-9EC8-41DE-828B-91007B4A674C}" type="datetimeFigureOut">
              <a:rPr lang="en-US" smtClean="0"/>
              <a:t>4/4/2021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B8E2C-7465-4E20-981D-1A58BEE7E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C2370-9D85-4F52-8E2F-A4D3C63F48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2BB48-A69A-48EE-9A95-C0DF8E2D2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50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0A6624-F8E9-4C6F-8A03-242140C47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947" y="176905"/>
            <a:ext cx="6730388" cy="677758"/>
          </a:xfrm>
        </p:spPr>
        <p:txBody>
          <a:bodyPr>
            <a:noAutofit/>
          </a:bodyPr>
          <a:lstStyle/>
          <a:p>
            <a:r>
              <a:rPr lang="en-US" sz="2800" b="1" i="1" dirty="0"/>
              <a:t>Role of charge trapping in GaN devices for a long hi-rel space mission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84A08CBB-CFFB-4D7A-8A79-55B18633A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1110" y="2326"/>
            <a:ext cx="3679634" cy="3583920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1E5CA129-7C71-494D-B84D-4482F01CA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2494" y="3501926"/>
            <a:ext cx="5069506" cy="3353748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B25EE4-C3D7-4630-967B-ED3CA8301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441" y="1035586"/>
            <a:ext cx="7727413" cy="530663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 GaN RF/microwave devices ---</a:t>
            </a:r>
          </a:p>
          <a:p>
            <a:pPr lvl="1"/>
            <a:r>
              <a:rPr lang="en-US" sz="2000" dirty="0"/>
              <a:t>mainly useful as power amplifiers</a:t>
            </a:r>
          </a:p>
          <a:p>
            <a:pPr lvl="1"/>
            <a:r>
              <a:rPr lang="en-US" sz="2000" dirty="0"/>
              <a:t>traps manifest </a:t>
            </a:r>
          </a:p>
          <a:p>
            <a:pPr lvl="2"/>
            <a:r>
              <a:rPr lang="en-US" sz="1600" dirty="0"/>
              <a:t>“current collapse”</a:t>
            </a:r>
          </a:p>
          <a:p>
            <a:pPr lvl="2"/>
            <a:r>
              <a:rPr lang="en-US" sz="1600" dirty="0"/>
              <a:t>pulse-to-pulse instability</a:t>
            </a:r>
          </a:p>
          <a:p>
            <a:pPr lvl="2"/>
            <a:r>
              <a:rPr lang="en-US" sz="1600" dirty="0"/>
              <a:t>linear mode gain degradations much greater than in saturation</a:t>
            </a:r>
            <a:endParaRPr lang="en-US" sz="2400" dirty="0"/>
          </a:p>
          <a:p>
            <a:r>
              <a:rPr lang="en-US" sz="2400" dirty="0"/>
              <a:t>GaN power switch devices ---</a:t>
            </a:r>
          </a:p>
          <a:p>
            <a:pPr lvl="1"/>
            <a:r>
              <a:rPr lang="en-US" sz="2000" dirty="0"/>
              <a:t> mainly useful in switching power supplies</a:t>
            </a:r>
          </a:p>
          <a:p>
            <a:pPr lvl="1"/>
            <a:r>
              <a:rPr lang="en-US" sz="2000" dirty="0"/>
              <a:t>traps manifest as</a:t>
            </a:r>
          </a:p>
          <a:p>
            <a:pPr lvl="2"/>
            <a:r>
              <a:rPr lang="en-US" sz="1600" dirty="0"/>
              <a:t>changing dynamic drain-source on-resistance </a:t>
            </a:r>
            <a:r>
              <a:rPr lang="en-US" sz="1600" dirty="0">
                <a:sym typeface="Symbol" panose="05050102010706020507" pitchFamily="18" charset="2"/>
              </a:rPr>
              <a:t></a:t>
            </a:r>
            <a:r>
              <a:rPr lang="en-US" sz="1600" i="1" dirty="0"/>
              <a:t>R</a:t>
            </a:r>
            <a:r>
              <a:rPr lang="en-US" sz="1600" i="1" baseline="-25000" dirty="0"/>
              <a:t>DS</a:t>
            </a:r>
            <a:r>
              <a:rPr lang="en-US" sz="1600" dirty="0"/>
              <a:t>(</a:t>
            </a:r>
            <a:r>
              <a:rPr lang="en-US" sz="1600" i="1" dirty="0"/>
              <a:t>on</a:t>
            </a:r>
            <a:r>
              <a:rPr lang="en-US" sz="1600" dirty="0"/>
              <a:t>)</a:t>
            </a:r>
          </a:p>
          <a:p>
            <a:pPr lvl="2"/>
            <a:r>
              <a:rPr lang="en-US" sz="1600" i="1" dirty="0"/>
              <a:t>R</a:t>
            </a:r>
            <a:r>
              <a:rPr lang="en-US" sz="1600" i="1" baseline="-25000" dirty="0"/>
              <a:t>DS</a:t>
            </a:r>
            <a:r>
              <a:rPr lang="en-US" sz="1600" dirty="0"/>
              <a:t>(</a:t>
            </a:r>
            <a:r>
              <a:rPr lang="en-US" sz="1600" i="1" dirty="0"/>
              <a:t>on</a:t>
            </a:r>
            <a:r>
              <a:rPr lang="en-US" sz="1600" dirty="0"/>
              <a:t>) increases over time in a long mission</a:t>
            </a:r>
          </a:p>
          <a:p>
            <a:pPr lvl="2"/>
            <a:r>
              <a:rPr lang="en-US" sz="1600" dirty="0"/>
              <a:t>gradual loss of efficiency</a:t>
            </a:r>
          </a:p>
          <a:p>
            <a:pPr lvl="2"/>
            <a:r>
              <a:rPr lang="en-US" sz="1600" dirty="0"/>
              <a:t>“negative” effective activation energy effect</a:t>
            </a:r>
          </a:p>
          <a:p>
            <a:r>
              <a:rPr lang="en-US" sz="2400" dirty="0"/>
              <a:t>All of these effects are caused by temporary electron trapping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Have reliability metrics for GaN devices fallen short?</a:t>
            </a:r>
          </a:p>
          <a:p>
            <a:pPr lvl="1"/>
            <a:r>
              <a:rPr lang="en-US" sz="2000" dirty="0">
                <a:solidFill>
                  <a:srgbClr val="7030A0"/>
                </a:solidFill>
              </a:rPr>
              <a:t>Is the space community adopting GaN too quickly?</a:t>
            </a:r>
          </a:p>
          <a:p>
            <a:pPr lvl="1"/>
            <a:endParaRPr lang="en-US" sz="2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E52C9C4-8735-4763-8764-55F1C45BFD0E}"/>
              </a:ext>
            </a:extLst>
          </p:cNvPr>
          <p:cNvSpPr txBox="1"/>
          <p:nvPr/>
        </p:nvSpPr>
        <p:spPr>
          <a:xfrm>
            <a:off x="1368935" y="6414279"/>
            <a:ext cx="57535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CMSE 2021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669397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Role of charge trapping in GaN devices for a long hi-rel space 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charge trapping in GaN devices for a long hi-rel space mission</dc:title>
  <dc:creator>John R Scarpulla</dc:creator>
  <cp:lastModifiedBy>John R Scarpulla</cp:lastModifiedBy>
  <cp:revision>9</cp:revision>
  <dcterms:created xsi:type="dcterms:W3CDTF">2021-04-04T13:41:14Z</dcterms:created>
  <dcterms:modified xsi:type="dcterms:W3CDTF">2021-04-04T17:19:55Z</dcterms:modified>
</cp:coreProperties>
</file>